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5" r:id="rId11"/>
    <p:sldId id="260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53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18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89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8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80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969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431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85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88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28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98FAD-A11F-1343-AEC9-4F9754165F3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6D8B5-A1DE-6647-BE35-045BA531A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23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b="1" i="1" dirty="0">
                <a:latin typeface="Times New Roman"/>
                <a:cs typeface="Times New Roman"/>
              </a:rPr>
            </a:br>
            <a:r>
              <a:rPr lang="ru-RU" sz="4900" b="1" i="1" dirty="0" err="1">
                <a:latin typeface="Times New Roman"/>
                <a:cs typeface="Times New Roman"/>
              </a:rPr>
              <a:t>Підсумкове</a:t>
            </a:r>
            <a:r>
              <a:rPr lang="ru-RU" sz="4900" b="1" i="1" dirty="0">
                <a:latin typeface="Times New Roman"/>
                <a:cs typeface="Times New Roman"/>
              </a:rPr>
              <a:t> </a:t>
            </a:r>
            <a:r>
              <a:rPr lang="ru-RU" sz="4900" b="1" i="1" dirty="0" err="1">
                <a:latin typeface="Times New Roman"/>
                <a:cs typeface="Times New Roman"/>
              </a:rPr>
              <a:t>таборування</a:t>
            </a:r>
            <a:r>
              <a:rPr lang="ru-RU" sz="4900" b="1" i="1" dirty="0">
                <a:latin typeface="Times New Roman"/>
                <a:cs typeface="Times New Roman"/>
              </a:rPr>
              <a:t> куреня у </a:t>
            </a:r>
            <a:r>
              <a:rPr lang="ru-RU" sz="4900" b="1" i="1" dirty="0" err="1">
                <a:latin typeface="Times New Roman"/>
                <a:cs typeface="Times New Roman"/>
              </a:rPr>
              <a:t>закладі</a:t>
            </a:r>
            <a:r>
              <a:rPr lang="ru-RU" sz="4900" b="1" i="1" dirty="0">
                <a:latin typeface="Times New Roman"/>
                <a:cs typeface="Times New Roman"/>
              </a:rPr>
              <a:t> </a:t>
            </a:r>
            <a:r>
              <a:rPr lang="ru-RU" sz="4900" b="1" i="1" dirty="0" err="1">
                <a:latin typeface="Times New Roman"/>
                <a:cs typeface="Times New Roman"/>
              </a:rPr>
              <a:t>освіти</a:t>
            </a:r>
            <a:r>
              <a:rPr lang="ru-RU" sz="4900" b="1" i="1" dirty="0">
                <a:latin typeface="Times New Roman"/>
                <a:cs typeface="Times New Roman"/>
              </a:rPr>
              <a:t> </a:t>
            </a:r>
            <a:br>
              <a:rPr lang="ru-RU" sz="4900" b="1" i="1" dirty="0">
                <a:latin typeface="Times New Roman"/>
                <a:cs typeface="Times New Roman"/>
              </a:rPr>
            </a:br>
            <a:r>
              <a:rPr lang="ru-RU" sz="2200" b="1" i="1" dirty="0" err="1">
                <a:latin typeface="Times New Roman"/>
                <a:cs typeface="Times New Roman"/>
              </a:rPr>
              <a:t>із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r>
              <a:rPr lang="ru-RU" sz="2200" b="1" i="1" dirty="0" err="1">
                <a:latin typeface="Times New Roman"/>
                <a:cs typeface="Times New Roman"/>
              </a:rPr>
              <a:t>досвіду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r>
              <a:rPr lang="ru-RU" sz="2200" b="1" i="1" dirty="0" err="1">
                <a:latin typeface="Times New Roman"/>
                <a:cs typeface="Times New Roman"/>
              </a:rPr>
              <a:t>роботи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r>
              <a:rPr lang="ru-RU" sz="2200" b="1" i="1" dirty="0" err="1">
                <a:latin typeface="Times New Roman"/>
                <a:cs typeface="Times New Roman"/>
              </a:rPr>
              <a:t>виховника</a:t>
            </a:r>
            <a:r>
              <a:rPr lang="ru-RU" sz="2200" b="1" i="1" dirty="0">
                <a:latin typeface="Times New Roman"/>
                <a:cs typeface="Times New Roman"/>
              </a:rPr>
              <a:t> куреня </a:t>
            </a:r>
            <a:r>
              <a:rPr lang="ru-RU" sz="2200" b="1" i="1" dirty="0" err="1">
                <a:latin typeface="Times New Roman"/>
                <a:cs typeface="Times New Roman"/>
              </a:rPr>
              <a:t>імені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r>
              <a:rPr lang="ru-RU" sz="2200" b="1" i="1" dirty="0" err="1">
                <a:latin typeface="Times New Roman"/>
                <a:cs typeface="Times New Roman"/>
              </a:rPr>
              <a:t>Ігоря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r>
              <a:rPr lang="ru-RU" sz="2200" b="1" i="1" dirty="0" err="1">
                <a:latin typeface="Times New Roman"/>
                <a:cs typeface="Times New Roman"/>
              </a:rPr>
              <a:t>Момота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br>
              <a:rPr lang="ru-RU" sz="2200" b="1" i="1" dirty="0">
                <a:latin typeface="Times New Roman"/>
                <a:cs typeface="Times New Roman"/>
              </a:rPr>
            </a:br>
            <a:r>
              <a:rPr lang="ru-RU" sz="2200" b="1" i="1" dirty="0" err="1">
                <a:latin typeface="Times New Roman"/>
                <a:cs typeface="Times New Roman"/>
              </a:rPr>
              <a:t>Мавренкової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r>
              <a:rPr lang="ru-RU" sz="2200" b="1" i="1" dirty="0" err="1">
                <a:latin typeface="Times New Roman"/>
                <a:cs typeface="Times New Roman"/>
              </a:rPr>
              <a:t>Юлії</a:t>
            </a:r>
            <a:r>
              <a:rPr lang="ru-RU" sz="2200" b="1" i="1" dirty="0">
                <a:latin typeface="Times New Roman"/>
                <a:cs typeface="Times New Roman"/>
              </a:rPr>
              <a:t> </a:t>
            </a:r>
            <a:r>
              <a:rPr lang="ru-RU" sz="2200" b="1" i="1" dirty="0" err="1">
                <a:latin typeface="Times New Roman"/>
                <a:cs typeface="Times New Roman"/>
              </a:rPr>
              <a:t>Павлівни</a:t>
            </a:r>
            <a:endParaRPr lang="ru-RU" sz="2200" b="1" i="1" dirty="0">
              <a:latin typeface="Times New Roman"/>
              <a:cs typeface="Times New Roman"/>
            </a:endParaRPr>
          </a:p>
        </p:txBody>
      </p:sp>
      <p:pic>
        <p:nvPicPr>
          <p:cNvPr id="4" name="Содержимое 3" descr="117953450_333593494666276_3077877119580004848_n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57" b="3567"/>
          <a:stretch/>
        </p:blipFill>
        <p:spPr>
          <a:xfrm>
            <a:off x="457200" y="2133599"/>
            <a:ext cx="8229600" cy="4504267"/>
          </a:xfrm>
        </p:spPr>
      </p:pic>
    </p:spTree>
    <p:extLst>
      <p:ext uri="{BB962C8B-B14F-4D97-AF65-F5344CB8AC3E}">
        <p14:creationId xmlns:p14="http://schemas.microsoft.com/office/powerpoint/2010/main" val="1161876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39192" y="531994"/>
            <a:ext cx="791000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60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6000" b="1" i="1" dirty="0" err="1">
                <a:solidFill>
                  <a:srgbClr val="C0504D"/>
                </a:solidFill>
                <a:latin typeface="Times New Roman"/>
                <a:cs typeface="Times New Roman"/>
              </a:rPr>
              <a:t>Навіщо</a:t>
            </a:r>
            <a:r>
              <a:rPr lang="ru-RU" sz="6000" b="1" i="1" dirty="0">
                <a:solidFill>
                  <a:srgbClr val="C0504D"/>
                </a:solidFill>
                <a:latin typeface="Times New Roman"/>
                <a:cs typeface="Times New Roman"/>
              </a:rPr>
              <a:t>?</a:t>
            </a:r>
          </a:p>
          <a:p>
            <a:pPr lvl="0"/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 err="1">
                <a:latin typeface="Times New Roman"/>
                <a:cs typeface="Times New Roman"/>
              </a:rPr>
              <a:t>Визначаємо</a:t>
            </a:r>
            <a:r>
              <a:rPr lang="ru-RU" sz="2400" b="1" dirty="0">
                <a:latin typeface="Times New Roman"/>
                <a:cs typeface="Times New Roman"/>
              </a:rPr>
              <a:t> мету табору. 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 err="1">
                <a:latin typeface="Times New Roman"/>
                <a:cs typeface="Times New Roman"/>
              </a:rPr>
              <a:t>Відповідно</a:t>
            </a:r>
            <a:r>
              <a:rPr lang="ru-RU" sz="2400" b="1" dirty="0">
                <a:latin typeface="Times New Roman"/>
                <a:cs typeface="Times New Roman"/>
              </a:rPr>
              <a:t> до </a:t>
            </a:r>
            <a:r>
              <a:rPr lang="ru-RU" sz="2400" b="1" dirty="0" err="1">
                <a:latin typeface="Times New Roman"/>
                <a:cs typeface="Times New Roman"/>
              </a:rPr>
              <a:t>неї</a:t>
            </a:r>
            <a:r>
              <a:rPr lang="ru-RU" sz="2400" b="1" dirty="0">
                <a:latin typeface="Times New Roman"/>
                <a:cs typeface="Times New Roman"/>
              </a:rPr>
              <a:t> – </a:t>
            </a:r>
            <a:r>
              <a:rPr lang="ru-RU" sz="2400" b="1" dirty="0" err="1">
                <a:latin typeface="Times New Roman"/>
                <a:cs typeface="Times New Roman"/>
              </a:rPr>
              <a:t>орієнтовану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програму</a:t>
            </a:r>
            <a:r>
              <a:rPr lang="ru-RU" sz="2400" b="1" dirty="0">
                <a:latin typeface="Times New Roman"/>
                <a:cs typeface="Times New Roman"/>
              </a:rPr>
              <a:t> табору і </a:t>
            </a:r>
            <a:r>
              <a:rPr lang="ru-RU" sz="2400" b="1" dirty="0" err="1">
                <a:latin typeface="Times New Roman"/>
                <a:cs typeface="Times New Roman"/>
              </a:rPr>
              <a:t>кількість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учасників</a:t>
            </a:r>
            <a:r>
              <a:rPr lang="ru-RU" sz="2400" b="1" dirty="0">
                <a:latin typeface="Times New Roman"/>
                <a:cs typeface="Times New Roman"/>
              </a:rPr>
              <a:t> та проводу. 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 err="1">
                <a:latin typeface="Times New Roman"/>
                <a:cs typeface="Times New Roman"/>
              </a:rPr>
              <a:t>Під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орієнтованою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програмою</a:t>
            </a:r>
            <a:r>
              <a:rPr lang="ru-RU" sz="2400" b="1" dirty="0">
                <a:latin typeface="Times New Roman"/>
                <a:cs typeface="Times New Roman"/>
              </a:rPr>
              <a:t> табору </a:t>
            </a:r>
            <a:r>
              <a:rPr lang="ru-RU" sz="2400" b="1" dirty="0" err="1">
                <a:latin typeface="Times New Roman"/>
                <a:cs typeface="Times New Roman"/>
              </a:rPr>
              <a:t>розуміємо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підбір</a:t>
            </a:r>
            <a:r>
              <a:rPr lang="ru-RU" sz="2400" b="1" dirty="0">
                <a:latin typeface="Times New Roman"/>
                <a:cs typeface="Times New Roman"/>
              </a:rPr>
              <a:t> тих тем </a:t>
            </a:r>
            <a:r>
              <a:rPr lang="ru-RU" sz="2400" b="1" dirty="0" err="1">
                <a:latin typeface="Times New Roman"/>
                <a:cs typeface="Times New Roman"/>
              </a:rPr>
              <a:t>гутірок</a:t>
            </a:r>
            <a:r>
              <a:rPr lang="ru-RU" sz="2400" b="1" dirty="0">
                <a:latin typeface="Times New Roman"/>
                <a:cs typeface="Times New Roman"/>
              </a:rPr>
              <a:t> та занять, </a:t>
            </a:r>
            <a:r>
              <a:rPr lang="ru-RU" sz="2400" b="1" dirty="0" err="1">
                <a:latin typeface="Times New Roman"/>
                <a:cs typeface="Times New Roman"/>
              </a:rPr>
              <a:t>які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дозволяють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досягнути</a:t>
            </a:r>
            <a:r>
              <a:rPr lang="ru-RU" sz="2400" b="1" dirty="0">
                <a:latin typeface="Times New Roman"/>
                <a:cs typeface="Times New Roman"/>
              </a:rPr>
              <a:t> мети табору </a:t>
            </a:r>
          </a:p>
        </p:txBody>
      </p:sp>
    </p:spTree>
    <p:extLst>
      <p:ext uri="{BB962C8B-B14F-4D97-AF65-F5344CB8AC3E}">
        <p14:creationId xmlns:p14="http://schemas.microsoft.com/office/powerpoint/2010/main" val="2715064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4197" y="246592"/>
            <a:ext cx="75637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60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6000" b="1" i="1" dirty="0">
                <a:solidFill>
                  <a:srgbClr val="C0504D"/>
                </a:solidFill>
                <a:latin typeface="Times New Roman"/>
                <a:cs typeface="Times New Roman"/>
              </a:rPr>
              <a:t>Коли?</a:t>
            </a:r>
          </a:p>
          <a:p>
            <a:pPr lvl="0"/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>
                <a:latin typeface="Times New Roman"/>
                <a:cs typeface="Times New Roman"/>
              </a:rPr>
              <a:t>План </a:t>
            </a:r>
            <a:r>
              <a:rPr lang="ru-RU" sz="2400" b="1" dirty="0" err="1">
                <a:latin typeface="Times New Roman"/>
                <a:cs typeface="Times New Roman"/>
              </a:rPr>
              <a:t>підготовки</a:t>
            </a:r>
            <a:r>
              <a:rPr lang="ru-RU" sz="2400" b="1" dirty="0">
                <a:latin typeface="Times New Roman"/>
                <a:cs typeface="Times New Roman"/>
              </a:rPr>
              <a:t> до табору </a:t>
            </a:r>
            <a:r>
              <a:rPr lang="ru-RU" sz="2400" b="1" dirty="0" err="1">
                <a:latin typeface="Times New Roman"/>
                <a:cs typeface="Times New Roman"/>
              </a:rPr>
              <a:t>складається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заздалегідь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>
                <a:latin typeface="Times New Roman"/>
                <a:cs typeface="Times New Roman"/>
              </a:rPr>
              <a:t>У </a:t>
            </a:r>
            <a:r>
              <a:rPr lang="ru-RU" sz="2400" b="1" dirty="0" err="1">
                <a:latin typeface="Times New Roman"/>
                <a:cs typeface="Times New Roman"/>
              </a:rPr>
              <a:t>ньому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окреслюється</a:t>
            </a:r>
            <a:r>
              <a:rPr lang="ru-RU" sz="2400" b="1" dirty="0">
                <a:latin typeface="Times New Roman"/>
                <a:cs typeface="Times New Roman"/>
              </a:rPr>
              <a:t> те, </a:t>
            </a:r>
            <a:r>
              <a:rPr lang="ru-RU" sz="2400" b="1" dirty="0" err="1">
                <a:latin typeface="Times New Roman"/>
                <a:cs typeface="Times New Roman"/>
              </a:rPr>
              <a:t>що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потрібно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зробити</a:t>
            </a:r>
            <a:r>
              <a:rPr lang="ru-RU" sz="2400" b="1" dirty="0">
                <a:latin typeface="Times New Roman"/>
                <a:cs typeface="Times New Roman"/>
              </a:rPr>
              <a:t>, за </a:t>
            </a:r>
            <a:r>
              <a:rPr lang="ru-RU" sz="2400" b="1" dirty="0" err="1">
                <a:latin typeface="Times New Roman"/>
                <a:cs typeface="Times New Roman"/>
              </a:rPr>
              <a:t>який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термін</a:t>
            </a:r>
            <a:r>
              <a:rPr lang="ru-RU" sz="2400" b="1" dirty="0">
                <a:latin typeface="Times New Roman"/>
                <a:cs typeface="Times New Roman"/>
              </a:rPr>
              <a:t> і </a:t>
            </a:r>
            <a:r>
              <a:rPr lang="ru-RU" sz="2400" b="1" dirty="0" err="1">
                <a:latin typeface="Times New Roman"/>
                <a:cs typeface="Times New Roman"/>
              </a:rPr>
              <a:t>хто</a:t>
            </a:r>
            <a:r>
              <a:rPr lang="ru-RU" sz="2400" b="1" dirty="0">
                <a:latin typeface="Times New Roman"/>
                <a:cs typeface="Times New Roman"/>
              </a:rPr>
              <a:t> за </a:t>
            </a:r>
            <a:r>
              <a:rPr lang="ru-RU" sz="2400" b="1" dirty="0" err="1">
                <a:latin typeface="Times New Roman"/>
                <a:cs typeface="Times New Roman"/>
              </a:rPr>
              <a:t>це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відповідає</a:t>
            </a:r>
            <a:r>
              <a:rPr lang="ru-RU" sz="2400" b="1" dirty="0">
                <a:latin typeface="Times New Roman"/>
                <a:cs typeface="Times New Roman"/>
              </a:rPr>
              <a:t>.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 </a:t>
            </a:r>
          </a:p>
          <a:p>
            <a:r>
              <a:rPr lang="ru-RU" sz="2400" b="1" dirty="0" err="1">
                <a:latin typeface="Times New Roman"/>
                <a:cs typeface="Times New Roman"/>
              </a:rPr>
              <a:t>Враховуємо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які</a:t>
            </a:r>
            <a:r>
              <a:rPr lang="ru-RU" sz="2400" b="1" dirty="0">
                <a:latin typeface="Times New Roman"/>
                <a:cs typeface="Times New Roman"/>
              </a:rPr>
              <a:t> свята </a:t>
            </a:r>
            <a:r>
              <a:rPr lang="ru-RU" sz="2400" b="1" dirty="0" err="1">
                <a:latin typeface="Times New Roman"/>
                <a:cs typeface="Times New Roman"/>
              </a:rPr>
              <a:t>чи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визначні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дати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припадають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саме</a:t>
            </a:r>
            <a:r>
              <a:rPr lang="ru-RU" sz="2400" b="1" dirty="0">
                <a:latin typeface="Times New Roman"/>
                <a:cs typeface="Times New Roman"/>
              </a:rPr>
              <a:t> на </a:t>
            </a:r>
            <a:r>
              <a:rPr lang="ru-RU" sz="2400" b="1" dirty="0" err="1">
                <a:latin typeface="Times New Roman"/>
                <a:cs typeface="Times New Roman"/>
              </a:rPr>
              <a:t>цей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відтинок</a:t>
            </a:r>
            <a:r>
              <a:rPr lang="ru-RU" sz="2400" b="1" dirty="0">
                <a:latin typeface="Times New Roman"/>
                <a:cs typeface="Times New Roman"/>
              </a:rPr>
              <a:t> часу, і, по </a:t>
            </a:r>
            <a:r>
              <a:rPr lang="ru-RU" sz="2400" b="1" dirty="0" err="1">
                <a:latin typeface="Times New Roman"/>
                <a:cs typeface="Times New Roman"/>
              </a:rPr>
              <a:t>необхідності</a:t>
            </a:r>
            <a:r>
              <a:rPr lang="ru-RU" sz="2400" b="1" dirty="0">
                <a:latin typeface="Times New Roman"/>
                <a:cs typeface="Times New Roman"/>
              </a:rPr>
              <a:t> – </a:t>
            </a:r>
            <a:r>
              <a:rPr lang="ru-RU" sz="2400" b="1" dirty="0" err="1">
                <a:latin typeface="Times New Roman"/>
                <a:cs typeface="Times New Roman"/>
              </a:rPr>
              <a:t>включаємо</a:t>
            </a:r>
            <a:r>
              <a:rPr lang="ru-RU" sz="2400" b="1" dirty="0">
                <a:latin typeface="Times New Roman"/>
                <a:cs typeface="Times New Roman"/>
              </a:rPr>
              <a:t> в </a:t>
            </a:r>
            <a:r>
              <a:rPr lang="ru-RU" sz="2400" b="1" dirty="0" err="1">
                <a:latin typeface="Times New Roman"/>
                <a:cs typeface="Times New Roman"/>
              </a:rPr>
              <a:t>програму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або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підлаштовуємо</a:t>
            </a:r>
            <a:r>
              <a:rPr lang="ru-RU" sz="2400" b="1" dirty="0">
                <a:latin typeface="Times New Roman"/>
                <a:cs typeface="Times New Roman"/>
              </a:rPr>
              <a:t> до них легенду табору.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endParaRPr lang="ru-RU" sz="2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399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20877" y="120127"/>
            <a:ext cx="813948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60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6000" b="1" i="1" dirty="0">
                <a:solidFill>
                  <a:srgbClr val="C0504D"/>
                </a:solidFill>
                <a:latin typeface="Times New Roman"/>
                <a:cs typeface="Times New Roman"/>
              </a:rPr>
              <a:t>Де?</a:t>
            </a:r>
          </a:p>
          <a:p>
            <a:r>
              <a:rPr lang="ru-RU" sz="2800" b="1" dirty="0" err="1">
                <a:latin typeface="Times New Roman"/>
                <a:cs typeface="Times New Roman"/>
              </a:rPr>
              <a:t>Обираючи</a:t>
            </a:r>
            <a:r>
              <a:rPr lang="ru-RU" sz="2800" b="1" dirty="0">
                <a:latin typeface="Times New Roman"/>
                <a:cs typeface="Times New Roman"/>
              </a:rPr>
              <a:t> </a:t>
            </a:r>
            <a:r>
              <a:rPr lang="ru-RU" sz="2800" b="1" dirty="0" err="1">
                <a:latin typeface="Times New Roman"/>
                <a:cs typeface="Times New Roman"/>
              </a:rPr>
              <a:t>місце</a:t>
            </a:r>
            <a:r>
              <a:rPr lang="ru-RU" sz="2800" b="1" dirty="0">
                <a:latin typeface="Times New Roman"/>
                <a:cs typeface="Times New Roman"/>
              </a:rPr>
              <a:t> табору, </a:t>
            </a:r>
            <a:r>
              <a:rPr lang="ru-RU" sz="2800" b="1" dirty="0" err="1">
                <a:latin typeface="Times New Roman"/>
                <a:cs typeface="Times New Roman"/>
              </a:rPr>
              <a:t>обов’язково</a:t>
            </a:r>
            <a:r>
              <a:rPr lang="ru-RU" sz="2800" b="1" dirty="0">
                <a:latin typeface="Times New Roman"/>
                <a:cs typeface="Times New Roman"/>
              </a:rPr>
              <a:t> </a:t>
            </a:r>
            <a:r>
              <a:rPr lang="ru-RU" sz="2800" b="1" dirty="0" err="1">
                <a:latin typeface="Times New Roman"/>
                <a:cs typeface="Times New Roman"/>
              </a:rPr>
              <a:t>враховуємо</a:t>
            </a:r>
            <a:r>
              <a:rPr lang="ru-RU" sz="2800" b="1" dirty="0">
                <a:latin typeface="Times New Roman"/>
                <a:cs typeface="Times New Roman"/>
              </a:rPr>
              <a:t> </a:t>
            </a:r>
            <a:r>
              <a:rPr lang="ru-RU" sz="2800" b="1" dirty="0" err="1">
                <a:latin typeface="Times New Roman"/>
                <a:cs typeface="Times New Roman"/>
              </a:rPr>
              <a:t>наступні</a:t>
            </a:r>
            <a:r>
              <a:rPr lang="ru-RU" sz="2800" b="1" dirty="0">
                <a:latin typeface="Times New Roman"/>
                <a:cs typeface="Times New Roman"/>
              </a:rPr>
              <a:t> </a:t>
            </a:r>
            <a:r>
              <a:rPr lang="ru-RU" sz="2800" b="1" dirty="0" err="1">
                <a:latin typeface="Times New Roman"/>
                <a:cs typeface="Times New Roman"/>
              </a:rPr>
              <a:t>фактори</a:t>
            </a:r>
            <a:r>
              <a:rPr lang="ru-RU" sz="2800" b="1" dirty="0">
                <a:latin typeface="Times New Roman"/>
                <a:cs typeface="Times New Roman"/>
              </a:rPr>
              <a:t>:</a:t>
            </a:r>
          </a:p>
          <a:p>
            <a:pPr lvl="0"/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наявність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поблизу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питної</a:t>
            </a:r>
            <a:r>
              <a:rPr lang="ru-RU" sz="2000" b="1" dirty="0">
                <a:latin typeface="Times New Roman"/>
                <a:cs typeface="Times New Roman"/>
              </a:rPr>
              <a:t> води;</a:t>
            </a:r>
          </a:p>
          <a:p>
            <a:pPr lvl="0"/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чи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вистачає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деревини</a:t>
            </a:r>
            <a:r>
              <a:rPr lang="ru-RU" sz="2000" b="1" dirty="0">
                <a:latin typeface="Times New Roman"/>
                <a:cs typeface="Times New Roman"/>
              </a:rPr>
              <a:t> на </a:t>
            </a:r>
            <a:r>
              <a:rPr lang="ru-RU" sz="2000" b="1" dirty="0" err="1">
                <a:latin typeface="Times New Roman"/>
                <a:cs typeface="Times New Roman"/>
              </a:rPr>
              <a:t>вогонь</a:t>
            </a:r>
            <a:r>
              <a:rPr lang="ru-RU" sz="2000" b="1" dirty="0">
                <a:latin typeface="Times New Roman"/>
                <a:cs typeface="Times New Roman"/>
              </a:rPr>
              <a:t>;</a:t>
            </a:r>
          </a:p>
          <a:p>
            <a:pPr lvl="0"/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особливості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рельєфу</a:t>
            </a:r>
            <a:r>
              <a:rPr lang="ru-RU" sz="2000" b="1" dirty="0">
                <a:latin typeface="Times New Roman"/>
                <a:cs typeface="Times New Roman"/>
              </a:rPr>
              <a:t> (</a:t>
            </a:r>
            <a:r>
              <a:rPr lang="ru-RU" sz="2000" b="1" dirty="0" err="1">
                <a:latin typeface="Times New Roman"/>
                <a:cs typeface="Times New Roman"/>
              </a:rPr>
              <a:t>можливість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розтаборування</a:t>
            </a:r>
            <a:r>
              <a:rPr lang="ru-RU" sz="2000" b="1" dirty="0">
                <a:latin typeface="Times New Roman"/>
                <a:cs typeface="Times New Roman"/>
              </a:rPr>
              <a:t>);</a:t>
            </a:r>
          </a:p>
          <a:p>
            <a:pPr lvl="0"/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зручність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під’їзду</a:t>
            </a:r>
            <a:r>
              <a:rPr lang="ru-RU" sz="2000" b="1" dirty="0">
                <a:latin typeface="Times New Roman"/>
                <a:cs typeface="Times New Roman"/>
              </a:rPr>
              <a:t> (</a:t>
            </a:r>
            <a:r>
              <a:rPr lang="ru-RU" sz="2000" b="1" dirty="0" err="1">
                <a:latin typeface="Times New Roman"/>
                <a:cs typeface="Times New Roman"/>
              </a:rPr>
              <a:t>підходу</a:t>
            </a:r>
            <a:r>
              <a:rPr lang="ru-RU" sz="2000" b="1" dirty="0">
                <a:latin typeface="Times New Roman"/>
                <a:cs typeface="Times New Roman"/>
              </a:rPr>
              <a:t>) на </a:t>
            </a:r>
            <a:r>
              <a:rPr lang="ru-RU" sz="2000" b="1" dirty="0" err="1">
                <a:latin typeface="Times New Roman"/>
                <a:cs typeface="Times New Roman"/>
              </a:rPr>
              <a:t>місце</a:t>
            </a:r>
            <a:r>
              <a:rPr lang="ru-RU" sz="2000" b="1" dirty="0">
                <a:latin typeface="Times New Roman"/>
                <a:cs typeface="Times New Roman"/>
              </a:rPr>
              <a:t> табору;</a:t>
            </a:r>
          </a:p>
          <a:p>
            <a:pPr lvl="0"/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наявність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поблизу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річки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чи</a:t>
            </a:r>
            <a:r>
              <a:rPr lang="ru-RU" sz="2000" b="1" dirty="0">
                <a:latin typeface="Times New Roman"/>
                <a:cs typeface="Times New Roman"/>
              </a:rPr>
              <a:t> озера для </a:t>
            </a:r>
            <a:r>
              <a:rPr lang="ru-RU" sz="2000" b="1" dirty="0" err="1">
                <a:latin typeface="Times New Roman"/>
                <a:cs typeface="Times New Roman"/>
              </a:rPr>
              <a:t>купання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які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відповідають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вимогам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безпеки</a:t>
            </a:r>
            <a:r>
              <a:rPr lang="ru-RU" sz="2000" b="1" dirty="0">
                <a:latin typeface="Times New Roman"/>
                <a:cs typeface="Times New Roman"/>
              </a:rPr>
              <a:t> та </a:t>
            </a:r>
            <a:r>
              <a:rPr lang="ru-RU" sz="2000" b="1" dirty="0" err="1">
                <a:latin typeface="Times New Roman"/>
                <a:cs typeface="Times New Roman"/>
              </a:rPr>
              <a:t>санітарно-гігієнічним</a:t>
            </a:r>
            <a:r>
              <a:rPr lang="ru-RU" sz="2000" b="1" dirty="0">
                <a:latin typeface="Times New Roman"/>
                <a:cs typeface="Times New Roman"/>
              </a:rPr>
              <a:t> нормам; </a:t>
            </a:r>
          </a:p>
          <a:p>
            <a:pPr lvl="0"/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відстань</a:t>
            </a:r>
            <a:r>
              <a:rPr lang="ru-RU" sz="2000" b="1" dirty="0">
                <a:latin typeface="Times New Roman"/>
                <a:cs typeface="Times New Roman"/>
              </a:rPr>
              <a:t> до </a:t>
            </a:r>
            <a:r>
              <a:rPr lang="ru-RU" sz="2000" b="1" dirty="0" err="1">
                <a:latin typeface="Times New Roman"/>
                <a:cs typeface="Times New Roman"/>
              </a:rPr>
              <a:t>найближчого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населеного</a:t>
            </a:r>
            <a:r>
              <a:rPr lang="ru-RU" sz="2000" b="1" dirty="0">
                <a:latin typeface="Times New Roman"/>
                <a:cs typeface="Times New Roman"/>
              </a:rPr>
              <a:t> пункту (в </a:t>
            </a:r>
            <a:r>
              <a:rPr lang="ru-RU" sz="2000" b="1" dirty="0" err="1">
                <a:latin typeface="Times New Roman"/>
                <a:cs typeface="Times New Roman"/>
              </a:rPr>
              <a:t>середньому</a:t>
            </a:r>
            <a:r>
              <a:rPr lang="ru-RU" sz="2000" b="1" dirty="0">
                <a:latin typeface="Times New Roman"/>
                <a:cs typeface="Times New Roman"/>
              </a:rPr>
              <a:t> 5 км.) – </a:t>
            </a:r>
            <a:r>
              <a:rPr lang="ru-RU" sz="2000" b="1" dirty="0" err="1">
                <a:latin typeface="Times New Roman"/>
                <a:cs typeface="Times New Roman"/>
              </a:rPr>
              <a:t>церква</a:t>
            </a:r>
            <a:r>
              <a:rPr lang="ru-RU" sz="2000" b="1" dirty="0">
                <a:latin typeface="Times New Roman"/>
                <a:cs typeface="Times New Roman"/>
              </a:rPr>
              <a:t>, медпункт, </a:t>
            </a:r>
            <a:r>
              <a:rPr lang="ru-RU" sz="2000" b="1" dirty="0" err="1">
                <a:latin typeface="Times New Roman"/>
                <a:cs typeface="Times New Roman"/>
              </a:rPr>
              <a:t>крамниця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тощо</a:t>
            </a:r>
            <a:r>
              <a:rPr lang="ru-RU" sz="2000" b="1" dirty="0">
                <a:latin typeface="Times New Roman"/>
                <a:cs typeface="Times New Roman"/>
              </a:rPr>
              <a:t>;</a:t>
            </a:r>
          </a:p>
          <a:p>
            <a:pPr lvl="0"/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виявляємо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які</a:t>
            </a:r>
            <a:r>
              <a:rPr lang="ru-RU" sz="2000" b="1" dirty="0">
                <a:latin typeface="Times New Roman"/>
                <a:cs typeface="Times New Roman"/>
              </a:rPr>
              <a:t> на </a:t>
            </a:r>
            <a:r>
              <a:rPr lang="ru-RU" sz="2000" b="1" dirty="0" err="1">
                <a:latin typeface="Times New Roman"/>
                <a:cs typeface="Times New Roman"/>
              </a:rPr>
              <a:t>даній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території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є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шкідливі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ягоди</a:t>
            </a:r>
            <a:r>
              <a:rPr lang="ru-RU" sz="2000" b="1" dirty="0">
                <a:latin typeface="Times New Roman"/>
                <a:cs typeface="Times New Roman"/>
              </a:rPr>
              <a:t> та </a:t>
            </a:r>
            <a:r>
              <a:rPr lang="ru-RU" sz="2000" b="1" dirty="0" err="1">
                <a:latin typeface="Times New Roman"/>
                <a:cs typeface="Times New Roman"/>
              </a:rPr>
              <a:t>гриби</a:t>
            </a:r>
            <a:r>
              <a:rPr lang="ru-RU" sz="2000" b="1" dirty="0">
                <a:latin typeface="Times New Roman"/>
                <a:cs typeface="Times New Roman"/>
              </a:rPr>
              <a:t>, а </a:t>
            </a:r>
            <a:r>
              <a:rPr lang="ru-RU" sz="2000" b="1" dirty="0" err="1">
                <a:latin typeface="Times New Roman"/>
                <a:cs typeface="Times New Roman"/>
              </a:rPr>
              <a:t>також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хижі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тварини</a:t>
            </a:r>
            <a:r>
              <a:rPr lang="ru-RU" sz="2000" b="1" dirty="0">
                <a:latin typeface="Times New Roman"/>
                <a:cs typeface="Times New Roman"/>
              </a:rPr>
              <a:t> та </a:t>
            </a:r>
            <a:r>
              <a:rPr lang="ru-RU" sz="2000" b="1" dirty="0" err="1">
                <a:latin typeface="Times New Roman"/>
                <a:cs typeface="Times New Roman"/>
              </a:rPr>
              <a:t>отруйні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змії</a:t>
            </a:r>
            <a:r>
              <a:rPr lang="ru-RU" sz="2000" b="1" dirty="0">
                <a:latin typeface="Times New Roman"/>
                <a:cs typeface="Times New Roman"/>
              </a:rPr>
              <a:t>.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 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077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2558" y="246592"/>
            <a:ext cx="7981025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44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4400" b="1" i="1" dirty="0">
                <a:solidFill>
                  <a:srgbClr val="C0504D"/>
                </a:solidFill>
                <a:latin typeface="Times New Roman"/>
                <a:cs typeface="Times New Roman"/>
              </a:rPr>
              <a:t>Як?</a:t>
            </a:r>
          </a:p>
          <a:p>
            <a:r>
              <a:rPr lang="ru-RU" sz="2000" b="1" dirty="0" err="1">
                <a:latin typeface="Times New Roman"/>
                <a:cs typeface="Times New Roman"/>
              </a:rPr>
              <a:t>Визначаємо</a:t>
            </a:r>
            <a:r>
              <a:rPr lang="ru-RU" sz="2000" b="1" dirty="0">
                <a:latin typeface="Times New Roman"/>
                <a:cs typeface="Times New Roman"/>
              </a:rPr>
              <a:t> шляхи </a:t>
            </a:r>
            <a:r>
              <a:rPr lang="ru-RU" sz="2000" b="1" dirty="0" err="1">
                <a:latin typeface="Times New Roman"/>
                <a:cs typeface="Times New Roman"/>
              </a:rPr>
              <a:t>фінансового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забезпечення</a:t>
            </a:r>
            <a:r>
              <a:rPr lang="ru-RU" sz="2000" b="1" dirty="0">
                <a:latin typeface="Times New Roman"/>
                <a:cs typeface="Times New Roman"/>
              </a:rPr>
              <a:t> табору. Тут </a:t>
            </a:r>
            <a:r>
              <a:rPr lang="ru-RU" sz="2000" b="1" dirty="0" err="1">
                <a:latin typeface="Times New Roman"/>
                <a:cs typeface="Times New Roman"/>
              </a:rPr>
              <a:t>необхідно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сформувати</a:t>
            </a:r>
            <a:r>
              <a:rPr lang="ru-RU" sz="2000" b="1" dirty="0">
                <a:latin typeface="Times New Roman"/>
                <a:cs typeface="Times New Roman"/>
              </a:rPr>
              <a:t> бюджет табору, </a:t>
            </a:r>
            <a:r>
              <a:rPr lang="ru-RU" sz="2000" b="1" dirty="0" err="1">
                <a:latin typeface="Times New Roman"/>
                <a:cs typeface="Times New Roman"/>
              </a:rPr>
              <a:t>що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робиться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заздалегідь</a:t>
            </a:r>
            <a:r>
              <a:rPr lang="ru-RU" sz="2000" b="1" dirty="0">
                <a:latin typeface="Times New Roman"/>
                <a:cs typeface="Times New Roman"/>
              </a:rPr>
              <a:t>!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 </a:t>
            </a:r>
            <a:r>
              <a:rPr lang="ru-RU" sz="2000" b="1" dirty="0" err="1">
                <a:latin typeface="Times New Roman"/>
                <a:cs typeface="Times New Roman"/>
              </a:rPr>
              <a:t>Основні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витрати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потрібні</a:t>
            </a:r>
            <a:r>
              <a:rPr lang="ru-RU" sz="2000" b="1" dirty="0">
                <a:latin typeface="Times New Roman"/>
                <a:cs typeface="Times New Roman"/>
              </a:rPr>
              <a:t> на: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Підготовку</a:t>
            </a:r>
            <a:r>
              <a:rPr lang="ru-RU" sz="2000" b="1" dirty="0">
                <a:latin typeface="Times New Roman"/>
                <a:cs typeface="Times New Roman"/>
              </a:rPr>
              <a:t> табору (</a:t>
            </a:r>
            <a:r>
              <a:rPr lang="ru-RU" sz="2000" b="1" dirty="0" err="1">
                <a:latin typeface="Times New Roman"/>
                <a:cs typeface="Times New Roman"/>
              </a:rPr>
              <a:t>виїзд</a:t>
            </a:r>
            <a:r>
              <a:rPr lang="ru-RU" sz="2000" b="1" dirty="0">
                <a:latin typeface="Times New Roman"/>
                <a:cs typeface="Times New Roman"/>
              </a:rPr>
              <a:t> на </a:t>
            </a:r>
            <a:r>
              <a:rPr lang="ru-RU" sz="2000" b="1" dirty="0" err="1">
                <a:latin typeface="Times New Roman"/>
                <a:cs typeface="Times New Roman"/>
              </a:rPr>
              <a:t>огляд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місця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проведення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канцелярські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витрати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розсилка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листів</a:t>
            </a:r>
            <a:r>
              <a:rPr lang="ru-RU" sz="2000" b="1" dirty="0">
                <a:latin typeface="Times New Roman"/>
                <a:cs typeface="Times New Roman"/>
              </a:rPr>
              <a:t> і т. д.).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Закупівля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харчів</a:t>
            </a:r>
            <a:r>
              <a:rPr lang="ru-RU" sz="2000" b="1" dirty="0">
                <a:latin typeface="Times New Roman"/>
                <a:cs typeface="Times New Roman"/>
              </a:rPr>
              <a:t> (</a:t>
            </a:r>
            <a:r>
              <a:rPr lang="ru-RU" sz="2000" b="1" dirty="0" err="1">
                <a:latin typeface="Times New Roman"/>
                <a:cs typeface="Times New Roman"/>
              </a:rPr>
              <a:t>Найкраще</a:t>
            </a:r>
            <a:r>
              <a:rPr lang="ru-RU" sz="2000" b="1" dirty="0">
                <a:latin typeface="Times New Roman"/>
                <a:cs typeface="Times New Roman"/>
              </a:rPr>
              <a:t> коли </a:t>
            </a:r>
            <a:r>
              <a:rPr lang="ru-RU" sz="2000" b="1" dirty="0" err="1">
                <a:latin typeface="Times New Roman"/>
                <a:cs typeface="Times New Roman"/>
              </a:rPr>
              <a:t>цей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процес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відбувається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централізовано</a:t>
            </a:r>
            <a:r>
              <a:rPr lang="ru-RU" sz="2000" b="1" dirty="0">
                <a:latin typeface="Times New Roman"/>
                <a:cs typeface="Times New Roman"/>
              </a:rPr>
              <a:t>!).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Оренду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чи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купівлю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спорядження</a:t>
            </a:r>
            <a:r>
              <a:rPr lang="ru-RU" sz="2000" b="1" dirty="0">
                <a:latin typeface="Times New Roman"/>
                <a:cs typeface="Times New Roman"/>
              </a:rPr>
              <a:t>.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Купівлю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господарки</a:t>
            </a:r>
            <a:r>
              <a:rPr lang="ru-RU" sz="2000" b="1" dirty="0">
                <a:latin typeface="Times New Roman"/>
                <a:cs typeface="Times New Roman"/>
              </a:rPr>
              <a:t> (</a:t>
            </a:r>
            <a:r>
              <a:rPr lang="ru-RU" sz="2000" b="1" dirty="0" err="1">
                <a:latin typeface="Times New Roman"/>
                <a:cs typeface="Times New Roman"/>
              </a:rPr>
              <a:t>миючі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засоби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сірники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сухий</a:t>
            </a:r>
            <a:r>
              <a:rPr lang="ru-RU" sz="2000" b="1" dirty="0">
                <a:latin typeface="Times New Roman"/>
                <a:cs typeface="Times New Roman"/>
              </a:rPr>
              <a:t> спирт..)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Купівлю</a:t>
            </a:r>
            <a:r>
              <a:rPr lang="ru-RU" sz="2000" b="1" dirty="0">
                <a:latin typeface="Times New Roman"/>
                <a:cs typeface="Times New Roman"/>
              </a:rPr>
              <a:t> та </a:t>
            </a:r>
            <a:r>
              <a:rPr lang="ru-RU" sz="2000" b="1" dirty="0" err="1">
                <a:latin typeface="Times New Roman"/>
                <a:cs typeface="Times New Roman"/>
              </a:rPr>
              <a:t>комплектування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таборової</a:t>
            </a:r>
            <a:r>
              <a:rPr lang="ru-RU" sz="2000" b="1" dirty="0">
                <a:latin typeface="Times New Roman"/>
                <a:cs typeface="Times New Roman"/>
              </a:rPr>
              <a:t> аптечки.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Транспорт.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Виготовлення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відзнак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посвідок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таборових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посібників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співаників</a:t>
            </a:r>
            <a:r>
              <a:rPr lang="ru-RU" sz="2000" b="1" dirty="0">
                <a:latin typeface="Times New Roman"/>
                <a:cs typeface="Times New Roman"/>
              </a:rPr>
              <a:t>, футболок, і т. П.</a:t>
            </a:r>
          </a:p>
          <a:p>
            <a:r>
              <a:rPr lang="ru-RU" sz="2000" b="1" dirty="0">
                <a:latin typeface="Times New Roman"/>
                <a:cs typeface="Times New Roman"/>
              </a:rPr>
              <a:t>- </a:t>
            </a:r>
            <a:r>
              <a:rPr lang="ru-RU" sz="2000" b="1" dirty="0" err="1">
                <a:latin typeface="Times New Roman"/>
                <a:cs typeface="Times New Roman"/>
              </a:rPr>
              <a:t>Непередбачувані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витрати</a:t>
            </a:r>
            <a:r>
              <a:rPr lang="ru-RU" sz="2000" b="1" dirty="0">
                <a:latin typeface="Times New Roman"/>
                <a:cs typeface="Times New Roman"/>
              </a:rPr>
              <a:t>, </a:t>
            </a:r>
            <a:r>
              <a:rPr lang="ru-RU" sz="2000" b="1" dirty="0" err="1">
                <a:latin typeface="Times New Roman"/>
                <a:cs typeface="Times New Roman"/>
              </a:rPr>
              <a:t>або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недоторканий</a:t>
            </a:r>
            <a:r>
              <a:rPr lang="ru-RU" sz="2000" b="1" dirty="0">
                <a:latin typeface="Times New Roman"/>
                <a:cs typeface="Times New Roman"/>
              </a:rPr>
              <a:t> запас (</a:t>
            </a:r>
            <a:r>
              <a:rPr lang="ru-RU" sz="2000" b="1" dirty="0" err="1">
                <a:latin typeface="Times New Roman"/>
                <a:cs typeface="Times New Roman"/>
              </a:rPr>
              <a:t>їх</a:t>
            </a:r>
            <a:r>
              <a:rPr lang="ru-RU" sz="2000" b="1" dirty="0">
                <a:latin typeface="Times New Roman"/>
                <a:cs typeface="Times New Roman"/>
              </a:rPr>
              <a:t> сума не повинна </a:t>
            </a:r>
            <a:r>
              <a:rPr lang="ru-RU" sz="2000" b="1" dirty="0" err="1">
                <a:latin typeface="Times New Roman"/>
                <a:cs typeface="Times New Roman"/>
              </a:rPr>
              <a:t>перевищувати</a:t>
            </a:r>
            <a:r>
              <a:rPr lang="ru-RU" sz="2000" b="1" dirty="0">
                <a:latin typeface="Times New Roman"/>
                <a:cs typeface="Times New Roman"/>
              </a:rPr>
              <a:t> 10% </a:t>
            </a:r>
            <a:r>
              <a:rPr lang="ru-RU" sz="2000" b="1" dirty="0" err="1">
                <a:latin typeface="Times New Roman"/>
                <a:cs typeface="Times New Roman"/>
              </a:rPr>
              <a:t>від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загальної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вартості</a:t>
            </a:r>
            <a:r>
              <a:rPr lang="ru-RU" sz="2000" b="1" dirty="0">
                <a:latin typeface="Times New Roman"/>
                <a:cs typeface="Times New Roman"/>
              </a:rPr>
              <a:t> табору).</a:t>
            </a:r>
          </a:p>
          <a:p>
            <a:endParaRPr lang="ru-RU" sz="2000" b="1" dirty="0">
              <a:latin typeface="Times New Roman"/>
              <a:cs typeface="Times New Roman"/>
            </a:endParaRPr>
          </a:p>
          <a:p>
            <a:pPr lvl="0"/>
            <a:endParaRPr lang="ru-RU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6468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87766" y="864391"/>
            <a:ext cx="739509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b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r>
              <a:rPr lang="ru-RU" sz="4000" b="1" dirty="0" err="1">
                <a:solidFill>
                  <a:srgbClr val="C0504D"/>
                </a:solidFill>
                <a:latin typeface="Times New Roman"/>
                <a:cs typeface="Times New Roman"/>
              </a:rPr>
              <a:t>Джерела</a:t>
            </a:r>
            <a:r>
              <a:rPr lang="ru-RU" sz="4000" b="1" dirty="0">
                <a:solidFill>
                  <a:srgbClr val="C0504D"/>
                </a:solidFill>
                <a:latin typeface="Times New Roman"/>
                <a:cs typeface="Times New Roman"/>
              </a:rPr>
              <a:t> </a:t>
            </a:r>
            <a:r>
              <a:rPr lang="ru-RU" sz="4000" b="1" dirty="0" err="1">
                <a:solidFill>
                  <a:srgbClr val="C0504D"/>
                </a:solidFill>
                <a:latin typeface="Times New Roman"/>
                <a:cs typeface="Times New Roman"/>
              </a:rPr>
              <a:t>надходжень</a:t>
            </a:r>
            <a:r>
              <a:rPr lang="ru-RU" sz="4000" b="1" dirty="0">
                <a:solidFill>
                  <a:srgbClr val="C0504D"/>
                </a:solidFill>
                <a:latin typeface="Times New Roman"/>
                <a:cs typeface="Times New Roman"/>
              </a:rPr>
              <a:t> до бюджету </a:t>
            </a:r>
            <a:r>
              <a:rPr lang="ru-RU" sz="4000" b="1" dirty="0" err="1">
                <a:solidFill>
                  <a:srgbClr val="C0504D"/>
                </a:solidFill>
                <a:latin typeface="Times New Roman"/>
                <a:cs typeface="Times New Roman"/>
              </a:rPr>
              <a:t>можуть</a:t>
            </a:r>
            <a:r>
              <a:rPr lang="ru-RU" sz="4000" b="1" dirty="0">
                <a:solidFill>
                  <a:srgbClr val="C0504D"/>
                </a:solidFill>
                <a:latin typeface="Times New Roman"/>
                <a:cs typeface="Times New Roman"/>
              </a:rPr>
              <a:t> бути такими:</a:t>
            </a:r>
          </a:p>
          <a:p>
            <a:endParaRPr lang="ru-RU" sz="4000" b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pPr marL="342900" indent="-342900">
              <a:buFontTx/>
              <a:buChar char="-"/>
            </a:pPr>
            <a:r>
              <a:rPr lang="ru-RU" sz="2400" b="1" dirty="0">
                <a:latin typeface="Times New Roman"/>
                <a:cs typeface="Times New Roman"/>
              </a:rPr>
              <a:t>Вкладка </a:t>
            </a:r>
            <a:r>
              <a:rPr lang="ru-RU" sz="2400" b="1" dirty="0" err="1">
                <a:latin typeface="Times New Roman"/>
                <a:cs typeface="Times New Roman"/>
              </a:rPr>
              <a:t>учасників</a:t>
            </a:r>
            <a:r>
              <a:rPr lang="ru-RU" sz="2400" b="1" dirty="0">
                <a:latin typeface="Times New Roman"/>
                <a:cs typeface="Times New Roman"/>
              </a:rPr>
              <a:t> табору.</a:t>
            </a:r>
          </a:p>
          <a:p>
            <a:pPr marL="342900" indent="-342900">
              <a:buFontTx/>
              <a:buChar char="-"/>
            </a:pPr>
            <a:r>
              <a:rPr lang="ru-RU" sz="2400" b="1" dirty="0" err="1">
                <a:latin typeface="Times New Roman"/>
                <a:cs typeface="Times New Roman"/>
              </a:rPr>
              <a:t>Спонсорська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допомога</a:t>
            </a:r>
            <a:r>
              <a:rPr lang="ru-RU" sz="2400" b="1" dirty="0">
                <a:latin typeface="Times New Roman"/>
                <a:cs typeface="Times New Roman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ru-RU" sz="2400" b="1" dirty="0" err="1">
                <a:latin typeface="Times New Roman"/>
                <a:cs typeface="Times New Roman"/>
              </a:rPr>
              <a:t>Допомога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органів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влади</a:t>
            </a:r>
            <a:r>
              <a:rPr lang="ru-RU" sz="2400" b="1" dirty="0">
                <a:latin typeface="Times New Roman"/>
                <a:cs typeface="Times New Roman"/>
              </a:rPr>
              <a:t> (</a:t>
            </a:r>
            <a:r>
              <a:rPr lang="ru-RU" sz="2400" b="1" dirty="0" err="1">
                <a:latin typeface="Times New Roman"/>
                <a:cs typeface="Times New Roman"/>
              </a:rPr>
              <a:t>відділів</a:t>
            </a:r>
            <a:r>
              <a:rPr lang="ru-RU" sz="2400" b="1" dirty="0">
                <a:latin typeface="Times New Roman"/>
                <a:cs typeface="Times New Roman"/>
              </a:rPr>
              <a:t> у справах </a:t>
            </a:r>
            <a:r>
              <a:rPr lang="ru-RU" sz="2400" b="1" dirty="0" err="1">
                <a:latin typeface="Times New Roman"/>
                <a:cs typeface="Times New Roman"/>
              </a:rPr>
              <a:t>молоді</a:t>
            </a:r>
            <a:r>
              <a:rPr lang="ru-RU" sz="2400" b="1" dirty="0">
                <a:latin typeface="Times New Roman"/>
                <a:cs typeface="Times New Roman"/>
              </a:rPr>
              <a:t> і т. п.).</a:t>
            </a:r>
          </a:p>
          <a:p>
            <a:pPr marL="342900" indent="-342900">
              <a:buFontTx/>
              <a:buChar char="-"/>
            </a:pPr>
            <a:r>
              <a:rPr lang="ru-RU" sz="2400" b="1" dirty="0" err="1">
                <a:latin typeface="Times New Roman"/>
                <a:cs typeface="Times New Roman"/>
              </a:rPr>
              <a:t>Надходження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від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благодійних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організацій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фондів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тощо</a:t>
            </a:r>
            <a:r>
              <a:rPr lang="ru-RU" sz="2400" dirty="0"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1478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49241" y="246592"/>
            <a:ext cx="831112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60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r>
              <a:rPr lang="ru-RU" sz="4800" b="1" i="1" dirty="0">
                <a:solidFill>
                  <a:srgbClr val="C0504D"/>
                </a:solidFill>
                <a:latin typeface="Times New Roman"/>
                <a:cs typeface="Times New Roman"/>
              </a:rPr>
              <a:t>ТАБОРОВА ПРОГРАМА</a:t>
            </a:r>
          </a:p>
          <a:p>
            <a:endParaRPr lang="ru-RU" sz="48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r>
              <a:rPr lang="ru-RU" sz="2400" b="1" dirty="0">
                <a:latin typeface="Times New Roman"/>
                <a:cs typeface="Times New Roman"/>
              </a:rPr>
              <a:t>першу </a:t>
            </a:r>
            <a:r>
              <a:rPr lang="ru-RU" sz="2400" b="1" dirty="0" err="1">
                <a:latin typeface="Times New Roman"/>
                <a:cs typeface="Times New Roman"/>
              </a:rPr>
              <a:t>чергу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звертає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увагу</a:t>
            </a:r>
            <a:r>
              <a:rPr lang="ru-RU" sz="2400" b="1" dirty="0">
                <a:latin typeface="Times New Roman"/>
                <a:cs typeface="Times New Roman"/>
              </a:rPr>
              <a:t> на </a:t>
            </a:r>
            <a:r>
              <a:rPr lang="ru-RU" sz="2400" b="1" dirty="0" err="1">
                <a:latin typeface="Times New Roman"/>
                <a:cs typeface="Times New Roman"/>
              </a:rPr>
              <a:t>вироблення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самостійності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учасників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самозарадності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дисципліни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життя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серед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природи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фізичної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вправності</a:t>
            </a:r>
            <a:r>
              <a:rPr lang="ru-RU" sz="2400" b="1" dirty="0">
                <a:latin typeface="Times New Roman"/>
                <a:cs typeface="Times New Roman"/>
              </a:rPr>
              <a:t>.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Увесь час </a:t>
            </a:r>
            <a:r>
              <a:rPr lang="ru-RU" sz="2400" b="1" dirty="0" err="1">
                <a:latin typeface="Times New Roman"/>
                <a:cs typeface="Times New Roman"/>
              </a:rPr>
              <a:t>побуту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учасника</a:t>
            </a:r>
            <a:r>
              <a:rPr lang="ru-RU" sz="2400" b="1" dirty="0">
                <a:latin typeface="Times New Roman"/>
                <a:cs typeface="Times New Roman"/>
              </a:rPr>
              <a:t> в </a:t>
            </a:r>
            <a:r>
              <a:rPr lang="ru-RU" sz="2400" b="1" dirty="0" err="1">
                <a:latin typeface="Times New Roman"/>
                <a:cs typeface="Times New Roman"/>
              </a:rPr>
              <a:t>таборі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від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першого</a:t>
            </a:r>
            <a:r>
              <a:rPr lang="ru-RU" sz="2400" b="1" dirty="0">
                <a:latin typeface="Times New Roman"/>
                <a:cs typeface="Times New Roman"/>
              </a:rPr>
              <a:t> до </a:t>
            </a:r>
            <a:r>
              <a:rPr lang="ru-RU" sz="2400" b="1" dirty="0" err="1">
                <a:latin typeface="Times New Roman"/>
                <a:cs typeface="Times New Roman"/>
              </a:rPr>
              <a:t>останнього</a:t>
            </a:r>
            <a:r>
              <a:rPr lang="ru-RU" sz="2400" b="1" dirty="0">
                <a:latin typeface="Times New Roman"/>
                <a:cs typeface="Times New Roman"/>
              </a:rPr>
              <a:t> моменту повинен бути </a:t>
            </a:r>
            <a:r>
              <a:rPr lang="ru-RU" sz="2400" b="1" dirty="0" err="1">
                <a:latin typeface="Times New Roman"/>
                <a:cs typeface="Times New Roman"/>
              </a:rPr>
              <a:t>заповнений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заняттями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хоч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би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це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було</a:t>
            </a:r>
            <a:r>
              <a:rPr lang="ru-RU" sz="2400" b="1" dirty="0">
                <a:latin typeface="Times New Roman"/>
                <a:cs typeface="Times New Roman"/>
              </a:rPr>
              <a:t> і </a:t>
            </a:r>
            <a:r>
              <a:rPr lang="ru-RU" sz="2400" b="1" dirty="0" err="1">
                <a:latin typeface="Times New Roman"/>
                <a:cs typeface="Times New Roman"/>
              </a:rPr>
              <a:t>організоване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дозвілля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endParaRPr lang="ru-RU" sz="2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6569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91449" y="246592"/>
            <a:ext cx="6418555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>
                <a:solidFill>
                  <a:srgbClr val="C0504D"/>
                </a:solidFill>
                <a:latin typeface="Times New Roman"/>
                <a:cs typeface="Times New Roman"/>
              </a:rPr>
              <a:t>ПРОГРАМА</a:t>
            </a:r>
          </a:p>
          <a:p>
            <a:pPr algn="ctr"/>
            <a:endParaRPr lang="ru-RU" sz="2400" b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Ватра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Мандрівка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Народні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звичаї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Таборова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бібліотека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Спів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Історія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Спортивні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ігри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Нічний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алярм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Теренова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гра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Вишколи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Майстер-класи</a:t>
            </a:r>
            <a:endParaRPr lang="ru-RU" sz="2400" b="1" dirty="0">
              <a:latin typeface="Times New Roman"/>
              <a:cs typeface="Times New Roman"/>
            </a:endParaRP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Тренінги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ru-RU" sz="2400" b="1" dirty="0" err="1">
                <a:latin typeface="Times New Roman"/>
                <a:cs typeface="Times New Roman"/>
              </a:rPr>
              <a:t>Нічна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варта</a:t>
            </a:r>
            <a:endParaRPr lang="ru-RU" sz="2400" b="1" dirty="0">
              <a:latin typeface="Times New Roman"/>
              <a:cs typeface="Times New Roman"/>
            </a:endParaRPr>
          </a:p>
          <a:p>
            <a:endParaRPr lang="ru-RU" b="1" dirty="0"/>
          </a:p>
          <a:p>
            <a:endParaRPr lang="ru-RU" b="1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1700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56948" y="463349"/>
            <a:ext cx="768806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8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r>
              <a:rPr lang="ru-RU" sz="4800" b="1" i="1" dirty="0">
                <a:solidFill>
                  <a:srgbClr val="C0504D"/>
                </a:solidFill>
                <a:latin typeface="Times New Roman"/>
                <a:cs typeface="Times New Roman"/>
              </a:rPr>
              <a:t>АНАЛІЗ РЕЗУЛЬТАТІВ ТАБОРУ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 err="1">
                <a:latin typeface="Times New Roman"/>
                <a:cs typeface="Times New Roman"/>
              </a:rPr>
              <a:t>Після</a:t>
            </a:r>
            <a:r>
              <a:rPr lang="ru-RU" sz="2400" b="1" dirty="0">
                <a:latin typeface="Times New Roman"/>
                <a:cs typeface="Times New Roman"/>
              </a:rPr>
              <a:t> табору </a:t>
            </a:r>
            <a:r>
              <a:rPr lang="ru-RU" sz="2400" b="1" dirty="0" err="1">
                <a:latin typeface="Times New Roman"/>
                <a:cs typeface="Times New Roman"/>
              </a:rPr>
              <a:t>необхідно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скрупульозно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проаналізувати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всі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недоліки</a:t>
            </a:r>
            <a:r>
              <a:rPr lang="ru-RU" sz="2400" b="1" dirty="0">
                <a:latin typeface="Times New Roman"/>
                <a:cs typeface="Times New Roman"/>
              </a:rPr>
              <a:t> та </a:t>
            </a:r>
            <a:r>
              <a:rPr lang="ru-RU" sz="2400" b="1" dirty="0" err="1">
                <a:latin typeface="Times New Roman"/>
                <a:cs typeface="Times New Roman"/>
              </a:rPr>
              <a:t>здобутки</a:t>
            </a:r>
            <a:r>
              <a:rPr lang="ru-RU" sz="2400" b="1" dirty="0">
                <a:latin typeface="Times New Roman"/>
                <a:cs typeface="Times New Roman"/>
              </a:rPr>
              <a:t> табору (</a:t>
            </a:r>
            <a:r>
              <a:rPr lang="ru-RU" sz="2400" b="1" dirty="0" err="1">
                <a:latin typeface="Times New Roman"/>
                <a:cs typeface="Times New Roman"/>
              </a:rPr>
              <a:t>врахування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допущених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помилок</a:t>
            </a:r>
            <a:r>
              <a:rPr lang="ru-RU" sz="2400" b="1" dirty="0">
                <a:latin typeface="Times New Roman"/>
                <a:cs typeface="Times New Roman"/>
              </a:rPr>
              <a:t> – </a:t>
            </a:r>
            <a:r>
              <a:rPr lang="ru-RU" sz="2400" b="1" dirty="0" err="1">
                <a:latin typeface="Times New Roman"/>
                <a:cs typeface="Times New Roman"/>
              </a:rPr>
              <a:t>запорука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успіху</a:t>
            </a:r>
            <a:r>
              <a:rPr lang="ru-RU" sz="2400" b="1" dirty="0">
                <a:latin typeface="Times New Roman"/>
                <a:cs typeface="Times New Roman"/>
              </a:rPr>
              <a:t> в </a:t>
            </a:r>
            <a:r>
              <a:rPr lang="ru-RU" sz="2400" b="1" dirty="0" err="1">
                <a:latin typeface="Times New Roman"/>
                <a:cs typeface="Times New Roman"/>
              </a:rPr>
              <a:t>майбутньому</a:t>
            </a:r>
            <a:r>
              <a:rPr lang="ru-RU" sz="2400" b="1" dirty="0">
                <a:latin typeface="Times New Roman"/>
                <a:cs typeface="Times New Roman"/>
              </a:rPr>
              <a:t>).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 err="1">
                <a:latin typeface="Times New Roman"/>
                <a:cs typeface="Times New Roman"/>
              </a:rPr>
              <a:t>Звітування</a:t>
            </a:r>
            <a:r>
              <a:rPr lang="ru-RU" sz="2400" b="1" dirty="0">
                <a:latin typeface="Times New Roman"/>
                <a:cs typeface="Times New Roman"/>
              </a:rPr>
              <a:t> з </a:t>
            </a:r>
            <a:r>
              <a:rPr lang="ru-RU" sz="2400" b="1" dirty="0" err="1">
                <a:latin typeface="Times New Roman"/>
                <a:cs typeface="Times New Roman"/>
              </a:rPr>
              <a:t>рекомендаціями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r>
              <a:rPr lang="ru-RU" sz="2400" b="1" dirty="0" err="1">
                <a:latin typeface="Times New Roman"/>
                <a:cs typeface="Times New Roman"/>
              </a:rPr>
              <a:t>Висвітлення</a:t>
            </a:r>
            <a:r>
              <a:rPr lang="ru-RU" sz="2400" b="1" dirty="0">
                <a:latin typeface="Times New Roman"/>
                <a:cs typeface="Times New Roman"/>
              </a:rPr>
              <a:t> у </a:t>
            </a:r>
            <a:r>
              <a:rPr lang="ru-RU" sz="2400" b="1" dirty="0" err="1">
                <a:latin typeface="Times New Roman"/>
                <a:cs typeface="Times New Roman"/>
              </a:rPr>
              <a:t>соцмережах</a:t>
            </a:r>
            <a:r>
              <a:rPr lang="ru-RU" sz="2400" b="1" dirty="0">
                <a:latin typeface="Times New Roman"/>
                <a:cs typeface="Times New Roman"/>
              </a:rPr>
              <a:t>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524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2357" y="795867"/>
            <a:ext cx="79821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ru-RU" sz="4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Підсумкові</a:t>
            </a:r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ru-RU" sz="4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наметові</a:t>
            </a:r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      </a:t>
            </a:r>
            <a:r>
              <a:rPr lang="ru-RU" sz="4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таборування</a:t>
            </a:r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ru-RU" sz="4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куренів</a:t>
            </a:r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у   закладах </a:t>
            </a:r>
            <a:r>
              <a:rPr lang="ru-RU" sz="4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освіти</a:t>
            </a:r>
            <a:r>
              <a:rPr lang="ru-RU" sz="4800" b="1" i="1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</a:p>
          <a:p>
            <a:endParaRPr lang="ru-RU" sz="4800" b="1" i="1" dirty="0">
              <a:solidFill>
                <a:schemeClr val="accent2"/>
              </a:solidFill>
              <a:latin typeface="Times New Roman"/>
              <a:cs typeface="Times New Roman"/>
            </a:endParaRPr>
          </a:p>
          <a:p>
            <a:pPr marL="457200" indent="-457200">
              <a:buFontTx/>
              <a:buChar char="-"/>
            </a:pPr>
            <a:r>
              <a:rPr lang="ru-RU" sz="3200" b="1" dirty="0" err="1">
                <a:latin typeface="Times New Roman"/>
                <a:cs typeface="Times New Roman"/>
              </a:rPr>
              <a:t>проводяться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щороку</a:t>
            </a:r>
            <a:r>
              <a:rPr lang="ru-RU" sz="3200" b="1" dirty="0">
                <a:latin typeface="Times New Roman"/>
                <a:cs typeface="Times New Roman"/>
              </a:rPr>
              <a:t>;</a:t>
            </a:r>
          </a:p>
          <a:p>
            <a:pPr marL="457200" indent="-457200">
              <a:buFontTx/>
              <a:buChar char="-"/>
            </a:pPr>
            <a:r>
              <a:rPr lang="ru-RU" sz="3200" b="1" dirty="0">
                <a:latin typeface="Times New Roman"/>
                <a:cs typeface="Times New Roman"/>
              </a:rPr>
              <a:t>як </a:t>
            </a:r>
            <a:r>
              <a:rPr lang="ru-RU" sz="3200" b="1" dirty="0" err="1">
                <a:latin typeface="Times New Roman"/>
                <a:cs typeface="Times New Roman"/>
              </a:rPr>
              <a:t>підсумок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самовиховної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діяльності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куренів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протягом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навчального</a:t>
            </a:r>
            <a:r>
              <a:rPr lang="ru-RU" sz="3200" b="1" dirty="0">
                <a:latin typeface="Times New Roman"/>
                <a:cs typeface="Times New Roman"/>
              </a:rPr>
              <a:t> року;</a:t>
            </a:r>
          </a:p>
          <a:p>
            <a:pPr marL="457200" indent="-457200">
              <a:buFontTx/>
              <a:buChar char="-"/>
            </a:pPr>
            <a:r>
              <a:rPr lang="ru-RU" sz="3200" b="1" dirty="0" err="1">
                <a:latin typeface="Times New Roman"/>
                <a:cs typeface="Times New Roman"/>
              </a:rPr>
              <a:t>включають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спільне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таборування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всіх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роїв</a:t>
            </a:r>
            <a:r>
              <a:rPr lang="ru-RU" sz="3200" b="1" dirty="0">
                <a:latin typeface="Times New Roman"/>
                <a:cs typeface="Times New Roman"/>
              </a:rPr>
              <a:t> куреня в </a:t>
            </a:r>
            <a:r>
              <a:rPr lang="ru-RU" sz="3200" b="1" dirty="0" err="1">
                <a:latin typeface="Times New Roman"/>
                <a:cs typeface="Times New Roman"/>
              </a:rPr>
              <a:t>польових</a:t>
            </a:r>
            <a:r>
              <a:rPr lang="ru-RU" sz="3200" b="1" dirty="0">
                <a:latin typeface="Times New Roman"/>
                <a:cs typeface="Times New Roman"/>
              </a:rPr>
              <a:t> </a:t>
            </a:r>
            <a:r>
              <a:rPr lang="ru-RU" sz="3200" b="1" dirty="0" err="1">
                <a:latin typeface="Times New Roman"/>
                <a:cs typeface="Times New Roman"/>
              </a:rPr>
              <a:t>умовах</a:t>
            </a:r>
            <a:r>
              <a:rPr lang="ru-RU" sz="3200" b="1" dirty="0">
                <a:latin typeface="Times New Roman"/>
                <a:cs typeface="Times New Roman"/>
              </a:rPr>
              <a:t>.</a:t>
            </a:r>
          </a:p>
        </p:txBody>
      </p:sp>
      <p:pic>
        <p:nvPicPr>
          <p:cNvPr id="2049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933" y="304800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135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58788" y="664822"/>
            <a:ext cx="65694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 err="1">
                <a:solidFill>
                  <a:srgbClr val="0070C0"/>
                </a:solidFill>
                <a:latin typeface="Times New Roman"/>
                <a:cs typeface="Times New Roman"/>
              </a:rPr>
              <a:t>Хто</a:t>
            </a:r>
            <a:r>
              <a:rPr lang="ru-RU" sz="6000" b="1" i="1" dirty="0">
                <a:solidFill>
                  <a:srgbClr val="0070C0"/>
                </a:solidFill>
                <a:latin typeface="Times New Roman"/>
                <a:cs typeface="Times New Roman"/>
              </a:rPr>
              <a:t>?</a:t>
            </a:r>
          </a:p>
          <a:p>
            <a:pPr algn="ctr"/>
            <a:r>
              <a:rPr lang="ru-RU" sz="6000" b="1" i="1" dirty="0" err="1">
                <a:solidFill>
                  <a:srgbClr val="0070C0"/>
                </a:solidFill>
                <a:latin typeface="Times New Roman"/>
                <a:cs typeface="Times New Roman"/>
              </a:rPr>
              <a:t>Що</a:t>
            </a:r>
            <a:r>
              <a:rPr lang="ru-RU" sz="6000" b="1" i="1" dirty="0">
                <a:solidFill>
                  <a:srgbClr val="0070C0"/>
                </a:solidFill>
                <a:latin typeface="Times New Roman"/>
                <a:cs typeface="Times New Roman"/>
              </a:rPr>
              <a:t>? </a:t>
            </a:r>
          </a:p>
          <a:p>
            <a:pPr algn="ctr"/>
            <a:r>
              <a:rPr lang="ru-RU" sz="6000" b="1" i="1" dirty="0" err="1">
                <a:solidFill>
                  <a:srgbClr val="0070C0"/>
                </a:solidFill>
                <a:latin typeface="Times New Roman"/>
                <a:cs typeface="Times New Roman"/>
              </a:rPr>
              <a:t>Навіщо</a:t>
            </a:r>
            <a:r>
              <a:rPr lang="ru-RU" sz="6000" b="1" i="1" dirty="0">
                <a:solidFill>
                  <a:srgbClr val="0070C0"/>
                </a:solidFill>
                <a:latin typeface="Times New Roman"/>
                <a:cs typeface="Times New Roman"/>
              </a:rPr>
              <a:t>? </a:t>
            </a:r>
          </a:p>
          <a:p>
            <a:pPr algn="ctr"/>
            <a:r>
              <a:rPr lang="ru-RU" sz="6000" b="1" i="1" dirty="0">
                <a:solidFill>
                  <a:srgbClr val="0070C0"/>
                </a:solidFill>
                <a:latin typeface="Times New Roman"/>
                <a:cs typeface="Times New Roman"/>
              </a:rPr>
              <a:t>Коли? </a:t>
            </a:r>
          </a:p>
          <a:p>
            <a:pPr algn="ctr"/>
            <a:r>
              <a:rPr lang="ru-RU" sz="6000" b="1" i="1" dirty="0">
                <a:solidFill>
                  <a:srgbClr val="0070C0"/>
                </a:solidFill>
                <a:latin typeface="Times New Roman"/>
                <a:cs typeface="Times New Roman"/>
              </a:rPr>
              <a:t>Де? </a:t>
            </a:r>
          </a:p>
          <a:p>
            <a:pPr algn="ctr"/>
            <a:r>
              <a:rPr lang="ru-RU" sz="6000" b="1" i="1" dirty="0">
                <a:solidFill>
                  <a:srgbClr val="0070C0"/>
                </a:solidFill>
                <a:latin typeface="Times New Roman"/>
                <a:cs typeface="Times New Roman"/>
              </a:rPr>
              <a:t>Як? </a:t>
            </a:r>
          </a:p>
        </p:txBody>
      </p:sp>
    </p:spTree>
    <p:extLst>
      <p:ext uri="{BB962C8B-B14F-4D97-AF65-F5344CB8AC3E}">
        <p14:creationId xmlns:p14="http://schemas.microsoft.com/office/powerpoint/2010/main" val="98070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36342" y="457200"/>
            <a:ext cx="63120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i="1" dirty="0">
                <a:solidFill>
                  <a:srgbClr val="C0504D"/>
                </a:solidFill>
                <a:latin typeface="Times New Roman"/>
                <a:cs typeface="Times New Roman"/>
              </a:rPr>
              <a:t>           </a:t>
            </a:r>
            <a:r>
              <a:rPr lang="ru-RU" sz="6000" b="1" i="1" dirty="0" err="1">
                <a:solidFill>
                  <a:srgbClr val="C0504D"/>
                </a:solidFill>
                <a:latin typeface="Times New Roman"/>
                <a:cs typeface="Times New Roman"/>
              </a:rPr>
              <a:t>Хто</a:t>
            </a:r>
            <a:r>
              <a:rPr lang="ru-RU" sz="6000" b="1" i="1" dirty="0">
                <a:solidFill>
                  <a:srgbClr val="C0504D"/>
                </a:solidFill>
                <a:latin typeface="Times New Roman"/>
                <a:cs typeface="Times New Roman"/>
              </a:rPr>
              <a:t>?</a:t>
            </a:r>
          </a:p>
          <a:p>
            <a:r>
              <a:rPr lang="ru-RU" sz="6000" i="1" dirty="0">
                <a:solidFill>
                  <a:srgbClr val="C0504D"/>
                </a:solidFill>
                <a:latin typeface="Times New Roman"/>
                <a:cs typeface="Times New Roman"/>
              </a:rPr>
              <a:t> </a:t>
            </a:r>
          </a:p>
          <a:p>
            <a:r>
              <a:rPr lang="ru-RU" sz="2400" b="1" i="1" dirty="0">
                <a:solidFill>
                  <a:srgbClr val="C0504D"/>
                </a:solidFill>
                <a:effectLst/>
                <a:latin typeface="Times New Roman"/>
                <a:cs typeface="Times New Roman"/>
              </a:rPr>
              <a:t> </a:t>
            </a:r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Створюємо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групу</a:t>
            </a:r>
            <a:r>
              <a:rPr lang="ru-RU" sz="2400" b="1" dirty="0">
                <a:latin typeface="Times New Roman"/>
                <a:cs typeface="Times New Roman"/>
              </a:rPr>
              <a:t> по </a:t>
            </a:r>
            <a:r>
              <a:rPr lang="ru-RU" sz="2400" b="1" dirty="0" err="1">
                <a:latin typeface="Times New Roman"/>
                <a:cs typeface="Times New Roman"/>
              </a:rPr>
              <a:t>організації</a:t>
            </a:r>
            <a:r>
              <a:rPr lang="ru-RU" sz="2400" b="1" dirty="0">
                <a:latin typeface="Times New Roman"/>
                <a:cs typeface="Times New Roman"/>
              </a:rPr>
              <a:t> табору (</a:t>
            </a:r>
            <a:r>
              <a:rPr lang="ru-RU" sz="2400" b="1" dirty="0" err="1">
                <a:latin typeface="Times New Roman"/>
                <a:cs typeface="Times New Roman"/>
              </a:rPr>
              <a:t>від</a:t>
            </a:r>
            <a:r>
              <a:rPr lang="ru-RU" sz="2400" b="1" dirty="0">
                <a:latin typeface="Times New Roman"/>
                <a:cs typeface="Times New Roman"/>
              </a:rPr>
              <a:t> 3-5 </a:t>
            </a:r>
            <a:r>
              <a:rPr lang="ru-RU" sz="2400" b="1" dirty="0" err="1">
                <a:latin typeface="Times New Roman"/>
                <a:cs typeface="Times New Roman"/>
              </a:rPr>
              <a:t>осіб</a:t>
            </a:r>
            <a:r>
              <a:rPr lang="ru-RU" sz="2400" b="1" dirty="0">
                <a:latin typeface="Times New Roman"/>
                <a:cs typeface="Times New Roman"/>
              </a:rPr>
              <a:t>).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- З </a:t>
            </a:r>
            <a:r>
              <a:rPr lang="ru-RU" sz="2400" b="1" dirty="0" err="1">
                <a:latin typeface="Times New Roman"/>
                <a:cs typeface="Times New Roman"/>
              </a:rPr>
              <a:t>членів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цієї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групи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обирається</a:t>
            </a:r>
            <a:r>
              <a:rPr lang="ru-RU" sz="2400" b="1" dirty="0">
                <a:latin typeface="Times New Roman"/>
                <a:cs typeface="Times New Roman"/>
              </a:rPr>
              <a:t> комендант табору, </a:t>
            </a:r>
            <a:r>
              <a:rPr lang="ru-RU" sz="2400" b="1" dirty="0" err="1">
                <a:latin typeface="Times New Roman"/>
                <a:cs typeface="Times New Roman"/>
              </a:rPr>
              <a:t>керманич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виховної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програми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писар</a:t>
            </a:r>
            <a:r>
              <a:rPr lang="ru-RU" sz="2400" b="1" dirty="0">
                <a:latin typeface="Times New Roman"/>
                <a:cs typeface="Times New Roman"/>
              </a:rPr>
              <a:t> і т. п.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- Проводить </a:t>
            </a:r>
            <a:r>
              <a:rPr lang="ru-RU" sz="2400" b="1" dirty="0" err="1">
                <a:latin typeface="Times New Roman"/>
                <a:cs typeface="Times New Roman"/>
              </a:rPr>
              <a:t>табір</a:t>
            </a:r>
            <a:r>
              <a:rPr lang="ru-RU" sz="2400" b="1" dirty="0">
                <a:latin typeface="Times New Roman"/>
                <a:cs typeface="Times New Roman"/>
              </a:rPr>
              <a:t> старшина табору.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Провід</a:t>
            </a:r>
            <a:r>
              <a:rPr lang="ru-RU" sz="2400" b="1" dirty="0">
                <a:latin typeface="Times New Roman"/>
                <a:cs typeface="Times New Roman"/>
              </a:rPr>
              <a:t> табору </a:t>
            </a:r>
            <a:r>
              <a:rPr lang="ru-RU" sz="2400" b="1" dirty="0" err="1">
                <a:latin typeface="Times New Roman"/>
                <a:cs typeface="Times New Roman"/>
              </a:rPr>
              <a:t>це</a:t>
            </a:r>
            <a:r>
              <a:rPr lang="ru-RU" sz="2400" b="1" dirty="0">
                <a:latin typeface="Times New Roman"/>
                <a:cs typeface="Times New Roman"/>
              </a:rPr>
              <a:t> є </a:t>
            </a:r>
            <a:r>
              <a:rPr lang="ru-RU" sz="2400" b="1" dirty="0" err="1">
                <a:latin typeface="Times New Roman"/>
                <a:cs typeface="Times New Roman"/>
              </a:rPr>
              <a:t>найважливіша</a:t>
            </a:r>
            <a:r>
              <a:rPr lang="ru-RU" sz="2400" b="1" dirty="0">
                <a:latin typeface="Times New Roman"/>
                <a:cs typeface="Times New Roman"/>
              </a:rPr>
              <a:t> ланка, яка </a:t>
            </a:r>
            <a:r>
              <a:rPr lang="ru-RU" sz="2400" b="1" dirty="0" err="1">
                <a:latin typeface="Times New Roman"/>
                <a:cs typeface="Times New Roman"/>
              </a:rPr>
              <a:t>забезпечує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нормальне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функціонування</a:t>
            </a:r>
            <a:r>
              <a:rPr lang="ru-RU" sz="2400" b="1" dirty="0">
                <a:latin typeface="Times New Roman"/>
                <a:cs typeface="Times New Roman"/>
              </a:rPr>
              <a:t> табору.</a:t>
            </a:r>
          </a:p>
        </p:txBody>
      </p:sp>
    </p:spTree>
    <p:extLst>
      <p:ext uri="{BB962C8B-B14F-4D97-AF65-F5344CB8AC3E}">
        <p14:creationId xmlns:p14="http://schemas.microsoft.com/office/powerpoint/2010/main" val="2549207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53591" y="246593"/>
            <a:ext cx="674703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Провід</a:t>
            </a:r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табору </a:t>
            </a:r>
            <a:r>
              <a:rPr lang="ru-RU" sz="4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складають</a:t>
            </a:r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: </a:t>
            </a:r>
          </a:p>
          <a:p>
            <a:r>
              <a:rPr lang="ru-RU" sz="4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* старшина: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похідний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отаман</a:t>
            </a:r>
            <a:r>
              <a:rPr lang="ru-RU" sz="2400" b="1" dirty="0">
                <a:latin typeface="Times New Roman"/>
                <a:cs typeface="Times New Roman"/>
              </a:rPr>
              <a:t> табору;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заступник </a:t>
            </a:r>
            <a:r>
              <a:rPr lang="ru-RU" sz="2400" b="1" dirty="0" err="1">
                <a:latin typeface="Times New Roman"/>
                <a:cs typeface="Times New Roman"/>
              </a:rPr>
              <a:t>похідного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отамана</a:t>
            </a:r>
            <a:r>
              <a:rPr lang="ru-RU" sz="2400" b="1" dirty="0">
                <a:latin typeface="Times New Roman"/>
                <a:cs typeface="Times New Roman"/>
              </a:rPr>
              <a:t> – </a:t>
            </a:r>
            <a:r>
              <a:rPr lang="ru-RU" sz="2400" b="1" dirty="0" err="1">
                <a:latin typeface="Times New Roman"/>
                <a:cs typeface="Times New Roman"/>
              </a:rPr>
              <a:t>осавул</a:t>
            </a:r>
            <a:r>
              <a:rPr lang="ru-RU" sz="2400" b="1" dirty="0">
                <a:latin typeface="Times New Roman"/>
                <a:cs typeface="Times New Roman"/>
              </a:rPr>
              <a:t> табору;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духівник</a:t>
            </a:r>
            <a:r>
              <a:rPr lang="ru-RU" sz="2400" b="1" dirty="0">
                <a:latin typeface="Times New Roman"/>
                <a:cs typeface="Times New Roman"/>
              </a:rPr>
              <a:t> табору;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лікар</a:t>
            </a:r>
            <a:r>
              <a:rPr lang="ru-RU" sz="2400" b="1" dirty="0">
                <a:latin typeface="Times New Roman"/>
                <a:cs typeface="Times New Roman"/>
              </a:rPr>
              <a:t> табору;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бунчужний</a:t>
            </a:r>
            <a:r>
              <a:rPr lang="ru-RU" sz="2400" b="1" dirty="0">
                <a:latin typeface="Times New Roman"/>
                <a:cs typeface="Times New Roman"/>
              </a:rPr>
              <a:t> табору;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хорунжий табору;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писар</a:t>
            </a:r>
            <a:r>
              <a:rPr lang="ru-RU" sz="2400" b="1" dirty="0">
                <a:latin typeface="Times New Roman"/>
                <a:cs typeface="Times New Roman"/>
              </a:rPr>
              <a:t> табору; 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</a:t>
            </a:r>
            <a:r>
              <a:rPr lang="ru-RU" sz="2400" b="1" dirty="0" err="1">
                <a:latin typeface="Times New Roman"/>
                <a:cs typeface="Times New Roman"/>
              </a:rPr>
              <a:t>обозний</a:t>
            </a:r>
            <a:r>
              <a:rPr lang="ru-RU" sz="2400" b="1" dirty="0">
                <a:latin typeface="Times New Roman"/>
                <a:cs typeface="Times New Roman"/>
              </a:rPr>
              <a:t> табору; 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скарбник табору; </a:t>
            </a:r>
          </a:p>
          <a:p>
            <a:pPr lvl="0"/>
            <a:r>
              <a:rPr lang="ru-RU" sz="2400" b="1" dirty="0">
                <a:latin typeface="Times New Roman"/>
                <a:cs typeface="Times New Roman"/>
              </a:rPr>
              <a:t>- начальник </a:t>
            </a:r>
            <a:r>
              <a:rPr lang="ru-RU" sz="2400" b="1" dirty="0" err="1">
                <a:latin typeface="Times New Roman"/>
                <a:cs typeface="Times New Roman"/>
              </a:rPr>
              <a:t>кухні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4805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07867" y="711200"/>
            <a:ext cx="65339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rgbClr val="C0504D"/>
                </a:solidFill>
                <a:latin typeface="Times New Roman"/>
                <a:cs typeface="Times New Roman"/>
              </a:rPr>
              <a:t>* ланка </a:t>
            </a:r>
            <a:r>
              <a:rPr lang="ru-RU" sz="4800" b="1" i="1" dirty="0" err="1">
                <a:solidFill>
                  <a:srgbClr val="C0504D"/>
                </a:solidFill>
                <a:latin typeface="Times New Roman"/>
                <a:cs typeface="Times New Roman"/>
              </a:rPr>
              <a:t>інструкторів</a:t>
            </a:r>
            <a:r>
              <a:rPr lang="ru-RU" sz="4800" b="1" i="1" dirty="0">
                <a:solidFill>
                  <a:srgbClr val="C0504D"/>
                </a:solidFill>
                <a:latin typeface="Times New Roman"/>
                <a:cs typeface="Times New Roman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/>
                <a:cs typeface="Times New Roman"/>
              </a:rPr>
              <a:t>– </a:t>
            </a:r>
            <a:r>
              <a:rPr lang="ru-RU" sz="2400" b="1" dirty="0" err="1">
                <a:latin typeface="Times New Roman"/>
                <a:cs typeface="Times New Roman"/>
              </a:rPr>
              <a:t>запрошені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фахівці</a:t>
            </a:r>
            <a:r>
              <a:rPr lang="ru-RU" sz="2400" b="1" dirty="0">
                <a:latin typeface="Times New Roman"/>
                <a:cs typeface="Times New Roman"/>
              </a:rPr>
              <a:t> та </a:t>
            </a:r>
            <a:r>
              <a:rPr lang="ru-RU" sz="2400" b="1" dirty="0" err="1">
                <a:latin typeface="Times New Roman"/>
                <a:cs typeface="Times New Roman"/>
              </a:rPr>
              <a:t>виховники</a:t>
            </a:r>
            <a:r>
              <a:rPr lang="ru-RU" sz="2400" b="1" dirty="0">
                <a:latin typeface="Times New Roman"/>
                <a:cs typeface="Times New Roman"/>
              </a:rPr>
              <a:t> (</a:t>
            </a:r>
            <a:r>
              <a:rPr lang="ru-RU" sz="2400" b="1" dirty="0" err="1">
                <a:latin typeface="Times New Roman"/>
                <a:cs typeface="Times New Roman"/>
              </a:rPr>
              <a:t>наприклад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інструктор</a:t>
            </a:r>
            <a:r>
              <a:rPr lang="ru-RU" sz="2400" b="1" dirty="0">
                <a:latin typeface="Times New Roman"/>
                <a:cs typeface="Times New Roman"/>
              </a:rPr>
              <a:t> з </a:t>
            </a:r>
            <a:r>
              <a:rPr lang="ru-RU" sz="2400" b="1" dirty="0" err="1">
                <a:latin typeface="Times New Roman"/>
                <a:cs typeface="Times New Roman"/>
              </a:rPr>
              <a:t>куховарення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сигналізації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картографії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першої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медичної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допомоги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впоряду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тощо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залежно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від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програми</a:t>
            </a:r>
            <a:r>
              <a:rPr lang="ru-RU" sz="2400" b="1" dirty="0">
                <a:latin typeface="Times New Roman"/>
                <a:cs typeface="Times New Roman"/>
              </a:rPr>
              <a:t> табору).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4800" b="1" i="1" dirty="0">
                <a:solidFill>
                  <a:srgbClr val="C0504D"/>
                </a:solidFill>
                <a:latin typeface="Times New Roman"/>
                <a:cs typeface="Times New Roman"/>
              </a:rPr>
              <a:t>* ланка </a:t>
            </a:r>
            <a:r>
              <a:rPr lang="ru-RU" sz="4800" b="1" i="1" dirty="0" err="1">
                <a:solidFill>
                  <a:srgbClr val="C0504D"/>
                </a:solidFill>
                <a:latin typeface="Times New Roman"/>
                <a:cs typeface="Times New Roman"/>
              </a:rPr>
              <a:t>суддів</a:t>
            </a:r>
            <a:r>
              <a:rPr lang="ru-RU" sz="4800" i="1" dirty="0">
                <a:solidFill>
                  <a:srgbClr val="C0504D"/>
                </a:solidFill>
                <a:latin typeface="Times New Roman"/>
                <a:cs typeface="Times New Roman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/>
                <a:cs typeface="Times New Roman"/>
              </a:rPr>
              <a:t>– </a:t>
            </a:r>
            <a:r>
              <a:rPr lang="ru-RU" sz="2400" b="1" dirty="0" err="1">
                <a:latin typeface="Times New Roman"/>
                <a:cs typeface="Times New Roman"/>
              </a:rPr>
              <a:t>запрошені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фахівці</a:t>
            </a:r>
            <a:r>
              <a:rPr lang="ru-RU" sz="2400" b="1" dirty="0">
                <a:latin typeface="Times New Roman"/>
                <a:cs typeface="Times New Roman"/>
              </a:rPr>
              <a:t> для </a:t>
            </a:r>
            <a:r>
              <a:rPr lang="ru-RU" sz="2400" b="1" dirty="0" err="1">
                <a:latin typeface="Times New Roman"/>
                <a:cs typeface="Times New Roman"/>
              </a:rPr>
              <a:t>суддівства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етапів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змагань</a:t>
            </a:r>
            <a:r>
              <a:rPr lang="ru-RU" sz="2400" b="1" dirty="0">
                <a:latin typeface="Times New Roman"/>
                <a:cs typeface="Times New Roman"/>
              </a:rPr>
              <a:t> (при </a:t>
            </a:r>
            <a:r>
              <a:rPr lang="ru-RU" sz="2400" b="1" dirty="0" err="1">
                <a:latin typeface="Times New Roman"/>
                <a:cs typeface="Times New Roman"/>
              </a:rPr>
              <a:t>потребі</a:t>
            </a:r>
            <a:r>
              <a:rPr lang="ru-RU" sz="2400" b="1" dirty="0">
                <a:latin typeface="Times New Roman"/>
                <a:cs typeface="Times New Roman"/>
              </a:rPr>
              <a:t>).   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endParaRPr lang="ru-RU" sz="2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2888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70012" y="337352"/>
            <a:ext cx="6720396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ПРИКМЕТИ ТАБОРОВОГО ПРОВІДНИКА</a:t>
            </a:r>
          </a:p>
          <a:p>
            <a:endParaRPr lang="ru-RU" sz="2400" b="1" i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r>
              <a:rPr lang="ru-RU" sz="2000" b="1" dirty="0" err="1">
                <a:latin typeface="Times New Roman"/>
                <a:cs typeface="Times New Roman"/>
              </a:rPr>
              <a:t>Таборовий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провідник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матиме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успіх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лише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тоді</a:t>
            </a:r>
            <a:r>
              <a:rPr lang="ru-RU" sz="2000" b="1" dirty="0">
                <a:latin typeface="Times New Roman"/>
                <a:cs typeface="Times New Roman"/>
              </a:rPr>
              <a:t>, коли любить і </a:t>
            </a:r>
            <a:r>
              <a:rPr lang="ru-RU" sz="2000" b="1" dirty="0" err="1">
                <a:latin typeface="Times New Roman"/>
                <a:cs typeface="Times New Roman"/>
              </a:rPr>
              <a:t>вміє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працювати</a:t>
            </a:r>
            <a:r>
              <a:rPr lang="ru-RU" sz="2000" b="1" dirty="0">
                <a:latin typeface="Times New Roman"/>
                <a:cs typeface="Times New Roman"/>
              </a:rPr>
              <a:t> з </a:t>
            </a:r>
            <a:r>
              <a:rPr lang="ru-RU" sz="2000" b="1" dirty="0" err="1">
                <a:latin typeface="Times New Roman"/>
                <a:cs typeface="Times New Roman"/>
              </a:rPr>
              <a:t>молоддю</a:t>
            </a:r>
            <a:r>
              <a:rPr lang="ru-RU" sz="2000" b="1" dirty="0">
                <a:latin typeface="Times New Roman"/>
                <a:cs typeface="Times New Roman"/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Кваліфікація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Неприємні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речі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насамперед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>
                <a:latin typeface="Times New Roman"/>
                <a:cs typeface="Times New Roman"/>
              </a:rPr>
              <a:t>Приклад для </a:t>
            </a:r>
            <a:r>
              <a:rPr lang="ru-RU" sz="2000" b="1" dirty="0" err="1">
                <a:latin typeface="Times New Roman"/>
                <a:cs typeface="Times New Roman"/>
              </a:rPr>
              <a:t>таборовиків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Учасники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наслідують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провід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Таборовий</a:t>
            </a:r>
            <a:r>
              <a:rPr lang="ru-RU" sz="2000" b="1" dirty="0">
                <a:latin typeface="Times New Roman"/>
                <a:cs typeface="Times New Roman"/>
              </a:rPr>
              <a:t> порядок</a:t>
            </a: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Вимоги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провідника</a:t>
            </a:r>
            <a:r>
              <a:rPr lang="ru-RU" sz="2000" b="1" dirty="0">
                <a:latin typeface="Times New Roman"/>
                <a:cs typeface="Times New Roman"/>
              </a:rPr>
              <a:t> до </a:t>
            </a:r>
            <a:r>
              <a:rPr lang="ru-RU" sz="2000" b="1" dirty="0" err="1">
                <a:latin typeface="Times New Roman"/>
                <a:cs typeface="Times New Roman"/>
              </a:rPr>
              <a:t>учасника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Відзначення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учасника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Провід</a:t>
            </a:r>
            <a:r>
              <a:rPr lang="ru-RU" sz="2000" b="1" dirty="0">
                <a:latin typeface="Times New Roman"/>
                <a:cs typeface="Times New Roman"/>
              </a:rPr>
              <a:t> – </a:t>
            </a:r>
            <a:r>
              <a:rPr lang="ru-RU" sz="2000" b="1" dirty="0" err="1">
                <a:latin typeface="Times New Roman"/>
                <a:cs typeface="Times New Roman"/>
              </a:rPr>
              <a:t>таборова</a:t>
            </a:r>
            <a:r>
              <a:rPr lang="ru-RU" sz="2000" b="1" dirty="0">
                <a:latin typeface="Times New Roman"/>
                <a:cs typeface="Times New Roman"/>
              </a:rPr>
              <a:t> родина</a:t>
            </a:r>
            <a:endParaRPr lang="ru-RU" sz="2000" b="1" dirty="0">
              <a:effectLst/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Дисциплінарні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справи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Ставлення</a:t>
            </a:r>
            <a:r>
              <a:rPr lang="ru-RU" sz="2000" b="1" dirty="0">
                <a:latin typeface="Times New Roman"/>
                <a:cs typeface="Times New Roman"/>
              </a:rPr>
              <a:t> до </a:t>
            </a:r>
            <a:r>
              <a:rPr lang="ru-RU" sz="2000" b="1" dirty="0" err="1">
                <a:latin typeface="Times New Roman"/>
                <a:cs typeface="Times New Roman"/>
              </a:rPr>
              <a:t>учасників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Провідник</a:t>
            </a:r>
            <a:r>
              <a:rPr lang="ru-RU" sz="2000" b="1" dirty="0">
                <a:latin typeface="Times New Roman"/>
                <a:cs typeface="Times New Roman"/>
              </a:rPr>
              <a:t> не </a:t>
            </a:r>
            <a:r>
              <a:rPr lang="ru-RU" sz="2000" b="1" dirty="0" err="1">
                <a:latin typeface="Times New Roman"/>
                <a:cs typeface="Times New Roman"/>
              </a:rPr>
              <a:t>авторитарний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Учасник</a:t>
            </a:r>
            <a:r>
              <a:rPr lang="ru-RU" sz="2000" b="1" dirty="0">
                <a:latin typeface="Times New Roman"/>
                <a:cs typeface="Times New Roman"/>
              </a:rPr>
              <a:t> – не слуга</a:t>
            </a: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Плановість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 err="1">
                <a:latin typeface="Times New Roman"/>
                <a:cs typeface="Times New Roman"/>
              </a:rPr>
              <a:t>Заохочення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доброї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поведінки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учасника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>
                <a:latin typeface="Times New Roman"/>
                <a:cs typeface="Times New Roman"/>
              </a:rPr>
              <a:t>Не </a:t>
            </a:r>
            <a:r>
              <a:rPr lang="ru-RU" sz="2000" b="1" dirty="0" err="1">
                <a:latin typeface="Times New Roman"/>
                <a:cs typeface="Times New Roman"/>
              </a:rPr>
              <a:t>залишати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учасника</a:t>
            </a:r>
            <a:r>
              <a:rPr lang="ru-RU" sz="2000" b="1" dirty="0">
                <a:latin typeface="Times New Roman"/>
                <a:cs typeface="Times New Roman"/>
              </a:rPr>
              <a:t> без </a:t>
            </a:r>
            <a:r>
              <a:rPr lang="ru-RU" sz="2000" b="1" dirty="0" err="1">
                <a:latin typeface="Times New Roman"/>
                <a:cs typeface="Times New Roman"/>
              </a:rPr>
              <a:t>опіки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r>
              <a:rPr lang="ru-RU" sz="2000" b="1" dirty="0">
                <a:latin typeface="Times New Roman"/>
                <a:cs typeface="Times New Roman"/>
              </a:rPr>
              <a:t>Порядок </a:t>
            </a:r>
            <a:r>
              <a:rPr lang="ru-RU" sz="2000" b="1" dirty="0" err="1">
                <a:latin typeface="Times New Roman"/>
                <a:cs typeface="Times New Roman"/>
              </a:rPr>
              <a:t>під</a:t>
            </a:r>
            <a:r>
              <a:rPr lang="ru-RU" sz="2000" b="1" dirty="0">
                <a:latin typeface="Times New Roman"/>
                <a:cs typeface="Times New Roman"/>
              </a:rPr>
              <a:t> час </a:t>
            </a:r>
            <a:r>
              <a:rPr lang="ru-RU" sz="2000" b="1" dirty="0" err="1">
                <a:latin typeface="Times New Roman"/>
                <a:cs typeface="Times New Roman"/>
              </a:rPr>
              <a:t>нічної</a:t>
            </a:r>
            <a:r>
              <a:rPr lang="ru-RU" sz="2000" b="1" dirty="0">
                <a:latin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cs typeface="Times New Roman"/>
              </a:rPr>
              <a:t>тиші</a:t>
            </a:r>
            <a:endParaRPr lang="ru-RU" sz="2000" b="1" dirty="0">
              <a:latin typeface="Times New Roman"/>
              <a:cs typeface="Times New Roman"/>
            </a:endParaRP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993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27078" y="572653"/>
            <a:ext cx="5849629" cy="5816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Таборовий</a:t>
            </a:r>
            <a:r>
              <a:rPr lang="ru-RU" sz="2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ru-RU" sz="2800" b="1" i="1" dirty="0" err="1">
                <a:solidFill>
                  <a:schemeClr val="accent2"/>
                </a:solidFill>
                <a:latin typeface="Times New Roman"/>
                <a:cs typeface="Times New Roman"/>
              </a:rPr>
              <a:t>провідник</a:t>
            </a:r>
            <a:r>
              <a:rPr lang="ru-RU" sz="2800" b="1" i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завжди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пам'ятає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що</a:t>
            </a:r>
            <a:r>
              <a:rPr lang="ru-RU" sz="2400" b="1" dirty="0">
                <a:latin typeface="Times New Roman"/>
                <a:cs typeface="Times New Roman"/>
              </a:rPr>
              <a:t> суть </a:t>
            </a:r>
            <a:r>
              <a:rPr lang="ru-RU" sz="2400" b="1" dirty="0" err="1">
                <a:latin typeface="Times New Roman"/>
                <a:cs typeface="Times New Roman"/>
              </a:rPr>
              <a:t>виховання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провідника</a:t>
            </a:r>
            <a:r>
              <a:rPr lang="ru-RU" sz="2400" b="1" dirty="0">
                <a:latin typeface="Times New Roman"/>
                <a:cs typeface="Times New Roman"/>
              </a:rPr>
              <a:t> – </a:t>
            </a:r>
            <a:r>
              <a:rPr lang="ru-RU" sz="2400" b="1" dirty="0" err="1">
                <a:latin typeface="Times New Roman"/>
                <a:cs typeface="Times New Roman"/>
              </a:rPr>
              <a:t>це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800" b="1" i="1" dirty="0" err="1">
                <a:solidFill>
                  <a:srgbClr val="C0504D"/>
                </a:solidFill>
                <a:latin typeface="Times New Roman"/>
                <a:cs typeface="Times New Roman"/>
              </a:rPr>
              <a:t>український</a:t>
            </a:r>
            <a:r>
              <a:rPr lang="ru-RU" sz="2800" b="1" i="1" dirty="0">
                <a:solidFill>
                  <a:srgbClr val="C0504D"/>
                </a:solidFill>
                <a:latin typeface="Times New Roman"/>
                <a:cs typeface="Times New Roman"/>
              </a:rPr>
              <a:t> </a:t>
            </a:r>
            <a:r>
              <a:rPr lang="ru-RU" sz="2800" b="1" i="1" dirty="0" err="1">
                <a:solidFill>
                  <a:srgbClr val="C0504D"/>
                </a:solidFill>
                <a:latin typeface="Times New Roman"/>
                <a:cs typeface="Times New Roman"/>
              </a:rPr>
              <a:t>світогляд</a:t>
            </a:r>
            <a:r>
              <a:rPr lang="ru-RU" sz="2800" b="1" i="1" dirty="0">
                <a:solidFill>
                  <a:srgbClr val="C0504D"/>
                </a:solidFill>
                <a:latin typeface="Times New Roman"/>
                <a:cs typeface="Times New Roman"/>
              </a:rPr>
              <a:t> і характер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 Тому </a:t>
            </a:r>
            <a:r>
              <a:rPr lang="ru-RU" sz="2400" b="1" dirty="0" err="1">
                <a:latin typeface="Times New Roman"/>
                <a:cs typeface="Times New Roman"/>
              </a:rPr>
              <a:t>всі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виховні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заняття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повинні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мати</a:t>
            </a:r>
            <a:r>
              <a:rPr lang="ru-RU" sz="2400" b="1" dirty="0">
                <a:latin typeface="Times New Roman"/>
                <a:cs typeface="Times New Roman"/>
              </a:rPr>
              <a:t> перед собою </a:t>
            </a:r>
            <a:r>
              <a:rPr lang="ru-RU" sz="2400" b="1" dirty="0" err="1">
                <a:latin typeface="Times New Roman"/>
                <a:cs typeface="Times New Roman"/>
              </a:rPr>
              <a:t>цю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ціль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Всі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обговорення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всі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дії</a:t>
            </a:r>
            <a:r>
              <a:rPr lang="ru-RU" sz="2400" b="1" dirty="0">
                <a:latin typeface="Times New Roman"/>
                <a:cs typeface="Times New Roman"/>
              </a:rPr>
              <a:t> і вся </a:t>
            </a:r>
            <a:r>
              <a:rPr lang="ru-RU" sz="2400" b="1" dirty="0" err="1">
                <a:latin typeface="Times New Roman"/>
                <a:cs typeface="Times New Roman"/>
              </a:rPr>
              <a:t>діяльність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повинні</a:t>
            </a:r>
            <a:r>
              <a:rPr lang="ru-RU" sz="2400" b="1" dirty="0">
                <a:latin typeface="Times New Roman"/>
                <a:cs typeface="Times New Roman"/>
              </a:rPr>
              <a:t> бути </a:t>
            </a:r>
            <a:r>
              <a:rPr lang="ru-RU" sz="2400" b="1" dirty="0" err="1">
                <a:latin typeface="Times New Roman"/>
                <a:cs typeface="Times New Roman"/>
              </a:rPr>
              <a:t>спрямовані</a:t>
            </a:r>
            <a:r>
              <a:rPr lang="ru-RU" sz="2400" b="1" dirty="0">
                <a:latin typeface="Times New Roman"/>
                <a:cs typeface="Times New Roman"/>
              </a:rPr>
              <a:t> на </a:t>
            </a:r>
            <a:r>
              <a:rPr lang="ru-RU" sz="2400" b="1" dirty="0" err="1">
                <a:latin typeface="Times New Roman"/>
                <a:cs typeface="Times New Roman"/>
              </a:rPr>
              <a:t>ці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дві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основні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речі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 Бути </a:t>
            </a:r>
            <a:r>
              <a:rPr lang="ru-RU" sz="2400" b="1" dirty="0" err="1">
                <a:latin typeface="Times New Roman"/>
                <a:cs typeface="Times New Roman"/>
              </a:rPr>
              <a:t>учасником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легше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ніж</a:t>
            </a:r>
            <a:r>
              <a:rPr lang="ru-RU" sz="2400" b="1" dirty="0">
                <a:latin typeface="Times New Roman"/>
                <a:cs typeface="Times New Roman"/>
              </a:rPr>
              <a:t> бути </a:t>
            </a:r>
            <a:r>
              <a:rPr lang="ru-RU" sz="2400" b="1" dirty="0" err="1">
                <a:latin typeface="Times New Roman"/>
                <a:cs typeface="Times New Roman"/>
              </a:rPr>
              <a:t>інструктором-провідником</a:t>
            </a:r>
            <a:r>
              <a:rPr lang="ru-RU" sz="2400" b="1" dirty="0">
                <a:latin typeface="Times New Roman"/>
                <a:cs typeface="Times New Roman"/>
              </a:rPr>
              <a:t>, але </a:t>
            </a:r>
            <a:r>
              <a:rPr lang="ru-RU" sz="2400" b="1" dirty="0" err="1">
                <a:latin typeface="Times New Roman"/>
                <a:cs typeface="Times New Roman"/>
              </a:rPr>
              <a:t>це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найкраща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нагода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випробувати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своє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вміння</a:t>
            </a:r>
            <a:r>
              <a:rPr lang="ru-RU" sz="2400" b="1" dirty="0">
                <a:latin typeface="Times New Roman"/>
                <a:cs typeface="Times New Roman"/>
              </a:rPr>
              <a:t> і </a:t>
            </a:r>
            <a:r>
              <a:rPr lang="ru-RU" sz="2400" b="1" dirty="0" err="1">
                <a:latin typeface="Times New Roman"/>
                <a:cs typeface="Times New Roman"/>
              </a:rPr>
              <a:t>передати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хоча</a:t>
            </a:r>
            <a:r>
              <a:rPr lang="ru-RU" sz="2400" b="1" dirty="0">
                <a:latin typeface="Times New Roman"/>
                <a:cs typeface="Times New Roman"/>
              </a:rPr>
              <a:t> б </a:t>
            </a:r>
            <a:r>
              <a:rPr lang="ru-RU" sz="2400" b="1" dirty="0" err="1">
                <a:latin typeface="Times New Roman"/>
                <a:cs typeface="Times New Roman"/>
              </a:rPr>
              <a:t>частково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іншим</a:t>
            </a:r>
            <a:r>
              <a:rPr lang="ru-RU" sz="2400" b="1" dirty="0">
                <a:latin typeface="Times New Roman"/>
                <a:cs typeface="Times New Roman"/>
              </a:rPr>
              <a:t> те, </a:t>
            </a:r>
            <a:r>
              <a:rPr lang="ru-RU" sz="2400" b="1" dirty="0" err="1">
                <a:latin typeface="Times New Roman"/>
                <a:cs typeface="Times New Roman"/>
              </a:rPr>
              <a:t>що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впродовж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років</a:t>
            </a:r>
            <a:r>
              <a:rPr lang="ru-RU" sz="2400" b="1" dirty="0">
                <a:latin typeface="Times New Roman"/>
                <a:cs typeface="Times New Roman"/>
              </a:rPr>
              <a:t> сам </a:t>
            </a:r>
            <a:r>
              <a:rPr lang="ru-RU" sz="2400" b="1" dirty="0" err="1">
                <a:latin typeface="Times New Roman"/>
                <a:cs typeface="Times New Roman"/>
              </a:rPr>
              <a:t>набув</a:t>
            </a:r>
            <a:r>
              <a:rPr lang="ru-RU" sz="2400" b="1" dirty="0">
                <a:latin typeface="Times New Roman"/>
                <a:cs typeface="Times New Roman"/>
              </a:rPr>
              <a:t> у таборах, </a:t>
            </a:r>
            <a:r>
              <a:rPr lang="ru-RU" sz="2400" b="1" dirty="0" err="1">
                <a:latin typeface="Times New Roman"/>
                <a:cs typeface="Times New Roman"/>
              </a:rPr>
              <a:t>наполегливою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працею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197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50" descr="Опис : Прапор Джу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67" y="246592"/>
            <a:ext cx="162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65826" y="246592"/>
            <a:ext cx="796327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6000" b="1" i="1" dirty="0">
              <a:solidFill>
                <a:srgbClr val="C0504D"/>
              </a:solidFill>
              <a:latin typeface="Times New Roman"/>
              <a:cs typeface="Times New Roman"/>
            </a:endParaRPr>
          </a:p>
          <a:p>
            <a:pPr lvl="0"/>
            <a:r>
              <a:rPr lang="ru-RU" sz="6000" b="1" i="1" dirty="0" err="1">
                <a:solidFill>
                  <a:srgbClr val="C0504D"/>
                </a:solidFill>
                <a:latin typeface="Times New Roman"/>
                <a:cs typeface="Times New Roman"/>
              </a:rPr>
              <a:t>Що</a:t>
            </a:r>
            <a:r>
              <a:rPr lang="ru-RU" sz="6000" b="1" i="1" dirty="0">
                <a:solidFill>
                  <a:srgbClr val="C0504D"/>
                </a:solidFill>
                <a:latin typeface="Times New Roman"/>
                <a:cs typeface="Times New Roman"/>
              </a:rPr>
              <a:t>?</a:t>
            </a:r>
          </a:p>
          <a:p>
            <a:r>
              <a:rPr lang="ru-RU" b="1" dirty="0">
                <a:latin typeface="Times New Roman"/>
                <a:cs typeface="Times New Roman"/>
              </a:rPr>
              <a:t> </a:t>
            </a:r>
          </a:p>
          <a:p>
            <a:r>
              <a:rPr lang="ru-RU" sz="4000" b="1" i="1" dirty="0">
                <a:latin typeface="Times New Roman"/>
                <a:cs typeface="Times New Roman"/>
              </a:rPr>
              <a:t>ПІДГОТОВКА ТА ОРГАНІЗАЦІЯ ТАБОРІВ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 err="1">
                <a:latin typeface="Times New Roman"/>
                <a:cs typeface="Times New Roman"/>
              </a:rPr>
              <a:t>Табір</a:t>
            </a:r>
            <a:r>
              <a:rPr lang="ru-RU" sz="2400" b="1" dirty="0">
                <a:latin typeface="Times New Roman"/>
                <a:cs typeface="Times New Roman"/>
              </a:rPr>
              <a:t> – </a:t>
            </a:r>
            <a:r>
              <a:rPr lang="ru-RU" sz="2400" b="1" dirty="0" err="1">
                <a:latin typeface="Times New Roman"/>
                <a:cs typeface="Times New Roman"/>
              </a:rPr>
              <a:t>це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тимчасове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наметове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містечко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endParaRPr lang="ru-RU" sz="2400" b="1" dirty="0">
              <a:latin typeface="Times New Roman"/>
              <a:cs typeface="Times New Roman"/>
            </a:endParaRPr>
          </a:p>
          <a:p>
            <a:r>
              <a:rPr lang="ru-RU" sz="2400" b="1" dirty="0" err="1">
                <a:latin typeface="Times New Roman"/>
                <a:cs typeface="Times New Roman"/>
              </a:rPr>
              <a:t>Таборування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може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проводитися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також</a:t>
            </a:r>
            <a:r>
              <a:rPr lang="ru-RU" sz="2400" b="1" dirty="0">
                <a:latin typeface="Times New Roman"/>
                <a:cs typeface="Times New Roman"/>
              </a:rPr>
              <a:t> і як </a:t>
            </a:r>
            <a:r>
              <a:rPr lang="ru-RU" sz="2400" b="1" dirty="0" err="1">
                <a:latin typeface="Times New Roman"/>
                <a:cs typeface="Times New Roman"/>
              </a:rPr>
              <a:t>мандрівний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наметовий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табір</a:t>
            </a:r>
            <a:r>
              <a:rPr lang="ru-RU" sz="2400" b="1" dirty="0">
                <a:latin typeface="Times New Roman"/>
                <a:cs typeface="Times New Roman"/>
              </a:rPr>
              <a:t>. 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 </a:t>
            </a:r>
          </a:p>
          <a:p>
            <a:r>
              <a:rPr lang="ru-RU" sz="2400" b="1" dirty="0">
                <a:latin typeface="Times New Roman"/>
                <a:cs typeface="Times New Roman"/>
              </a:rPr>
              <a:t>І, </a:t>
            </a:r>
            <a:r>
              <a:rPr lang="ru-RU" sz="2400" b="1" dirty="0" err="1">
                <a:latin typeface="Times New Roman"/>
                <a:cs typeface="Times New Roman"/>
              </a:rPr>
              <a:t>насамперед</a:t>
            </a:r>
            <a:r>
              <a:rPr lang="ru-RU" sz="2400" b="1" dirty="0">
                <a:latin typeface="Times New Roman"/>
                <a:cs typeface="Times New Roman"/>
              </a:rPr>
              <a:t>, </a:t>
            </a:r>
            <a:r>
              <a:rPr lang="ru-RU" sz="2400" b="1" dirty="0" err="1">
                <a:latin typeface="Times New Roman"/>
                <a:cs typeface="Times New Roman"/>
              </a:rPr>
              <a:t>це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завжди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виховний</a:t>
            </a:r>
            <a:r>
              <a:rPr lang="ru-RU" sz="2400" b="1" dirty="0">
                <a:latin typeface="Times New Roman"/>
                <a:cs typeface="Times New Roman"/>
              </a:rPr>
              <a:t> </a:t>
            </a:r>
            <a:r>
              <a:rPr lang="ru-RU" sz="2400" b="1" dirty="0" err="1">
                <a:latin typeface="Times New Roman"/>
                <a:cs typeface="Times New Roman"/>
              </a:rPr>
              <a:t>табір</a:t>
            </a:r>
            <a:r>
              <a:rPr lang="ru-RU" sz="2400" b="1" dirty="0">
                <a:latin typeface="Times New Roman"/>
                <a:cs typeface="Times New Roman"/>
              </a:rPr>
              <a:t>!</a:t>
            </a:r>
          </a:p>
          <a:p>
            <a:endParaRPr lang="ru-RU" sz="2400" b="1" dirty="0"/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61449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</TotalTime>
  <Words>846</Words>
  <Application>Microsoft Office PowerPoint</Application>
  <PresentationFormat>Экран (4:3)</PresentationFormat>
  <Paragraphs>148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 Підсумкове таборування куреня у закладі освіти  із досвіду роботи виховника куреня імені Ігоря Момота  Мавренкової Юлії Павлівни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10</cp:revision>
  <dcterms:created xsi:type="dcterms:W3CDTF">2020-10-24T17:57:55Z</dcterms:created>
  <dcterms:modified xsi:type="dcterms:W3CDTF">2024-02-21T08:42:18Z</dcterms:modified>
</cp:coreProperties>
</file>