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0" r:id="rId1"/>
  </p:sldMasterIdLst>
  <p:sldIdLst>
    <p:sldId id="298" r:id="rId2"/>
    <p:sldId id="264" r:id="rId3"/>
    <p:sldId id="293" r:id="rId4"/>
    <p:sldId id="294" r:id="rId5"/>
    <p:sldId id="292" r:id="rId6"/>
    <p:sldId id="282" r:id="rId7"/>
    <p:sldId id="283" r:id="rId8"/>
    <p:sldId id="296" r:id="rId9"/>
    <p:sldId id="297" r:id="rId10"/>
    <p:sldId id="285" r:id="rId11"/>
    <p:sldId id="286" r:id="rId12"/>
    <p:sldId id="299" r:id="rId13"/>
    <p:sldId id="291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5B05"/>
    <a:srgbClr val="008000"/>
    <a:srgbClr val="33CC33"/>
    <a:srgbClr val="33CCFF"/>
    <a:srgbClr val="D70725"/>
    <a:srgbClr val="CE10C0"/>
    <a:srgbClr val="66358B"/>
    <a:srgbClr val="80479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3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2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23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24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25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26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1" name="Скругленный прямоугольник 29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2" name="Скругленный прямоугольник 30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6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Прямоугольник 9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0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Прямоугольник 18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4FFB5A-ECF0-4177-8564-E0DE4941A250}" type="datetimeFigureOut">
              <a:rPr lang="ru-RU"/>
              <a:pPr>
                <a:defRPr/>
              </a:pPr>
              <a:t>01.01.2005</a:t>
            </a:fld>
            <a:endParaRPr lang="ru-RU"/>
          </a:p>
        </p:txBody>
      </p:sp>
      <p:sp>
        <p:nvSpPr>
          <p:cNvPr id="18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77F54F0-E048-4909-A469-66CEEBCEC5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55AE6-927A-41CA-98D6-FB1CB3DBE6D1}" type="datetimeFigureOut">
              <a:rPr lang="ru-RU"/>
              <a:pPr>
                <a:defRPr/>
              </a:pPr>
              <a:t>01.01.2005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ABA0D-AB48-41D9-97F9-945C0794C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91AAD-D6B0-4AF3-AC62-7F05DFFE317B}" type="datetimeFigureOut">
              <a:rPr lang="ru-RU"/>
              <a:pPr>
                <a:defRPr/>
              </a:pPr>
              <a:t>01.01.2005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1312A-43AF-4200-BF78-EA3F96F532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2BCF0-7AF2-4AFB-B9C8-A371E6ECF2BC}" type="datetimeFigureOut">
              <a:rPr lang="ru-RU"/>
              <a:pPr>
                <a:defRPr/>
              </a:pPr>
              <a:t>01.01.2005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CAE19-2CBC-41FF-AEF8-FB4BBB0D8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BC17F-420F-49EF-8C53-ECDCECAEB8E9}" type="datetimeFigureOut">
              <a:rPr lang="ru-RU"/>
              <a:pPr>
                <a:defRPr/>
              </a:pPr>
              <a:t>01.01.2005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CC421-B995-4D88-8750-2AC3F9CCE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86EE1-B71A-49A4-AB75-BD72EBAF0E19}" type="datetimeFigureOut">
              <a:rPr lang="ru-RU"/>
              <a:pPr>
                <a:defRPr/>
              </a:pPr>
              <a:t>01.01.2005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DB0DC-2AC9-4412-98F9-2E19971540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B582F2A-AC14-43B8-ABC3-3B197EE14AC8}" type="datetimeFigureOut">
              <a:rPr lang="ru-RU"/>
              <a:pPr>
                <a:defRPr/>
              </a:pPr>
              <a:t>01.01.2005</a:t>
            </a:fld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C70517A-13E1-49F1-A6E4-C9112C0D32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22947-9D4B-4A5C-8AC4-E54440F541C8}" type="datetimeFigureOut">
              <a:rPr lang="ru-RU"/>
              <a:pPr>
                <a:defRPr/>
              </a:pPr>
              <a:t>01.01.2005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6FAA2-CD08-4D58-9289-DA382ACEF3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05628-2B5D-4516-993E-64EF8BB1CC71}" type="datetimeFigureOut">
              <a:rPr lang="ru-RU"/>
              <a:pPr>
                <a:defRPr/>
              </a:pPr>
              <a:t>01.01.2005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1A79E-9B4A-4422-A33A-846F69EF4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553BD-761E-49B4-B0F5-A18EAEC6075E}" type="datetimeFigureOut">
              <a:rPr lang="ru-RU"/>
              <a:pPr>
                <a:defRPr/>
              </a:pPr>
              <a:t>01.01.2005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5ADB2-92F1-47D0-846F-CAC3E3741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47504-668F-445E-8132-560715E82DBB}" type="datetimeFigureOut">
              <a:rPr lang="ru-RU"/>
              <a:pPr>
                <a:defRPr/>
              </a:pPr>
              <a:t>01.01.2005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DE870-EE67-4BE9-8DBB-1F82228585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39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4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47FCBD5A-894F-40E6-B39B-2AF69E015848}" type="datetimeFigureOut">
              <a:rPr lang="ru-RU"/>
              <a:pPr>
                <a:defRPr/>
              </a:pPr>
              <a:t>01.01.2005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D84DF01-1073-4CC6-99E5-3F05941694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1" r:id="rId2"/>
    <p:sldLayoutId id="2147483800" r:id="rId3"/>
    <p:sldLayoutId id="2147483799" r:id="rId4"/>
    <p:sldLayoutId id="2147483803" r:id="rId5"/>
    <p:sldLayoutId id="2147483804" r:id="rId6"/>
    <p:sldLayoutId id="2147483798" r:id="rId7"/>
    <p:sldLayoutId id="2147483797" r:id="rId8"/>
    <p:sldLayoutId id="2147483796" r:id="rId9"/>
    <p:sldLayoutId id="2147483795" r:id="rId10"/>
    <p:sldLayoutId id="2147483794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572125" y="785813"/>
            <a:ext cx="30718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uk-UA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4" name="TextBox 5"/>
          <p:cNvSpPr txBox="1">
            <a:spLocks noChangeArrowheads="1"/>
          </p:cNvSpPr>
          <p:nvPr/>
        </p:nvSpPr>
        <p:spPr bwMode="auto">
          <a:xfrm>
            <a:off x="928688" y="857250"/>
            <a:ext cx="742950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400" b="1" i="1">
                <a:solidFill>
                  <a:srgbClr val="783A7A"/>
                </a:solidFill>
                <a:latin typeface="Monotype Corsiva" pitchFamily="66" charset="0"/>
              </a:rPr>
              <a:t>Одноклітинні </a:t>
            </a:r>
          </a:p>
          <a:p>
            <a:pPr algn="ctr"/>
            <a:r>
              <a:rPr lang="uk-UA" sz="4400" b="1" i="1">
                <a:solidFill>
                  <a:srgbClr val="783A7A"/>
                </a:solidFill>
                <a:latin typeface="Monotype Corsiva" pitchFamily="66" charset="0"/>
              </a:rPr>
              <a:t>без</a:t>
            </a:r>
            <a:r>
              <a:rPr lang="en-US" sz="4400" b="1" i="1">
                <a:solidFill>
                  <a:srgbClr val="783A7A"/>
                </a:solidFill>
                <a:latin typeface="Monotype Corsiva" pitchFamily="66" charset="0"/>
              </a:rPr>
              <a:t>’</a:t>
            </a:r>
            <a:r>
              <a:rPr lang="uk-UA" sz="4400" b="1" i="1">
                <a:solidFill>
                  <a:srgbClr val="783A7A"/>
                </a:solidFill>
                <a:latin typeface="Monotype Corsiva" pitchFamily="66" charset="0"/>
              </a:rPr>
              <a:t>ядерні організми</a:t>
            </a:r>
          </a:p>
          <a:p>
            <a:endParaRPr lang="uk-UA">
              <a:solidFill>
                <a:srgbClr val="783A7A"/>
              </a:solidFill>
            </a:endParaRPr>
          </a:p>
          <a:p>
            <a:endParaRPr lang="uk-UA">
              <a:solidFill>
                <a:srgbClr val="783A7A"/>
              </a:solidFill>
            </a:endParaRPr>
          </a:p>
          <a:p>
            <a:endParaRPr lang="uk-UA">
              <a:solidFill>
                <a:srgbClr val="783A7A"/>
              </a:solidFill>
            </a:endParaRPr>
          </a:p>
          <a:p>
            <a:endParaRPr lang="uk-UA">
              <a:solidFill>
                <a:srgbClr val="783A7A"/>
              </a:solidFill>
            </a:endParaRPr>
          </a:p>
          <a:p>
            <a:endParaRPr lang="uk-UA">
              <a:solidFill>
                <a:srgbClr val="783A7A"/>
              </a:solidFill>
            </a:endParaRPr>
          </a:p>
          <a:p>
            <a:endParaRPr lang="uk-UA">
              <a:solidFill>
                <a:srgbClr val="783A7A"/>
              </a:solidFill>
            </a:endParaRPr>
          </a:p>
          <a:p>
            <a:pPr algn="ctr"/>
            <a:r>
              <a:rPr lang="uk-UA" sz="2400" b="1">
                <a:solidFill>
                  <a:srgbClr val="055B05"/>
                </a:solidFill>
                <a:latin typeface="Monotype Corsiva" pitchFamily="66" charset="0"/>
                <a:cs typeface="Times New Roman" pitchFamily="18" charset="0"/>
              </a:rPr>
              <a:t>Мамзіна Галина Олександрівна</a:t>
            </a:r>
          </a:p>
          <a:p>
            <a:pPr algn="ctr"/>
            <a:r>
              <a:rPr lang="uk-UA" sz="2400" b="1">
                <a:solidFill>
                  <a:srgbClr val="055B05"/>
                </a:solidFill>
                <a:latin typeface="Monotype Corsiva" pitchFamily="66" charset="0"/>
                <a:cs typeface="Times New Roman" pitchFamily="18" charset="0"/>
              </a:rPr>
              <a:t>вчитель біології</a:t>
            </a:r>
          </a:p>
          <a:p>
            <a:pPr algn="ctr"/>
            <a:r>
              <a:rPr lang="uk-UA" sz="2400" b="1">
                <a:solidFill>
                  <a:srgbClr val="055B05"/>
                </a:solidFill>
                <a:latin typeface="Monotype Corsiva" pitchFamily="66" charset="0"/>
                <a:cs typeface="Times New Roman" pitchFamily="18" charset="0"/>
              </a:rPr>
              <a:t>Вікторівської загальноосвітньої школи</a:t>
            </a:r>
          </a:p>
          <a:p>
            <a:pPr algn="ctr"/>
            <a:r>
              <a:rPr lang="uk-UA" sz="2400" b="1">
                <a:solidFill>
                  <a:srgbClr val="055B05"/>
                </a:solidFill>
                <a:latin typeface="Monotype Corsiva" pitchFamily="66" charset="0"/>
                <a:cs typeface="Times New Roman" pitchFamily="18" charset="0"/>
              </a:rPr>
              <a:t>І-ІІІ ступенів імені Героя Радянського Союзу С.П.Кобця</a:t>
            </a:r>
            <a:endParaRPr lang="ru-RU" sz="2400" b="1">
              <a:solidFill>
                <a:srgbClr val="055B05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3315" name="Picture 7" descr="0bcccd4efb25"/>
          <p:cNvPicPr>
            <a:picLocks noChangeAspect="1" noChangeArrowheads="1"/>
          </p:cNvPicPr>
          <p:nvPr/>
        </p:nvPicPr>
        <p:blipFill>
          <a:blip r:embed="rId2"/>
          <a:srcRect t="32959" r="62408"/>
          <a:stretch>
            <a:fillRect/>
          </a:stretch>
        </p:blipFill>
        <p:spPr bwMode="auto">
          <a:xfrm>
            <a:off x="309563" y="3214688"/>
            <a:ext cx="25971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14813" y="857250"/>
            <a:ext cx="4357687" cy="2678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uk-UA" sz="28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прокаріот  спора – </a:t>
            </a:r>
          </a:p>
          <a:p>
            <a:pPr>
              <a:lnSpc>
                <a:spcPct val="150000"/>
              </a:lnSpc>
              <a:defRPr/>
            </a:pPr>
            <a:r>
              <a:rPr lang="uk-UA" sz="28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 форма переживання несприятливих умов та поширення у довкіллі. 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7" descr="0bcccd4efb25"/>
          <p:cNvPicPr>
            <a:picLocks noChangeAspect="1" noChangeArrowheads="1"/>
          </p:cNvPicPr>
          <p:nvPr/>
        </p:nvPicPr>
        <p:blipFill>
          <a:blip r:embed="rId2"/>
          <a:srcRect t="32959" r="62408"/>
          <a:stretch>
            <a:fillRect/>
          </a:stretch>
        </p:blipFill>
        <p:spPr bwMode="auto">
          <a:xfrm>
            <a:off x="309563" y="3214688"/>
            <a:ext cx="25971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 descr="C:\Documents and Settings\User\Рабочий стол\м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928688"/>
            <a:ext cx="3000375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71625" y="3357563"/>
            <a:ext cx="6456363" cy="2657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uk-UA" sz="28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Спори деяких бактерій здатні витримувати дію високих температур, ультрафіолетового випромінювання, дію </a:t>
            </a:r>
            <a:r>
              <a:rPr lang="uk-UA" sz="2800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дезинфікуючих</a:t>
            </a:r>
            <a:r>
              <a:rPr lang="uk-UA" sz="28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засобів</a:t>
            </a:r>
            <a:r>
              <a:rPr lang="uk-UA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 descr="C:\Documents and Settings\User\Рабочий стол\м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3857625"/>
            <a:ext cx="642937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71625" y="785813"/>
            <a:ext cx="6357938" cy="36306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2800" b="1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Бактерії бувають різні за формою:</a:t>
            </a:r>
          </a:p>
          <a:p>
            <a:pPr algn="ctr"/>
            <a:r>
              <a:rPr lang="uk-UA" sz="280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Коки</a:t>
            </a:r>
            <a:r>
              <a:rPr lang="uk-UA" sz="28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-кулеподібна форма</a:t>
            </a:r>
            <a:r>
              <a:rPr lang="en-US" sz="28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800">
              <a:solidFill>
                <a:srgbClr val="783A7A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Бацили</a:t>
            </a:r>
            <a:r>
              <a:rPr lang="uk-UA" sz="28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-паличкоподібні</a:t>
            </a:r>
            <a:r>
              <a:rPr lang="en-US" sz="28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800">
              <a:solidFill>
                <a:srgbClr val="783A7A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Вібріони</a:t>
            </a:r>
            <a:r>
              <a:rPr lang="uk-UA" sz="28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- рухливі бактерії у вигляді коми</a:t>
            </a:r>
            <a:r>
              <a:rPr lang="en-US" sz="28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800">
              <a:solidFill>
                <a:srgbClr val="783A7A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Спірили</a:t>
            </a:r>
            <a:r>
              <a:rPr lang="uk-UA" sz="28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-у формі паличок , витягнутих спірально</a:t>
            </a:r>
            <a:r>
              <a:rPr lang="en-US" sz="28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800">
              <a:solidFill>
                <a:srgbClr val="783A7A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>
              <a:solidFill>
                <a:srgbClr val="783A7A"/>
              </a:solidFill>
            </a:endParaRPr>
          </a:p>
          <a:p>
            <a:endParaRPr lang="ru-RU">
              <a:solidFill>
                <a:srgbClr val="783A7A"/>
              </a:solidFill>
            </a:endParaRPr>
          </a:p>
        </p:txBody>
      </p:sp>
      <p:pic>
        <p:nvPicPr>
          <p:cNvPr id="23555" name="Picture 7" descr="0bcccd4efb25"/>
          <p:cNvPicPr>
            <a:picLocks noChangeAspect="1" noChangeArrowheads="1"/>
          </p:cNvPicPr>
          <p:nvPr/>
        </p:nvPicPr>
        <p:blipFill>
          <a:blip r:embed="rId3"/>
          <a:srcRect t="32959" r="62408"/>
          <a:stretch>
            <a:fillRect/>
          </a:stretch>
        </p:blipFill>
        <p:spPr bwMode="auto">
          <a:xfrm>
            <a:off x="285750" y="3286125"/>
            <a:ext cx="25971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2"/>
          <p:cNvSpPr txBox="1">
            <a:spLocks noChangeArrowheads="1"/>
          </p:cNvSpPr>
          <p:nvPr/>
        </p:nvSpPr>
        <p:spPr bwMode="auto">
          <a:xfrm>
            <a:off x="1187450" y="188913"/>
            <a:ext cx="69135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 b="1" i="1">
                <a:solidFill>
                  <a:srgbClr val="66358B"/>
                </a:solidFill>
                <a:latin typeface="Times New Roman" pitchFamily="18" charset="0"/>
              </a:rPr>
              <a:t>Л</a:t>
            </a:r>
            <a:r>
              <a:rPr lang="uk-UA" sz="5400" b="1" i="1">
                <a:solidFill>
                  <a:srgbClr val="66358B"/>
                </a:solidFill>
                <a:latin typeface="Times New Roman" pitchFamily="18" charset="0"/>
              </a:rPr>
              <a:t>ітература</a:t>
            </a:r>
            <a:endParaRPr lang="en-US" sz="5400" b="1" i="1">
              <a:solidFill>
                <a:srgbClr val="66358B"/>
              </a:solidFill>
              <a:latin typeface="Times New Roman" pitchFamily="18" charset="0"/>
            </a:endParaRPr>
          </a:p>
        </p:txBody>
      </p:sp>
      <p:pic>
        <p:nvPicPr>
          <p:cNvPr id="24578" name="Picture 7" descr="0bcccd4efb25"/>
          <p:cNvPicPr>
            <a:picLocks noChangeAspect="1" noChangeArrowheads="1"/>
          </p:cNvPicPr>
          <p:nvPr/>
        </p:nvPicPr>
        <p:blipFill>
          <a:blip r:embed="rId2"/>
          <a:srcRect t="32959" r="62408"/>
          <a:stretch>
            <a:fillRect/>
          </a:stretch>
        </p:blipFill>
        <p:spPr bwMode="auto">
          <a:xfrm>
            <a:off x="285750" y="3286125"/>
            <a:ext cx="25971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900113" y="981075"/>
            <a:ext cx="7085012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uk-UA" sz="2000" i="1">
                <a:solidFill>
                  <a:schemeClr val="accent1"/>
                </a:solidFill>
                <a:latin typeface="Times New Roman" pitchFamily="18" charset="0"/>
              </a:rPr>
              <a:t>Атабеков И.Г. Практикум по общей вирусологии. — М.: Из-во Московского университета, 1981. — 191 с.</a:t>
            </a:r>
          </a:p>
          <a:p>
            <a:pPr marL="342900" indent="-342900">
              <a:buFontTx/>
              <a:buAutoNum type="arabicPeriod"/>
            </a:pPr>
            <a:r>
              <a:rPr lang="uk-UA" sz="2000" i="1">
                <a:solidFill>
                  <a:schemeClr val="accent1"/>
                </a:solidFill>
                <a:latin typeface="Times New Roman" pitchFamily="18" charset="0"/>
              </a:rPr>
              <a:t>Бойко А Л. Экология вирусов растений. — К.: Вища шк., 1990. — 165 с.</a:t>
            </a:r>
          </a:p>
          <a:p>
            <a:pPr marL="342900" indent="-342900">
              <a:buFontTx/>
              <a:buAutoNum type="arabicPeriod"/>
            </a:pPr>
            <a:r>
              <a:rPr lang="uk-UA" sz="2000" i="1">
                <a:solidFill>
                  <a:schemeClr val="accent1"/>
                </a:solidFill>
                <a:latin typeface="Times New Roman" pitchFamily="18" charset="0"/>
              </a:rPr>
              <a:t>Борьба с вирусными болезнями растений. / Под ред. Х.Кеглер. М.: Агропромиздат. — 1986. — 326 с.</a:t>
            </a:r>
            <a:r>
              <a:rPr lang="ru-RU" sz="2000" i="1">
                <a:solidFill>
                  <a:schemeClr val="accent1"/>
                </a:solidFill>
                <a:latin typeface="Times New Roman" pitchFamily="18" charset="0"/>
              </a:rPr>
              <a:t> </a:t>
            </a:r>
          </a:p>
          <a:p>
            <a:pPr marL="342900" indent="-342900">
              <a:buFontTx/>
              <a:buAutoNum type="arabicPeriod"/>
            </a:pPr>
            <a:r>
              <a:rPr lang="uk-UA" sz="2000" i="1">
                <a:solidFill>
                  <a:schemeClr val="accent1"/>
                </a:solidFill>
                <a:latin typeface="Times New Roman" pitchFamily="18" charset="0"/>
              </a:rPr>
              <a:t>Вавилов Н.И. Иммунитет растений к инфекционным заболеваниям. - М: Наука, 1986. — 520 с.</a:t>
            </a:r>
          </a:p>
          <a:p>
            <a:pPr marL="342900" indent="-342900">
              <a:buFontTx/>
              <a:buAutoNum type="arabicPeriod"/>
            </a:pPr>
            <a:r>
              <a:rPr lang="uk-UA" sz="2000" i="1">
                <a:solidFill>
                  <a:schemeClr val="accent1"/>
                </a:solidFill>
                <a:latin typeface="Times New Roman" pitchFamily="18" charset="0"/>
              </a:rPr>
              <a:t>Векірчик К.М. Практикум з мікробіології: Навч. посібник. – К.: Либідь, 2001. – 144 с.</a:t>
            </a:r>
          </a:p>
          <a:p>
            <a:pPr marL="342900" indent="-342900">
              <a:buFontTx/>
              <a:buAutoNum type="arabicPeriod"/>
            </a:pPr>
            <a:r>
              <a:rPr lang="uk-UA" sz="2000" i="1">
                <a:solidFill>
                  <a:schemeClr val="accent1"/>
                </a:solidFill>
                <a:latin typeface="Times New Roman" pitchFamily="18" charset="0"/>
              </a:rPr>
              <a:t>Вершигора А.Ю., Бранцевич Л.Г., Василевская И.А. и др. Общая микробиология. — К.: Вища шк. Головное изд-во, 1988. — 342 с.</a:t>
            </a:r>
          </a:p>
          <a:p>
            <a:pPr marL="342900" indent="-342900">
              <a:buFontTx/>
              <a:buAutoNum type="arabicPeriod"/>
            </a:pPr>
            <a:r>
              <a:rPr lang="uk-UA" sz="2000" i="1">
                <a:solidFill>
                  <a:schemeClr val="accent1"/>
                </a:solidFill>
                <a:latin typeface="Times New Roman" pitchFamily="18" charset="0"/>
              </a:rPr>
              <a:t>Віруси і вірусні хвороби бобових культур на Україні. / Московець СМ., Краев В.Г., Порембська Н.Б. та ін. — К.: Наукова думка 1971.— 136 с.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3"/>
          <p:cNvSpPr txBox="1">
            <a:spLocks noChangeArrowheads="1"/>
          </p:cNvSpPr>
          <p:nvPr/>
        </p:nvSpPr>
        <p:spPr bwMode="auto">
          <a:xfrm>
            <a:off x="1187450" y="1120775"/>
            <a:ext cx="6913563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uk-UA" sz="6000">
              <a:solidFill>
                <a:srgbClr val="80479F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uk-UA" sz="6000" b="1" i="1">
                <a:solidFill>
                  <a:srgbClr val="80479F"/>
                </a:solidFill>
                <a:latin typeface="Times New Roman" pitchFamily="18" charset="0"/>
              </a:rPr>
              <a:t>Дякую</a:t>
            </a:r>
            <a:r>
              <a:rPr lang="uk-UA" sz="6000" b="1" i="1">
                <a:solidFill>
                  <a:srgbClr val="BA066D"/>
                </a:solidFill>
                <a:latin typeface="Times New Roman" pitchFamily="18" charset="0"/>
              </a:rPr>
              <a:t>  </a:t>
            </a:r>
            <a:r>
              <a:rPr lang="uk-UA" sz="6000" b="1" i="1">
                <a:solidFill>
                  <a:srgbClr val="66358B"/>
                </a:solidFill>
                <a:latin typeface="Times New Roman" pitchFamily="18" charset="0"/>
              </a:rPr>
              <a:t>за увагу!</a:t>
            </a:r>
            <a:endParaRPr lang="ru-RU" sz="6000" b="1" i="1">
              <a:solidFill>
                <a:srgbClr val="66358B"/>
              </a:solidFill>
              <a:latin typeface="Times New Roman" pitchFamily="18" charset="0"/>
            </a:endParaRPr>
          </a:p>
        </p:txBody>
      </p:sp>
      <p:pic>
        <p:nvPicPr>
          <p:cNvPr id="25602" name="Picture 7" descr="0bcccd4efb25"/>
          <p:cNvPicPr>
            <a:picLocks noChangeAspect="1" noChangeArrowheads="1"/>
          </p:cNvPicPr>
          <p:nvPr/>
        </p:nvPicPr>
        <p:blipFill>
          <a:blip r:embed="rId2"/>
          <a:srcRect t="32959" r="62408"/>
          <a:stretch>
            <a:fillRect/>
          </a:stretch>
        </p:blipFill>
        <p:spPr bwMode="auto">
          <a:xfrm>
            <a:off x="285750" y="3286125"/>
            <a:ext cx="25971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Documents and Settings\User\Рабочий стол\м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500188"/>
            <a:ext cx="300990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786188" y="1571625"/>
            <a:ext cx="4857750" cy="3990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32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Найменши</a:t>
            </a:r>
            <a:r>
              <a:rPr lang="uk-UA" sz="32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ми організмами, що мають клітинну будову , є бактерії.</a:t>
            </a:r>
          </a:p>
          <a:p>
            <a:endParaRPr lang="uk-UA" sz="3200">
              <a:solidFill>
                <a:srgbClr val="783A7A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 Діаметр бактеріальної клітини всередньому дорівнює мікрометру</a:t>
            </a:r>
            <a:r>
              <a:rPr lang="uk-UA" sz="28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>
              <a:solidFill>
                <a:srgbClr val="783A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7" descr="0bcccd4efb25"/>
          <p:cNvPicPr>
            <a:picLocks noChangeAspect="1" noChangeArrowheads="1"/>
          </p:cNvPicPr>
          <p:nvPr/>
        </p:nvPicPr>
        <p:blipFill>
          <a:blip r:embed="rId3"/>
          <a:srcRect t="32959" r="62408"/>
          <a:stretch>
            <a:fillRect/>
          </a:stretch>
        </p:blipFill>
        <p:spPr bwMode="auto">
          <a:xfrm>
            <a:off x="309563" y="3214688"/>
            <a:ext cx="25971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Documents and Settings\User\Рабочий стол\м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857250"/>
            <a:ext cx="28575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143375" y="714375"/>
            <a:ext cx="4572000" cy="440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28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Вивченням бактерій займається наука-</a:t>
            </a:r>
            <a:r>
              <a:rPr lang="uk-UA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мікробіологія</a:t>
            </a:r>
            <a:r>
              <a:rPr lang="uk-UA" sz="28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endParaRPr lang="uk-UA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Антон ванн </a:t>
            </a:r>
            <a:r>
              <a:rPr lang="uk-UA" sz="28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Левенгук</a:t>
            </a:r>
            <a:r>
              <a:rPr lang="uk-UA" sz="28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–видатний</a:t>
            </a:r>
            <a:r>
              <a:rPr lang="uk-UA" sz="28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голландський вчений, котрий першим помітив і описав бактерії.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7" descr="0bcccd4efb25"/>
          <p:cNvPicPr>
            <a:picLocks noChangeAspect="1" noChangeArrowheads="1"/>
          </p:cNvPicPr>
          <p:nvPr/>
        </p:nvPicPr>
        <p:blipFill>
          <a:blip r:embed="rId3"/>
          <a:srcRect t="32959" r="62408"/>
          <a:stretch>
            <a:fillRect/>
          </a:stretch>
        </p:blipFill>
        <p:spPr bwMode="auto">
          <a:xfrm>
            <a:off x="214313" y="3214688"/>
            <a:ext cx="25971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Documents and Settings\User\Рабочий стол\м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4786313"/>
            <a:ext cx="24384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3" descr="C:\Documents and Settings\User\Рабочий стол\м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928688"/>
            <a:ext cx="2438400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429000" y="714375"/>
            <a:ext cx="3357563" cy="4667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endParaRPr lang="uk-UA" sz="2000">
              <a:solidFill>
                <a:srgbClr val="783A7A"/>
              </a:solidFill>
            </a:endParaRPr>
          </a:p>
          <a:p>
            <a:r>
              <a:rPr lang="uk-UA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Бактерії</a:t>
            </a:r>
            <a:r>
              <a:rPr lang="uk-UA" sz="28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-без</a:t>
            </a:r>
            <a:r>
              <a:rPr lang="en-US" sz="28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ядерні одноклітинні організми, в яких відсутнє ядро і переважна кількість органел.</a:t>
            </a:r>
          </a:p>
          <a:p>
            <a:endParaRPr lang="uk-UA" sz="2800">
              <a:solidFill>
                <a:srgbClr val="783A7A"/>
              </a:solidFill>
            </a:endParaRPr>
          </a:p>
          <a:p>
            <a:endParaRPr lang="uk-UA" sz="2800">
              <a:solidFill>
                <a:srgbClr val="783A7A"/>
              </a:solidFill>
            </a:endParaRPr>
          </a:p>
          <a:p>
            <a:endParaRPr lang="uk-UA" sz="2800">
              <a:solidFill>
                <a:srgbClr val="783A7A"/>
              </a:solidFill>
            </a:endParaRPr>
          </a:p>
          <a:p>
            <a:endParaRPr lang="uk-UA" sz="2800">
              <a:solidFill>
                <a:srgbClr val="783A7A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3000" y="3929063"/>
            <a:ext cx="571500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uk-UA" sz="28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Бактерії не можна побачити неозброєним оком, оскільки вони мікроскопічно малих розмірів.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9" name="Picture 7" descr="0bcccd4efb25"/>
          <p:cNvPicPr>
            <a:picLocks noChangeAspect="1" noChangeArrowheads="1"/>
          </p:cNvPicPr>
          <p:nvPr/>
        </p:nvPicPr>
        <p:blipFill>
          <a:blip r:embed="rId4"/>
          <a:srcRect t="32959" r="62408"/>
          <a:stretch>
            <a:fillRect/>
          </a:stretch>
        </p:blipFill>
        <p:spPr bwMode="auto">
          <a:xfrm>
            <a:off x="309563" y="3214688"/>
            <a:ext cx="25971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4" descr="Схема будови узагальненої клітини бактерії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63" y="571500"/>
            <a:ext cx="3000375" cy="322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1143000" y="4081463"/>
            <a:ext cx="7072313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b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Схема будови узагальненої клітини бактерії:</a:t>
            </a:r>
            <a:r>
              <a:rPr lang="ru-RU" sz="2000">
                <a:solidFill>
                  <a:srgbClr val="783A7A"/>
                </a:solidFill>
                <a:cs typeface="Times New Roman" pitchFamily="18" charset="0"/>
              </a:rPr>
              <a:t/>
            </a:r>
            <a:br>
              <a:rPr lang="ru-RU" sz="2000">
                <a:solidFill>
                  <a:srgbClr val="783A7A"/>
                </a:solidFill>
                <a:cs typeface="Times New Roman" pitchFamily="18" charset="0"/>
              </a:rPr>
            </a:br>
            <a:r>
              <a:rPr lang="ru-RU" sz="20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1 — клітинна оболонка; 2 — запасні поживні </a:t>
            </a:r>
            <a:r>
              <a:rPr lang="ru-RU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речовини; З</a:t>
            </a:r>
            <a:r>
              <a:rPr lang="ru-RU" sz="28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>
                <a:solidFill>
                  <a:srgbClr val="783A7A"/>
                </a:solidFill>
                <a:latin typeface="Times New Roman" pitchFamily="18" charset="0"/>
                <a:cs typeface="Times New Roman" pitchFamily="18" charset="0"/>
              </a:rPr>
              <a:t>— спадковий матеріал (молекула ДНК); 4 — складчасті утиснення мембрани; 5 плазматична мембрана; 6 —цитоплазма; 7 — фотосинтетичні мембранні формування; 8 — захисна капсула; 9 —джгутик</a:t>
            </a:r>
          </a:p>
        </p:txBody>
      </p:sp>
      <p:pic>
        <p:nvPicPr>
          <p:cNvPr id="17411" name="Picture 7" descr="0bcccd4efb25"/>
          <p:cNvPicPr>
            <a:picLocks noChangeAspect="1" noChangeArrowheads="1"/>
          </p:cNvPicPr>
          <p:nvPr/>
        </p:nvPicPr>
        <p:blipFill>
          <a:blip r:embed="rId3"/>
          <a:srcRect t="32959" r="62408"/>
          <a:stretch>
            <a:fillRect/>
          </a:stretch>
        </p:blipFill>
        <p:spPr bwMode="auto">
          <a:xfrm>
            <a:off x="357188" y="3214688"/>
            <a:ext cx="25971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C:\Documents and Settings\User\Рабочий стол\м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3929063"/>
            <a:ext cx="2565400" cy="247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C:\Documents and Settings\User\Рабочий стол\м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88" y="928688"/>
            <a:ext cx="2214562" cy="278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57250" y="857250"/>
            <a:ext cx="4143375" cy="3108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28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Багато бактерій рухаються за допомогою джгутиків або слизу.</a:t>
            </a:r>
          </a:p>
          <a:p>
            <a:pPr>
              <a:defRPr/>
            </a:pPr>
            <a:endParaRPr lang="uk-UA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Джгутик </a:t>
            </a:r>
            <a:r>
              <a:rPr lang="uk-UA" sz="28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може бути один або декілька, здебільшого він довший за клітину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7" descr="0bcccd4efb25"/>
          <p:cNvPicPr>
            <a:picLocks noChangeAspect="1" noChangeArrowheads="1"/>
          </p:cNvPicPr>
          <p:nvPr/>
        </p:nvPicPr>
        <p:blipFill>
          <a:blip r:embed="rId4"/>
          <a:srcRect t="32959" r="62408"/>
          <a:stretch>
            <a:fillRect/>
          </a:stretch>
        </p:blipFill>
        <p:spPr bwMode="auto">
          <a:xfrm>
            <a:off x="309563" y="3214688"/>
            <a:ext cx="25971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86063" y="857250"/>
            <a:ext cx="435768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3600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Живлення бактерій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4563" y="1785938"/>
            <a:ext cx="4857750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Бактерії:</a:t>
            </a:r>
          </a:p>
          <a:p>
            <a:pPr algn="ctr">
              <a:defRPr/>
            </a:pPr>
            <a:endParaRPr lang="uk-UA" sz="36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Автотрофи</a:t>
            </a:r>
            <a:r>
              <a:rPr lang="uk-UA" sz="28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-створюють органічні речовини із неорганічних.</a:t>
            </a:r>
          </a:p>
          <a:p>
            <a:pPr>
              <a:defRPr/>
            </a:pPr>
            <a:endParaRPr lang="uk-UA" sz="28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2800" b="1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Гетеротрофи</a:t>
            </a:r>
            <a:r>
              <a:rPr lang="uk-UA" sz="2800" dirty="0" err="1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-використовують</a:t>
            </a:r>
            <a:r>
              <a:rPr lang="uk-UA" sz="2800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готові органічні речовини.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Picture 2" descr="C:\Documents and Settings\User\Рабочий стол\м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071563"/>
            <a:ext cx="21050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7" descr="0bcccd4efb25"/>
          <p:cNvPicPr>
            <a:picLocks noChangeAspect="1" noChangeArrowheads="1"/>
          </p:cNvPicPr>
          <p:nvPr/>
        </p:nvPicPr>
        <p:blipFill>
          <a:blip r:embed="rId3"/>
          <a:srcRect t="32959" r="62408"/>
          <a:stretch>
            <a:fillRect/>
          </a:stretch>
        </p:blipFill>
        <p:spPr bwMode="auto">
          <a:xfrm>
            <a:off x="309563" y="3214688"/>
            <a:ext cx="25971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57563" y="857250"/>
            <a:ext cx="47148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3600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Дихання бактерій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4563" y="1785938"/>
            <a:ext cx="6500812" cy="3908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За способом дихання бактерії поділяються на:</a:t>
            </a:r>
          </a:p>
          <a:p>
            <a:pPr algn="ctr">
              <a:defRPr/>
            </a:pPr>
            <a:endParaRPr lang="uk-UA" sz="36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Анаероби</a:t>
            </a:r>
            <a:r>
              <a:rPr lang="uk-UA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 ті, що мешкають в середовищі без кисню).</a:t>
            </a:r>
            <a:endParaRPr lang="uk-UA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28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Аероби</a:t>
            </a:r>
            <a:r>
              <a:rPr lang="uk-UA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 ті, що дихають за допомогою кисню).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2" descr="C:\Documents and Settings\User\Рабочий стол\м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071563"/>
            <a:ext cx="238125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7" descr="0bcccd4efb25"/>
          <p:cNvPicPr>
            <a:picLocks noChangeAspect="1" noChangeArrowheads="1"/>
          </p:cNvPicPr>
          <p:nvPr/>
        </p:nvPicPr>
        <p:blipFill>
          <a:blip r:embed="rId3"/>
          <a:srcRect t="32959" r="62408"/>
          <a:stretch>
            <a:fillRect/>
          </a:stretch>
        </p:blipFill>
        <p:spPr bwMode="auto">
          <a:xfrm>
            <a:off x="309563" y="3214688"/>
            <a:ext cx="25971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00188" y="857250"/>
            <a:ext cx="64293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sz="3600" b="1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Розмноження        бактерій</a:t>
            </a:r>
            <a:endParaRPr lang="ru-RU" sz="3600" b="1" i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3714750" y="1857375"/>
            <a:ext cx="414337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Розмножуються бактерії нестатево, тобто поділом клітини навпіл, інколи брунькуванням. Ділення відбувається через 20-30 хв.</a:t>
            </a:r>
          </a:p>
          <a:p>
            <a:r>
              <a:rPr lang="uk-UA" sz="280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Причиною загибелі бактерій є:сухе повітря, кип</a:t>
            </a:r>
            <a:r>
              <a:rPr lang="en-US" sz="280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ятіння, замороження та ін.</a:t>
            </a:r>
            <a:endParaRPr lang="ru-RU" sz="280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7" descr="0bcccd4efb25"/>
          <p:cNvPicPr>
            <a:picLocks noChangeAspect="1" noChangeArrowheads="1"/>
          </p:cNvPicPr>
          <p:nvPr/>
        </p:nvPicPr>
        <p:blipFill>
          <a:blip r:embed="rId2"/>
          <a:srcRect t="32959" r="62408"/>
          <a:stretch>
            <a:fillRect/>
          </a:stretch>
        </p:blipFill>
        <p:spPr bwMode="auto">
          <a:xfrm>
            <a:off x="309563" y="3214688"/>
            <a:ext cx="25971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" descr="C:\Documents and Settings\User\Рабочий стол\м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1857375"/>
            <a:ext cx="24066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301</TotalTime>
  <Words>342</Words>
  <Application>Microsoft Office PowerPoint</Application>
  <PresentationFormat>Экран (4:3)</PresentationFormat>
  <Paragraphs>62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Arial</vt:lpstr>
      <vt:lpstr>Trebuchet MS</vt:lpstr>
      <vt:lpstr>Georgia</vt:lpstr>
      <vt:lpstr>Wingdings 2</vt:lpstr>
      <vt:lpstr>Calibri</vt:lpstr>
      <vt:lpstr>Times New Roman</vt:lpstr>
      <vt:lpstr>Monotype Corsiva</vt:lpstr>
      <vt:lpstr>Городская</vt:lpstr>
      <vt:lpstr>Городская</vt:lpstr>
      <vt:lpstr>Городская</vt:lpstr>
      <vt:lpstr>Городская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111</dc:creator>
  <cp:lastModifiedBy>скул</cp:lastModifiedBy>
  <cp:revision>55</cp:revision>
  <dcterms:created xsi:type="dcterms:W3CDTF">2010-07-26T05:28:58Z</dcterms:created>
  <dcterms:modified xsi:type="dcterms:W3CDTF">2004-12-31T23:39:35Z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ookName">
    <vt:lpwstr/>
  </property>
  <property fmtid="{D5CDD505-2E9C-101B-9397-08002B2CF9AE}" pid="3" name="MayClose">
    <vt:bool>false</vt:bool>
  </property>
  <property fmtid="{D5CDD505-2E9C-101B-9397-08002B2CF9AE}" pid="4" name="IsFreeze">
    <vt:bool>false</vt:bool>
  </property>
  <property fmtid="{D5CDD505-2E9C-101B-9397-08002B2CF9AE}" pid="5" name="UserClose">
    <vt:bool>false</vt:bool>
  </property>
</Properties>
</file>