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305" r:id="rId2"/>
    <p:sldId id="260" r:id="rId3"/>
    <p:sldId id="280" r:id="rId4"/>
    <p:sldId id="281" r:id="rId5"/>
    <p:sldId id="282" r:id="rId6"/>
    <p:sldId id="283" r:id="rId7"/>
    <p:sldId id="300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9" r:id="rId16"/>
    <p:sldId id="291" r:id="rId17"/>
    <p:sldId id="292" r:id="rId18"/>
    <p:sldId id="303" r:id="rId19"/>
    <p:sldId id="293" r:id="rId20"/>
    <p:sldId id="301" r:id="rId21"/>
    <p:sldId id="294" r:id="rId22"/>
    <p:sldId id="302" r:id="rId23"/>
    <p:sldId id="295" r:id="rId24"/>
    <p:sldId id="304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993300"/>
    <a:srgbClr val="B5A217"/>
    <a:srgbClr val="CC3300"/>
    <a:srgbClr val="003366"/>
    <a:srgbClr val="000066"/>
    <a:srgbClr val="FF00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25" autoAdjust="0"/>
    <p:restoredTop sz="96433" autoAdjust="0"/>
  </p:normalViewPr>
  <p:slideViewPr>
    <p:cSldViewPr snapToGrid="0">
      <p:cViewPr varScale="1">
        <p:scale>
          <a:sx n="49" d="100"/>
          <a:sy n="49" d="100"/>
        </p:scale>
        <p:origin x="-4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5E03BA-CF4C-4FBD-B592-F0E03FD94915}" type="datetime1">
              <a:rPr lang="uk-UA"/>
              <a:pPr>
                <a:defRPr/>
              </a:pPr>
              <a:t>25.02.2015</a:t>
            </a:fld>
            <a:endParaRPr lang="uk-UA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7810B39-C51A-400C-9008-728311A80A7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1AA10D6-F95B-4875-8FAB-CCC1C6E51F74}" type="datetime1">
              <a:rPr lang="uk-UA"/>
              <a:pPr>
                <a:defRPr/>
              </a:pPr>
              <a:t>25.02.2015</a:t>
            </a:fld>
            <a:endParaRPr lang="uk-UA"/>
          </a:p>
        </p:txBody>
      </p:sp>
      <p:sp>
        <p:nvSpPr>
          <p:cNvPr id="13316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noProof="0" smtClean="0"/>
              <a:t>Образец текста</a:t>
            </a:r>
          </a:p>
          <a:p>
            <a:pPr lvl="1"/>
            <a:r>
              <a:rPr lang="uk-UA" noProof="0" smtClean="0"/>
              <a:t>Второй уровень</a:t>
            </a:r>
          </a:p>
          <a:p>
            <a:pPr lvl="2"/>
            <a:r>
              <a:rPr lang="uk-UA" noProof="0" smtClean="0"/>
              <a:t>Третий уровень</a:t>
            </a:r>
          </a:p>
          <a:p>
            <a:pPr lvl="3"/>
            <a:r>
              <a:rPr lang="uk-UA" noProof="0" smtClean="0"/>
              <a:t>Четвертый уровень</a:t>
            </a:r>
          </a:p>
          <a:p>
            <a:pPr lvl="4"/>
            <a:r>
              <a:rPr lang="uk-UA" noProof="0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70C902E-7565-4868-9509-74774BBDCA3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A75F3-0154-4411-AEF0-7F405B40378E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F74A4-CFDA-4843-BD70-51F069A13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5CAF6-3AA3-4790-BFF7-292139EB502B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2E85B-0189-4512-84A3-B96D36D35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FB708-403F-4E0B-9D96-DDB53EFEE9E5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3585A-0804-41EC-9054-9347D8E91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12D7C-5AF2-4A20-8687-E91BAE0A9878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CA1C8-EC6C-4BF2-89F5-536DA040B4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1F551-28D2-401D-AB3A-F9A88F973F9B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4456C-A52A-42B7-8E89-FF87A7400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6F8DC-D08A-4945-803A-5FBD07EC64A3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74058-A53F-47BA-8868-A3C3CA0F4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1DC6D-027A-442C-9028-88CFD8EE4B0F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D662C-98C1-4B41-83AF-58A031B023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0909B-C4E5-4B45-B348-C0778575E168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EB1A2-48B8-499C-82BB-24645901D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B9919-C54D-48E1-8485-34AC1A551EF3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EC7E6-DAD8-46B1-9EBC-C275B5B3D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A6022-3333-4C9A-ADB1-20489BFE92FF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9DB2D-4D88-4C86-9694-6CB21E836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B9F13-FABB-44ED-8D32-204D4936AB8F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A70C6-5A9F-444B-B560-B1A04BF5F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535E79-1569-4733-871B-D9372686BF95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807F3F-DFF8-447A-95A3-C8FCEB706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audio" Target="../media/audio1.wav"/><Relationship Id="rId7" Type="http://schemas.openxmlformats.org/officeDocument/2006/relationships/image" Target="../media/image1.jpeg"/><Relationship Id="rId12" Type="http://schemas.openxmlformats.org/officeDocument/2006/relationships/image" Target="../media/image7.jpeg"/><Relationship Id="rId2" Type="http://schemas.openxmlformats.org/officeDocument/2006/relationships/audio" Target="file:///D:\Prezentations\Anatomia\&#1052;&#1080;&#1089;&#1083;&#1077;&#1085;&#1085;&#1103;%20&#1110;%20&#1089;&#1074;&#1110;&#1076;&#1086;&#1084;&#1110;&#1089;&#1090;&#1100;\2.%20&#1052;&#1086;&#1074;&#1072;%20&#1110;%20&#1084;&#1086;&#1074;&#1083;&#1077;&#1085;&#1085;&#1103;\&#1075;&#1086;&#1088;&#1073;&#1072;&#1090;&#1080;&#1081;%20&#1082;&#1080;&#1090;.mp3" TargetMode="External"/><Relationship Id="rId1" Type="http://schemas.openxmlformats.org/officeDocument/2006/relationships/audio" Target="file:///D:\Prezentations\Anatomia\&#1052;&#1080;&#1089;&#1083;&#1077;&#1085;&#1085;&#1103;%20&#1110;%20&#1089;&#1074;&#1110;&#1076;&#1086;&#1084;&#1110;&#1089;&#1090;&#1100;\2.%20&#1052;&#1086;&#1074;&#1072;%20&#1110;%20&#1084;&#1086;&#1074;&#1083;&#1077;&#1085;&#1085;&#1103;\&#1089;&#1087;&#1110;&#1074;%20&#1087;&#1090;&#1072;&#1093;&#1110;&#1074;.mp3" TargetMode="Externa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jpeg"/><Relationship Id="rId4" Type="http://schemas.openxmlformats.org/officeDocument/2006/relationships/audio" Target="file:///D:\Prezentations\Anatomia\&#1052;&#1080;&#1089;&#1083;&#1077;&#1085;&#1085;&#1103;%20&#1110;%20&#1089;&#1074;&#1110;&#1076;&#1086;&#1084;&#1110;&#1089;&#1090;&#1100;\2.%20&#1052;&#1086;&#1074;&#1072;%20&#1110;%20&#1084;&#1086;&#1074;&#1083;&#1077;&#1085;&#1085;&#1103;\Lyagushka_-_Zvuk_lyagushki_(xMusic.me).mp3" TargetMode="External"/><Relationship Id="rId9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887538" y="3074988"/>
            <a:ext cx="55768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4000" b="1" i="1">
                <a:solidFill>
                  <a:srgbClr val="CC3300"/>
                </a:solidFill>
              </a:rPr>
              <a:t>МОВА І МОВЛЕННЯ </a:t>
            </a:r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0" y="5026025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Криворучко Мар'яна Володимирівна,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вчитель біології та географії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навчально-виховного комплексу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“ Дошкільний навчальний заклад –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загальноосвітня школа І-ІІІ ступенів №15” м. Сміла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366713" y="563563"/>
            <a:ext cx="84915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800" b="1"/>
              <a:t>МІНІСТЕРСТВО ОСВІТИ І НАУКИ УКРАЇНИ</a:t>
            </a:r>
            <a:br>
              <a:rPr lang="uk-UA" sz="1800" b="1"/>
            </a:br>
            <a:r>
              <a:rPr lang="uk-UA" sz="1800" b="1"/>
              <a:t>ГОЛОВНЕ УПРАВЛІННЯ ОСВІТИ І НАУКИ</a:t>
            </a:r>
            <a:br>
              <a:rPr lang="uk-UA" sz="1800" b="1"/>
            </a:br>
            <a:r>
              <a:rPr lang="uk-UA" sz="1800" b="1"/>
              <a:t>ЧЕРКАСЬКОЇ ОБЛАСНОЇ ДЕРЖАВНОЇ АДМІНІСТРАЦІЇ</a:t>
            </a:r>
            <a:br>
              <a:rPr lang="uk-UA" sz="1800" b="1"/>
            </a:br>
            <a:r>
              <a:rPr lang="uk-UA" sz="1800" b="1"/>
              <a:t>ДЕПАРТАМЕНТ ОСВІТИ ТА ГУМАНІТАРНОЇ ПОЛІТИКИ</a:t>
            </a:r>
            <a:br>
              <a:rPr lang="uk-UA" sz="1800" b="1"/>
            </a:br>
            <a:r>
              <a:rPr lang="uk-UA" sz="1800" b="1"/>
              <a:t>УПРАВЛІННЯ ОСВІТИ, МОЛОДІ ТА СПОРТУ СМІЛЯНСЬКОЇ МІСЬКОЇ РАДИ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247650" y="658813"/>
            <a:ext cx="8575675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b="1" u="sng">
                <a:solidFill>
                  <a:srgbClr val="000099"/>
                </a:solidFill>
              </a:rPr>
              <a:t>Висновки</a:t>
            </a:r>
            <a:r>
              <a:rPr lang="uk-UA" b="1" u="sng">
                <a:solidFill>
                  <a:srgbClr val="000099"/>
                </a:solidFill>
                <a:latin typeface="Times New Roman" pitchFamily="18" charset="0"/>
              </a:rPr>
              <a:t>:</a:t>
            </a:r>
          </a:p>
          <a:p>
            <a:pPr algn="ctr"/>
            <a:endParaRPr lang="uk-UA" b="1">
              <a:solidFill>
                <a:srgbClr val="000099"/>
              </a:solidFill>
            </a:endParaRPr>
          </a:p>
          <a:p>
            <a:pPr algn="ctr"/>
            <a:r>
              <a:rPr lang="uk-UA" sz="3200" b="1">
                <a:solidFill>
                  <a:srgbClr val="000099"/>
                </a:solidFill>
                <a:latin typeface="Times New Roman" pitchFamily="18" charset="0"/>
              </a:rPr>
              <a:t>1 </a:t>
            </a:r>
            <a:r>
              <a:rPr lang="uk-UA" sz="3200" b="1">
                <a:solidFill>
                  <a:srgbClr val="000099"/>
                </a:solidFill>
              </a:rPr>
              <a:t>група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– </a:t>
            </a:r>
          </a:p>
          <a:p>
            <a:pPr algn="ctr"/>
            <a:r>
              <a:rPr lang="uk-UA" sz="3200" b="1">
                <a:solidFill>
                  <a:srgbClr val="FF3300"/>
                </a:solidFill>
              </a:rPr>
              <a:t>сприйняття звуків звуковими сенсорами</a:t>
            </a:r>
          </a:p>
          <a:p>
            <a:pPr algn="ctr"/>
            <a:r>
              <a:rPr lang="uk-UA" sz="3200" b="1">
                <a:solidFill>
                  <a:srgbClr val="000099"/>
                </a:solidFill>
                <a:latin typeface="Times New Roman" pitchFamily="18" charset="0"/>
              </a:rPr>
              <a:t>2 </a:t>
            </a:r>
            <a:r>
              <a:rPr lang="uk-UA" sz="3200" b="1">
                <a:solidFill>
                  <a:srgbClr val="000099"/>
                </a:solidFill>
              </a:rPr>
              <a:t>група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– </a:t>
            </a:r>
          </a:p>
          <a:p>
            <a:pPr algn="ctr"/>
            <a:r>
              <a:rPr lang="uk-UA" sz="3200" b="1">
                <a:solidFill>
                  <a:srgbClr val="FF3300"/>
                </a:solidFill>
              </a:rPr>
              <a:t>сформована кора головного мозку</a:t>
            </a:r>
          </a:p>
          <a:p>
            <a:pPr algn="ctr"/>
            <a:r>
              <a:rPr lang="uk-UA" sz="3200" b="1">
                <a:solidFill>
                  <a:srgbClr val="000099"/>
                </a:solidFill>
                <a:latin typeface="Times New Roman" pitchFamily="18" charset="0"/>
              </a:rPr>
              <a:t>3 </a:t>
            </a:r>
            <a:r>
              <a:rPr lang="uk-UA" sz="3200" b="1">
                <a:solidFill>
                  <a:srgbClr val="000099"/>
                </a:solidFill>
              </a:rPr>
              <a:t>група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–</a:t>
            </a:r>
          </a:p>
          <a:p>
            <a:pPr algn="ctr"/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uk-UA" sz="3200" b="1">
                <a:solidFill>
                  <a:srgbClr val="FF3300"/>
                </a:solidFill>
              </a:rPr>
              <a:t>специфічна будова голосового апарату</a:t>
            </a:r>
          </a:p>
          <a:p>
            <a:pPr algn="ctr"/>
            <a:r>
              <a:rPr lang="uk-UA" sz="3200" b="1">
                <a:solidFill>
                  <a:srgbClr val="000099"/>
                </a:solidFill>
                <a:latin typeface="Times New Roman" pitchFamily="18" charset="0"/>
              </a:rPr>
              <a:t>4 </a:t>
            </a:r>
            <a:r>
              <a:rPr lang="uk-UA" sz="3200" b="1">
                <a:solidFill>
                  <a:srgbClr val="000099"/>
                </a:solidFill>
              </a:rPr>
              <a:t>група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–</a:t>
            </a:r>
          </a:p>
          <a:p>
            <a:pPr algn="ctr"/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uk-UA" sz="3200" b="1">
                <a:solidFill>
                  <a:srgbClr val="FF3300"/>
                </a:solidFill>
              </a:rPr>
              <a:t>абстрагування і узагальнення </a:t>
            </a:r>
          </a:p>
          <a:p>
            <a:pPr algn="ctr"/>
            <a:r>
              <a:rPr lang="uk-UA" sz="3200" b="1">
                <a:solidFill>
                  <a:srgbClr val="FF3300"/>
                </a:solidFill>
              </a:rPr>
              <a:t>багатьох сигналів, що надходять в мозок</a:t>
            </a:r>
            <a:endParaRPr lang="uk-UA"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4819" name="Rectangle 5"/>
          <p:cNvSpPr>
            <a:spLocks noChangeArrowheads="1"/>
          </p:cNvSpPr>
          <p:nvPr/>
        </p:nvSpPr>
        <p:spPr bwMode="auto">
          <a:xfrm>
            <a:off x="561975" y="796925"/>
            <a:ext cx="78644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3200" b="1">
                <a:solidFill>
                  <a:srgbClr val="FF3300"/>
                </a:solidFill>
              </a:rPr>
              <a:t>ПЕРША СИГНАЛЬНА СИСТЕМА </a:t>
            </a:r>
          </a:p>
          <a:p>
            <a:pPr algn="ctr"/>
            <a:r>
              <a:rPr lang="uk-UA" sz="3200" b="1">
                <a:solidFill>
                  <a:srgbClr val="FF3300"/>
                </a:solidFill>
              </a:rPr>
              <a:t>СПРИЙМАЄ ПРИРОДНІ ПОДРАЗНИКИ </a:t>
            </a:r>
            <a:endParaRPr lang="uk-UA" sz="3200"/>
          </a:p>
        </p:txBody>
      </p:sp>
      <p:pic>
        <p:nvPicPr>
          <p:cNvPr id="34820" name="Picture 5" descr="І сигнальна систем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0" y="2276475"/>
            <a:ext cx="4948238" cy="351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6"/>
          <p:cNvSpPr txBox="1">
            <a:spLocks noChangeArrowheads="1"/>
          </p:cNvSpPr>
          <p:nvPr/>
        </p:nvSpPr>
        <p:spPr bwMode="auto">
          <a:xfrm>
            <a:off x="446088" y="2995613"/>
            <a:ext cx="22383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000099"/>
                </a:solidFill>
              </a:rPr>
              <a:t>ЛЕТКІ РЕЧОВИНИ</a:t>
            </a:r>
          </a:p>
        </p:txBody>
      </p:sp>
      <p:sp>
        <p:nvSpPr>
          <p:cNvPr id="34822" name="Text Box 7"/>
          <p:cNvSpPr txBox="1">
            <a:spLocks noChangeArrowheads="1"/>
          </p:cNvSpPr>
          <p:nvPr/>
        </p:nvSpPr>
        <p:spPr bwMode="auto">
          <a:xfrm>
            <a:off x="527050" y="4651375"/>
            <a:ext cx="18684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000099"/>
                </a:solidFill>
              </a:rPr>
              <a:t>ЗВУКОВІ ХВИЛІ</a:t>
            </a:r>
          </a:p>
        </p:txBody>
      </p:sp>
      <p:sp>
        <p:nvSpPr>
          <p:cNvPr id="34823" name="Text Box 8"/>
          <p:cNvSpPr txBox="1">
            <a:spLocks noChangeArrowheads="1"/>
          </p:cNvSpPr>
          <p:nvPr/>
        </p:nvSpPr>
        <p:spPr bwMode="auto">
          <a:xfrm>
            <a:off x="3268663" y="1731963"/>
            <a:ext cx="22383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000099"/>
                </a:solidFill>
              </a:rPr>
              <a:t>ХІМІЧНІ СПОЛУКИ</a:t>
            </a:r>
          </a:p>
        </p:txBody>
      </p:sp>
      <p:sp>
        <p:nvSpPr>
          <p:cNvPr id="34824" name="Text Box 9"/>
          <p:cNvSpPr txBox="1">
            <a:spLocks noChangeArrowheads="1"/>
          </p:cNvSpPr>
          <p:nvPr/>
        </p:nvSpPr>
        <p:spPr bwMode="auto">
          <a:xfrm>
            <a:off x="6265863" y="3057525"/>
            <a:ext cx="20447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000099"/>
                </a:solidFill>
              </a:rPr>
              <a:t>СВІТЛОВІ ХВИЛІ</a:t>
            </a:r>
          </a:p>
        </p:txBody>
      </p:sp>
      <p:sp>
        <p:nvSpPr>
          <p:cNvPr id="34825" name="Text Box 10"/>
          <p:cNvSpPr txBox="1">
            <a:spLocks noChangeArrowheads="1"/>
          </p:cNvSpPr>
          <p:nvPr/>
        </p:nvSpPr>
        <p:spPr bwMode="auto">
          <a:xfrm>
            <a:off x="5954713" y="4714875"/>
            <a:ext cx="3189287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uk-UA" sz="2800" b="1">
                <a:solidFill>
                  <a:srgbClr val="000099"/>
                </a:solidFill>
              </a:rPr>
              <a:t>ТИСК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uk-UA" sz="2800" b="1">
                <a:solidFill>
                  <a:srgbClr val="000099"/>
                </a:solidFill>
              </a:rPr>
              <a:t>ТЕМПЕРАТУРУ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573088" y="554038"/>
            <a:ext cx="7850187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3200" b="1">
                <a:solidFill>
                  <a:srgbClr val="FF3300"/>
                </a:solidFill>
              </a:rPr>
              <a:t>ДРУГА СИГНАЛЬНА СИСТЕМА </a:t>
            </a:r>
          </a:p>
          <a:p>
            <a:pPr algn="ctr"/>
            <a:r>
              <a:rPr lang="uk-UA" sz="3200" b="1">
                <a:solidFill>
                  <a:srgbClr val="FF3300"/>
                </a:solidFill>
              </a:rPr>
              <a:t>СПРИЙМАЄ УМОВНИЙ ПОДРАЗНИК – </a:t>
            </a:r>
          </a:p>
          <a:p>
            <a:pPr algn="ctr"/>
            <a:r>
              <a:rPr lang="uk-UA" sz="3200" b="1">
                <a:solidFill>
                  <a:srgbClr val="000099"/>
                </a:solidFill>
              </a:rPr>
              <a:t>СЛОВО</a:t>
            </a:r>
            <a:endParaRPr lang="uk-UA" sz="3200">
              <a:solidFill>
                <a:srgbClr val="000099"/>
              </a:solidFill>
            </a:endParaRPr>
          </a:p>
        </p:txBody>
      </p:sp>
      <p:pic>
        <p:nvPicPr>
          <p:cNvPr id="36868" name="Picture 5" descr="слово ІІ сигналь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82875" y="2163763"/>
            <a:ext cx="3875088" cy="38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8915" name="Rectangle 5"/>
          <p:cNvSpPr>
            <a:spLocks noChangeArrowheads="1"/>
          </p:cNvSpPr>
          <p:nvPr/>
        </p:nvSpPr>
        <p:spPr bwMode="auto">
          <a:xfrm>
            <a:off x="1014413" y="623888"/>
            <a:ext cx="72151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3200" b="1">
                <a:solidFill>
                  <a:srgbClr val="FF3300"/>
                </a:solidFill>
              </a:rPr>
              <a:t>РОЛЬ СИГНАЛЬНИХ СИСТЕМ</a:t>
            </a:r>
          </a:p>
          <a:p>
            <a:pPr algn="ctr"/>
            <a:r>
              <a:rPr lang="uk-UA" sz="3200" b="1">
                <a:solidFill>
                  <a:srgbClr val="FF3300"/>
                </a:solidFill>
              </a:rPr>
              <a:t>У </a:t>
            </a:r>
            <a:r>
              <a:rPr lang="ru-RU" sz="3200" b="1">
                <a:solidFill>
                  <a:srgbClr val="FF3300"/>
                </a:solidFill>
              </a:rPr>
              <a:t>АЛГОРИТМІ </a:t>
            </a:r>
            <a:r>
              <a:rPr lang="uk-UA" sz="3200" b="1">
                <a:solidFill>
                  <a:srgbClr val="FF3300"/>
                </a:solidFill>
              </a:rPr>
              <a:t>ФОРМУВАННІ МОВИ</a:t>
            </a:r>
            <a:endParaRPr lang="uk-UA" sz="3200">
              <a:solidFill>
                <a:srgbClr val="000099"/>
              </a:solidFill>
            </a:endParaRPr>
          </a:p>
        </p:txBody>
      </p:sp>
      <p:sp>
        <p:nvSpPr>
          <p:cNvPr id="38916" name="Rectangle 17"/>
          <p:cNvSpPr>
            <a:spLocks noChangeArrowheads="1"/>
          </p:cNvSpPr>
          <p:nvPr/>
        </p:nvSpPr>
        <p:spPr bwMode="auto">
          <a:xfrm>
            <a:off x="325438" y="2314575"/>
            <a:ext cx="8489950" cy="404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80000"/>
              </a:lnSpc>
            </a:pPr>
            <a:r>
              <a:rPr lang="uk-UA" b="1">
                <a:solidFill>
                  <a:srgbClr val="FF3300"/>
                </a:solidFill>
              </a:rPr>
              <a:t>1.</a:t>
            </a:r>
            <a:r>
              <a:rPr lang="uk-UA" b="1">
                <a:solidFill>
                  <a:srgbClr val="000099"/>
                </a:solidFill>
              </a:rPr>
              <a:t> ЗВУК </a:t>
            </a:r>
            <a:r>
              <a:rPr lang="uk-UA">
                <a:solidFill>
                  <a:srgbClr val="FF3300"/>
                </a:solidFill>
              </a:rPr>
              <a:t>(І сигнальна система)</a:t>
            </a:r>
            <a:endParaRPr lang="uk-UA">
              <a:solidFill>
                <a:srgbClr val="000099"/>
              </a:solidFill>
            </a:endParaRPr>
          </a:p>
          <a:p>
            <a:pPr algn="ctr">
              <a:lnSpc>
                <a:spcPct val="80000"/>
              </a:lnSpc>
            </a:pPr>
            <a:endParaRPr lang="uk-UA">
              <a:solidFill>
                <a:srgbClr val="000099"/>
              </a:solidFill>
            </a:endParaRPr>
          </a:p>
          <a:p>
            <a:pPr eaLnBrk="0" hangingPunct="0">
              <a:lnSpc>
                <a:spcPct val="80000"/>
              </a:lnSpc>
            </a:pPr>
            <a:r>
              <a:rPr lang="uk-UA" b="1">
                <a:solidFill>
                  <a:srgbClr val="FF3300"/>
                </a:solidFill>
              </a:rPr>
              <a:t>2.</a:t>
            </a:r>
            <a:r>
              <a:rPr lang="uk-UA" b="1">
                <a:solidFill>
                  <a:srgbClr val="000099"/>
                </a:solidFill>
              </a:rPr>
              <a:t> РЕФЛЕКСИ</a:t>
            </a:r>
            <a:r>
              <a:rPr lang="uk-UA" b="1">
                <a:solidFill>
                  <a:srgbClr val="FF3300"/>
                </a:solidFill>
              </a:rPr>
              <a:t> </a:t>
            </a:r>
            <a:r>
              <a:rPr lang="uk-UA">
                <a:solidFill>
                  <a:srgbClr val="FF3300"/>
                </a:solidFill>
              </a:rPr>
              <a:t>на звуки</a:t>
            </a:r>
          </a:p>
          <a:p>
            <a:pPr algn="ctr" eaLnBrk="0" hangingPunct="0">
              <a:lnSpc>
                <a:spcPct val="80000"/>
              </a:lnSpc>
            </a:pPr>
            <a:endParaRPr lang="uk-UA" b="1">
              <a:solidFill>
                <a:srgbClr val="FF3300"/>
              </a:solidFill>
            </a:endParaRPr>
          </a:p>
          <a:p>
            <a:pPr eaLnBrk="0" hangingPunct="0">
              <a:lnSpc>
                <a:spcPct val="80000"/>
              </a:lnSpc>
            </a:pPr>
            <a:r>
              <a:rPr lang="uk-UA" b="1">
                <a:solidFill>
                  <a:srgbClr val="FF3300"/>
                </a:solidFill>
              </a:rPr>
              <a:t>3.</a:t>
            </a:r>
            <a:r>
              <a:rPr lang="uk-UA" b="1">
                <a:solidFill>
                  <a:srgbClr val="000099"/>
                </a:solidFill>
              </a:rPr>
              <a:t> СУСПІЛЬНЕ ЖИТТЯ</a:t>
            </a:r>
          </a:p>
          <a:p>
            <a:pPr algn="ctr" eaLnBrk="0" hangingPunct="0">
              <a:lnSpc>
                <a:spcPct val="80000"/>
              </a:lnSpc>
            </a:pPr>
            <a:endParaRPr lang="uk-UA" b="1">
              <a:solidFill>
                <a:srgbClr val="000099"/>
              </a:solidFill>
            </a:endParaRPr>
          </a:p>
          <a:p>
            <a:pPr eaLnBrk="0" hangingPunct="0">
              <a:lnSpc>
                <a:spcPct val="80000"/>
              </a:lnSpc>
            </a:pPr>
            <a:r>
              <a:rPr lang="uk-UA" b="1">
                <a:solidFill>
                  <a:srgbClr val="FF3300"/>
                </a:solidFill>
              </a:rPr>
              <a:t>4.</a:t>
            </a:r>
            <a:r>
              <a:rPr lang="uk-UA" b="1">
                <a:solidFill>
                  <a:srgbClr val="000099"/>
                </a:solidFill>
              </a:rPr>
              <a:t> СЛОВО</a:t>
            </a:r>
            <a:r>
              <a:rPr lang="uk-UA" b="1">
                <a:solidFill>
                  <a:srgbClr val="FF3300"/>
                </a:solidFill>
              </a:rPr>
              <a:t> </a:t>
            </a:r>
            <a:r>
              <a:rPr lang="uk-UA">
                <a:solidFill>
                  <a:srgbClr val="FF3300"/>
                </a:solidFill>
              </a:rPr>
              <a:t>(ІІ сигнальна система)</a:t>
            </a:r>
          </a:p>
          <a:p>
            <a:pPr algn="ctr" eaLnBrk="0" hangingPunct="0">
              <a:lnSpc>
                <a:spcPct val="80000"/>
              </a:lnSpc>
            </a:pPr>
            <a:endParaRPr lang="uk-UA" b="1">
              <a:solidFill>
                <a:srgbClr val="FF3300"/>
              </a:solidFill>
            </a:endParaRPr>
          </a:p>
          <a:p>
            <a:pPr eaLnBrk="0" hangingPunct="0">
              <a:lnSpc>
                <a:spcPct val="80000"/>
              </a:lnSpc>
            </a:pPr>
            <a:r>
              <a:rPr lang="uk-UA" b="1">
                <a:solidFill>
                  <a:srgbClr val="FF3300"/>
                </a:solidFill>
              </a:rPr>
              <a:t>5.</a:t>
            </a:r>
            <a:r>
              <a:rPr lang="uk-UA" b="1">
                <a:solidFill>
                  <a:srgbClr val="000099"/>
                </a:solidFill>
              </a:rPr>
              <a:t> МОВА </a:t>
            </a:r>
            <a:r>
              <a:rPr lang="uk-UA">
                <a:solidFill>
                  <a:srgbClr val="FF3300"/>
                </a:solidFill>
              </a:rPr>
              <a:t>(моторна і внутрішня)</a:t>
            </a:r>
            <a:endParaRPr lang="uk-UA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40963" name="Picture 4" descr="центри мов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0263" y="1857375"/>
            <a:ext cx="7326312" cy="43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5"/>
          <p:cNvSpPr txBox="1">
            <a:spLocks noChangeArrowheads="1"/>
          </p:cNvSpPr>
          <p:nvPr/>
        </p:nvSpPr>
        <p:spPr bwMode="auto">
          <a:xfrm>
            <a:off x="933450" y="4941888"/>
            <a:ext cx="17129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sz="1800"/>
          </a:p>
        </p:txBody>
      </p:sp>
      <p:sp>
        <p:nvSpPr>
          <p:cNvPr id="40965" name="Text Box 6"/>
          <p:cNvSpPr txBox="1">
            <a:spLocks noChangeArrowheads="1"/>
          </p:cNvSpPr>
          <p:nvPr/>
        </p:nvSpPr>
        <p:spPr bwMode="auto">
          <a:xfrm>
            <a:off x="933450" y="5038725"/>
            <a:ext cx="2005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/>
              <a:t>Поле Брока</a:t>
            </a:r>
          </a:p>
        </p:txBody>
      </p:sp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5897563" y="4611688"/>
            <a:ext cx="225742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/>
              <a:t>Поле Верніке</a:t>
            </a:r>
          </a:p>
        </p:txBody>
      </p:sp>
      <p:sp>
        <p:nvSpPr>
          <p:cNvPr id="40967" name="Rectangle 5"/>
          <p:cNvSpPr>
            <a:spLocks noChangeArrowheads="1"/>
          </p:cNvSpPr>
          <p:nvPr/>
        </p:nvSpPr>
        <p:spPr bwMode="auto">
          <a:xfrm>
            <a:off x="1516063" y="623888"/>
            <a:ext cx="62372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3200" b="1">
                <a:solidFill>
                  <a:srgbClr val="FF3300"/>
                </a:solidFill>
              </a:rPr>
              <a:t>ФІЗІОЛОГІЧНІ ЦЕНТРИ МОВИ:</a:t>
            </a:r>
          </a:p>
          <a:p>
            <a:pPr algn="ctr"/>
            <a:r>
              <a:rPr lang="uk-UA" sz="3200" b="1">
                <a:solidFill>
                  <a:srgbClr val="000099"/>
                </a:solidFill>
              </a:rPr>
              <a:t>ЦЕНТРАЛЬНИЙ ЦЕНТР</a:t>
            </a:r>
            <a:endParaRPr lang="uk-UA" sz="320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933450" y="4941888"/>
            <a:ext cx="17129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sz="1800"/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1516063" y="623888"/>
            <a:ext cx="62372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3200" b="1">
                <a:solidFill>
                  <a:srgbClr val="FF3300"/>
                </a:solidFill>
              </a:rPr>
              <a:t>ФІЗІОЛОГІЧНІ ЦЕНТРИ МОВИ:</a:t>
            </a:r>
          </a:p>
          <a:p>
            <a:pPr algn="ctr"/>
            <a:r>
              <a:rPr lang="uk-UA" sz="3200" b="1">
                <a:solidFill>
                  <a:srgbClr val="000099"/>
                </a:solidFill>
              </a:rPr>
              <a:t>ПЕРИФЕРИЧНИЙ ЦЕНТР</a:t>
            </a:r>
            <a:endParaRPr lang="uk-UA" sz="3200">
              <a:solidFill>
                <a:srgbClr val="000099"/>
              </a:solidFill>
            </a:endParaRPr>
          </a:p>
        </p:txBody>
      </p:sp>
      <p:pic>
        <p:nvPicPr>
          <p:cNvPr id="43013" name="Picture 10" descr="вух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2513" y="3148013"/>
            <a:ext cx="359727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13" descr="imag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19675" y="2597150"/>
            <a:ext cx="3382963" cy="364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Text Box 14"/>
          <p:cNvSpPr txBox="1">
            <a:spLocks noChangeArrowheads="1"/>
          </p:cNvSpPr>
          <p:nvPr/>
        </p:nvSpPr>
        <p:spPr bwMode="auto">
          <a:xfrm>
            <a:off x="1011238" y="1849438"/>
            <a:ext cx="3638550" cy="129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uk-UA" sz="1000" b="1">
              <a:solidFill>
                <a:srgbClr val="FF33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3300"/>
                </a:solidFill>
              </a:rPr>
              <a:t>ВУХО</a:t>
            </a:r>
          </a:p>
          <a:p>
            <a:pPr algn="ctr">
              <a:spcBef>
                <a:spcPct val="50000"/>
              </a:spcBef>
            </a:pPr>
            <a:endParaRPr lang="uk-UA" sz="1400" b="1">
              <a:solidFill>
                <a:srgbClr val="FF3300"/>
              </a:solidFill>
            </a:endParaRPr>
          </a:p>
        </p:txBody>
      </p:sp>
      <p:sp>
        <p:nvSpPr>
          <p:cNvPr id="43016" name="Text Box 16"/>
          <p:cNvSpPr txBox="1">
            <a:spLocks noChangeArrowheads="1"/>
          </p:cNvSpPr>
          <p:nvPr/>
        </p:nvSpPr>
        <p:spPr bwMode="auto">
          <a:xfrm>
            <a:off x="5019675" y="1811338"/>
            <a:ext cx="3386138" cy="1385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3300"/>
                </a:solidFill>
              </a:rPr>
              <a:t>ГОЛОСОВИЙ АПАРАТ</a:t>
            </a:r>
          </a:p>
          <a:p>
            <a:pPr algn="ctr">
              <a:spcBef>
                <a:spcPct val="50000"/>
              </a:spcBef>
            </a:pPr>
            <a:endParaRPr lang="uk-UA" sz="1400" b="1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45059" name="Rectangle 5"/>
          <p:cNvSpPr>
            <a:spLocks noChangeArrowheads="1"/>
          </p:cNvSpPr>
          <p:nvPr/>
        </p:nvSpPr>
        <p:spPr bwMode="auto">
          <a:xfrm>
            <a:off x="703263" y="866775"/>
            <a:ext cx="7889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3200" b="1">
                <a:solidFill>
                  <a:srgbClr val="FF3300"/>
                </a:solidFill>
              </a:rPr>
              <a:t>ВИДИ МОВИ ЗА ТИПОМ СПРИЙНЯТТЯ</a:t>
            </a:r>
            <a:endParaRPr lang="uk-UA" sz="3200">
              <a:solidFill>
                <a:srgbClr val="000099"/>
              </a:solidFill>
            </a:endParaRPr>
          </a:p>
        </p:txBody>
      </p:sp>
      <p:sp>
        <p:nvSpPr>
          <p:cNvPr id="45060" name="Line 5"/>
          <p:cNvSpPr>
            <a:spLocks noChangeShapeType="1"/>
          </p:cNvSpPr>
          <p:nvPr/>
        </p:nvSpPr>
        <p:spPr bwMode="auto">
          <a:xfrm flipH="1">
            <a:off x="2413000" y="1343025"/>
            <a:ext cx="952500" cy="738188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45061" name="Line 6"/>
          <p:cNvSpPr>
            <a:spLocks noChangeShapeType="1"/>
          </p:cNvSpPr>
          <p:nvPr/>
        </p:nvSpPr>
        <p:spPr bwMode="auto">
          <a:xfrm>
            <a:off x="4591050" y="1381125"/>
            <a:ext cx="20638" cy="87630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45062" name="Line 7"/>
          <p:cNvSpPr>
            <a:spLocks noChangeShapeType="1"/>
          </p:cNvSpPr>
          <p:nvPr/>
        </p:nvSpPr>
        <p:spPr bwMode="auto">
          <a:xfrm>
            <a:off x="5816600" y="1284288"/>
            <a:ext cx="623888" cy="777875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45063" name="Text Box 8"/>
          <p:cNvSpPr txBox="1">
            <a:spLocks noChangeArrowheads="1"/>
          </p:cNvSpPr>
          <p:nvPr/>
        </p:nvSpPr>
        <p:spPr bwMode="auto">
          <a:xfrm>
            <a:off x="719138" y="2024063"/>
            <a:ext cx="2179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СЛУХОВА</a:t>
            </a:r>
          </a:p>
        </p:txBody>
      </p:sp>
      <p:sp>
        <p:nvSpPr>
          <p:cNvPr id="45064" name="Text Box 9"/>
          <p:cNvSpPr txBox="1">
            <a:spLocks noChangeArrowheads="1"/>
          </p:cNvSpPr>
          <p:nvPr/>
        </p:nvSpPr>
        <p:spPr bwMode="auto">
          <a:xfrm>
            <a:off x="3346450" y="2279650"/>
            <a:ext cx="2179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ЗОРОВА</a:t>
            </a:r>
          </a:p>
        </p:txBody>
      </p:sp>
      <p:sp>
        <p:nvSpPr>
          <p:cNvPr id="45065" name="Text Box 10"/>
          <p:cNvSpPr txBox="1">
            <a:spLocks noChangeArrowheads="1"/>
          </p:cNvSpPr>
          <p:nvPr/>
        </p:nvSpPr>
        <p:spPr bwMode="auto">
          <a:xfrm>
            <a:off x="5664200" y="2106613"/>
            <a:ext cx="3130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КІНЕСТЕТИЧНА</a:t>
            </a:r>
          </a:p>
        </p:txBody>
      </p:sp>
      <p:pic>
        <p:nvPicPr>
          <p:cNvPr id="45066" name="Picture 11" descr="сліпий шриф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7550" y="3357563"/>
            <a:ext cx="2760663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7" name="Picture 12" descr="ВЕРБАЛЬН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3306763"/>
            <a:ext cx="243840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8" name="Picture 13" descr="ЗОРОВА МОВ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46438" y="3316288"/>
            <a:ext cx="2235200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47107" name="Rectangle 5"/>
          <p:cNvSpPr>
            <a:spLocks noChangeArrowheads="1"/>
          </p:cNvSpPr>
          <p:nvPr/>
        </p:nvSpPr>
        <p:spPr bwMode="auto">
          <a:xfrm>
            <a:off x="628650" y="866775"/>
            <a:ext cx="8050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3200" b="1">
                <a:solidFill>
                  <a:srgbClr val="FF3300"/>
                </a:solidFill>
              </a:rPr>
              <a:t>ВИДИ МОВИ ЗА ТИПОМ ВІДТВОРЕННЯ</a:t>
            </a:r>
            <a:endParaRPr lang="uk-UA" sz="3200">
              <a:solidFill>
                <a:srgbClr val="000099"/>
              </a:solidFill>
            </a:endParaRPr>
          </a:p>
        </p:txBody>
      </p:sp>
      <p:sp>
        <p:nvSpPr>
          <p:cNvPr id="47108" name="Line 5"/>
          <p:cNvSpPr>
            <a:spLocks noChangeShapeType="1"/>
          </p:cNvSpPr>
          <p:nvPr/>
        </p:nvSpPr>
        <p:spPr bwMode="auto">
          <a:xfrm flipH="1">
            <a:off x="2295525" y="1400175"/>
            <a:ext cx="642938" cy="1069975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47109" name="Line 6"/>
          <p:cNvSpPr>
            <a:spLocks noChangeShapeType="1"/>
          </p:cNvSpPr>
          <p:nvPr/>
        </p:nvSpPr>
        <p:spPr bwMode="auto">
          <a:xfrm>
            <a:off x="5875338" y="1343025"/>
            <a:ext cx="603250" cy="1128713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47110" name="Text Box 7"/>
          <p:cNvSpPr txBox="1">
            <a:spLocks noChangeArrowheads="1"/>
          </p:cNvSpPr>
          <p:nvPr/>
        </p:nvSpPr>
        <p:spPr bwMode="auto">
          <a:xfrm>
            <a:off x="874713" y="2470150"/>
            <a:ext cx="3035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 u="sng">
                <a:solidFill>
                  <a:srgbClr val="CC3300"/>
                </a:solidFill>
              </a:rPr>
              <a:t>ВНУТРІШНЯ</a:t>
            </a:r>
          </a:p>
        </p:txBody>
      </p:sp>
      <p:sp>
        <p:nvSpPr>
          <p:cNvPr id="47111" name="Text Box 9"/>
          <p:cNvSpPr txBox="1">
            <a:spLocks noChangeArrowheads="1"/>
          </p:cNvSpPr>
          <p:nvPr/>
        </p:nvSpPr>
        <p:spPr bwMode="auto">
          <a:xfrm>
            <a:off x="5078413" y="2416175"/>
            <a:ext cx="3035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 u="sng">
                <a:solidFill>
                  <a:srgbClr val="CC3300"/>
                </a:solidFill>
              </a:rPr>
              <a:t>ЗОВНІШНЯ</a:t>
            </a:r>
          </a:p>
        </p:txBody>
      </p:sp>
      <p:sp>
        <p:nvSpPr>
          <p:cNvPr id="47112" name="Line 10"/>
          <p:cNvSpPr>
            <a:spLocks noChangeShapeType="1"/>
          </p:cNvSpPr>
          <p:nvPr/>
        </p:nvSpPr>
        <p:spPr bwMode="auto">
          <a:xfrm>
            <a:off x="7496175" y="2870200"/>
            <a:ext cx="369888" cy="62230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47113" name="Line 11"/>
          <p:cNvSpPr>
            <a:spLocks noChangeShapeType="1"/>
          </p:cNvSpPr>
          <p:nvPr/>
        </p:nvSpPr>
        <p:spPr bwMode="auto">
          <a:xfrm flipH="1">
            <a:off x="5173663" y="2922588"/>
            <a:ext cx="407987" cy="681037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47114" name="Text Box 13"/>
          <p:cNvSpPr txBox="1">
            <a:spLocks noChangeArrowheads="1"/>
          </p:cNvSpPr>
          <p:nvPr/>
        </p:nvSpPr>
        <p:spPr bwMode="auto">
          <a:xfrm>
            <a:off x="3970338" y="3514725"/>
            <a:ext cx="2333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0000"/>
                </a:solidFill>
              </a:rPr>
              <a:t>УСНА</a:t>
            </a:r>
          </a:p>
        </p:txBody>
      </p:sp>
      <p:sp>
        <p:nvSpPr>
          <p:cNvPr id="47115" name="Text Box 14"/>
          <p:cNvSpPr txBox="1">
            <a:spLocks noChangeArrowheads="1"/>
          </p:cNvSpPr>
          <p:nvPr/>
        </p:nvSpPr>
        <p:spPr bwMode="auto">
          <a:xfrm>
            <a:off x="6108700" y="3533775"/>
            <a:ext cx="3035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ПИСЬМОВА</a:t>
            </a:r>
          </a:p>
        </p:txBody>
      </p:sp>
      <p:sp>
        <p:nvSpPr>
          <p:cNvPr id="47116" name="Line 15"/>
          <p:cNvSpPr>
            <a:spLocks noChangeShapeType="1"/>
          </p:cNvSpPr>
          <p:nvPr/>
        </p:nvSpPr>
        <p:spPr bwMode="auto">
          <a:xfrm flipH="1">
            <a:off x="4164013" y="4000500"/>
            <a:ext cx="544512" cy="62230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47117" name="Line 16"/>
          <p:cNvSpPr>
            <a:spLocks noChangeShapeType="1"/>
          </p:cNvSpPr>
          <p:nvPr/>
        </p:nvSpPr>
        <p:spPr bwMode="auto">
          <a:xfrm>
            <a:off x="5548313" y="3998913"/>
            <a:ext cx="427037" cy="623887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47118" name="Text Box 17"/>
          <p:cNvSpPr txBox="1">
            <a:spLocks noChangeArrowheads="1"/>
          </p:cNvSpPr>
          <p:nvPr/>
        </p:nvSpPr>
        <p:spPr bwMode="auto">
          <a:xfrm>
            <a:off x="1809750" y="4686300"/>
            <a:ext cx="3035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ДІАЛОГІЧНА</a:t>
            </a:r>
          </a:p>
        </p:txBody>
      </p:sp>
      <p:sp>
        <p:nvSpPr>
          <p:cNvPr id="47119" name="Text Box 18"/>
          <p:cNvSpPr txBox="1">
            <a:spLocks noChangeArrowheads="1"/>
          </p:cNvSpPr>
          <p:nvPr/>
        </p:nvSpPr>
        <p:spPr bwMode="auto">
          <a:xfrm>
            <a:off x="5643563" y="4686300"/>
            <a:ext cx="3035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МОНОЛОГІЧНА</a:t>
            </a:r>
          </a:p>
        </p:txBody>
      </p:sp>
      <p:pic>
        <p:nvPicPr>
          <p:cNvPr id="47120" name="Picture 22" descr="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94113" y="1401763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49155" name="Rectangle 5"/>
          <p:cNvSpPr>
            <a:spLocks noChangeArrowheads="1"/>
          </p:cNvSpPr>
          <p:nvPr/>
        </p:nvSpPr>
        <p:spPr bwMode="auto">
          <a:xfrm>
            <a:off x="1565275" y="565150"/>
            <a:ext cx="62007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3200" b="1">
                <a:solidFill>
                  <a:srgbClr val="FF3300"/>
                </a:solidFill>
              </a:rPr>
              <a:t>ОПИШІТЬ МЕХАНІЗМ</a:t>
            </a:r>
          </a:p>
          <a:p>
            <a:pPr algn="ctr"/>
            <a:r>
              <a:rPr lang="uk-UA" sz="3200" b="1">
                <a:solidFill>
                  <a:srgbClr val="FF3300"/>
                </a:solidFill>
              </a:rPr>
              <a:t> РЕФЛЕКТОРНОЇ ДУГИ </a:t>
            </a:r>
          </a:p>
          <a:p>
            <a:pPr algn="ctr"/>
            <a:r>
              <a:rPr lang="uk-UA" sz="3200" b="1">
                <a:solidFill>
                  <a:srgbClr val="FF3300"/>
                </a:solidFill>
              </a:rPr>
              <a:t>НА ВИГЛЯД І ЗАПАХ ЛИМОНУ</a:t>
            </a:r>
          </a:p>
          <a:p>
            <a:pPr algn="ctr"/>
            <a:r>
              <a:rPr lang="uk-UA" sz="3200" b="1">
                <a:solidFill>
                  <a:srgbClr val="FF3300"/>
                </a:solidFill>
              </a:rPr>
              <a:t>ТА НА СЛОВО “ЛИМОН”</a:t>
            </a:r>
            <a:endParaRPr lang="uk-UA" sz="3200">
              <a:solidFill>
                <a:srgbClr val="000099"/>
              </a:solidFill>
            </a:endParaRPr>
          </a:p>
        </p:txBody>
      </p:sp>
      <p:sp>
        <p:nvSpPr>
          <p:cNvPr id="49156" name="Text Box 19"/>
          <p:cNvSpPr txBox="1">
            <a:spLocks noChangeArrowheads="1"/>
          </p:cNvSpPr>
          <p:nvPr/>
        </p:nvSpPr>
        <p:spPr bwMode="auto">
          <a:xfrm>
            <a:off x="700088" y="2936875"/>
            <a:ext cx="2684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>
                <a:solidFill>
                  <a:srgbClr val="000066"/>
                </a:solidFill>
              </a:rPr>
              <a:t>І ВАРІАНТ</a:t>
            </a:r>
          </a:p>
        </p:txBody>
      </p:sp>
      <p:sp>
        <p:nvSpPr>
          <p:cNvPr id="49157" name="Text Box 20"/>
          <p:cNvSpPr txBox="1">
            <a:spLocks noChangeArrowheads="1"/>
          </p:cNvSpPr>
          <p:nvPr/>
        </p:nvSpPr>
        <p:spPr bwMode="auto">
          <a:xfrm>
            <a:off x="5372100" y="2960688"/>
            <a:ext cx="2684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>
                <a:solidFill>
                  <a:srgbClr val="000066"/>
                </a:solidFill>
              </a:rPr>
              <a:t>ІІ ВАРІАНТ</a:t>
            </a:r>
          </a:p>
        </p:txBody>
      </p:sp>
      <p:pic>
        <p:nvPicPr>
          <p:cNvPr id="49158" name="Picture 4" descr="люди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9013" y="4027488"/>
            <a:ext cx="194945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12" descr="соба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43550" y="4067175"/>
            <a:ext cx="2300288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51203" name="Picture 4" descr="люди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2963" y="546100"/>
            <a:ext cx="194945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9" descr="ваги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44675" y="2547938"/>
            <a:ext cx="49371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10" descr="лимон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65325" y="3389313"/>
            <a:ext cx="1836738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Text Box 11"/>
          <p:cNvSpPr txBox="1">
            <a:spLocks noChangeArrowheads="1"/>
          </p:cNvSpPr>
          <p:nvPr/>
        </p:nvSpPr>
        <p:spPr bwMode="auto">
          <a:xfrm>
            <a:off x="4675188" y="3517900"/>
            <a:ext cx="2079625" cy="1104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uk-UA" sz="800" b="1">
              <a:solidFill>
                <a:srgbClr val="000099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uk-UA" sz="3900" b="1">
                <a:solidFill>
                  <a:srgbClr val="000099"/>
                </a:solidFill>
              </a:rPr>
              <a:t>ЛИМОН</a:t>
            </a:r>
          </a:p>
        </p:txBody>
      </p:sp>
      <p:sp>
        <p:nvSpPr>
          <p:cNvPr id="51207" name="Line 12"/>
          <p:cNvSpPr>
            <a:spLocks noChangeShapeType="1"/>
          </p:cNvSpPr>
          <p:nvPr/>
        </p:nvSpPr>
        <p:spPr bwMode="auto">
          <a:xfrm flipH="1">
            <a:off x="2840038" y="1555750"/>
            <a:ext cx="466725" cy="87630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51208" name="Line 13"/>
          <p:cNvSpPr>
            <a:spLocks noChangeShapeType="1"/>
          </p:cNvSpPr>
          <p:nvPr/>
        </p:nvSpPr>
        <p:spPr bwMode="auto">
          <a:xfrm>
            <a:off x="5368925" y="1595438"/>
            <a:ext cx="292100" cy="874712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51209" name="Text Box 14"/>
          <p:cNvSpPr txBox="1">
            <a:spLocks noChangeArrowheads="1"/>
          </p:cNvSpPr>
          <p:nvPr/>
        </p:nvSpPr>
        <p:spPr bwMode="auto">
          <a:xfrm>
            <a:off x="447675" y="1673225"/>
            <a:ext cx="23923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>
                <a:solidFill>
                  <a:srgbClr val="CC0000"/>
                </a:solidFill>
              </a:rPr>
              <a:t>БЕЗУМОВНИЙ РЕФЛЕКС</a:t>
            </a:r>
          </a:p>
        </p:txBody>
      </p:sp>
      <p:sp>
        <p:nvSpPr>
          <p:cNvPr id="51210" name="Text Box 15"/>
          <p:cNvSpPr txBox="1">
            <a:spLocks noChangeArrowheads="1"/>
          </p:cNvSpPr>
          <p:nvPr/>
        </p:nvSpPr>
        <p:spPr bwMode="auto">
          <a:xfrm>
            <a:off x="5700713" y="1695450"/>
            <a:ext cx="23923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>
                <a:solidFill>
                  <a:srgbClr val="CC0000"/>
                </a:solidFill>
              </a:rPr>
              <a:t>УМОВНИЙ РЕФЛЕКС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16387" name="Picture 4" descr="інтернаціональне спілкуванн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6150" y="1585913"/>
            <a:ext cx="4638675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341313" y="468313"/>
            <a:ext cx="8096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sz="2800" b="1">
                <a:solidFill>
                  <a:srgbClr val="FF3300"/>
                </a:solidFill>
              </a:rPr>
              <a:t>How do you do</a:t>
            </a:r>
            <a:r>
              <a:rPr lang="uk-UA" sz="2800" b="1">
                <a:solidFill>
                  <a:srgbClr val="FF3300"/>
                </a:solidFill>
              </a:rPr>
              <a:t>. </a:t>
            </a:r>
            <a:r>
              <a:rPr lang="en-US" sz="2800" b="1">
                <a:solidFill>
                  <a:srgbClr val="FF3300"/>
                </a:solidFill>
              </a:rPr>
              <a:t>I glad to meet you. </a:t>
            </a:r>
          </a:p>
          <a:p>
            <a:pPr algn="ctr"/>
            <a:r>
              <a:rPr lang="en-US" sz="2800" b="1">
                <a:solidFill>
                  <a:srgbClr val="FF3300"/>
                </a:solidFill>
              </a:rPr>
              <a:t>Today is the nice day. Are you agree with me?</a:t>
            </a:r>
            <a:r>
              <a:rPr lang="uk-UA" sz="2800" b="1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719138" y="1925638"/>
            <a:ext cx="1128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sz="1800"/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1011238" y="2333625"/>
            <a:ext cx="954087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/>
              <a:t>М</a:t>
            </a:r>
          </a:p>
          <a:p>
            <a:pPr>
              <a:spcBef>
                <a:spcPct val="50000"/>
              </a:spcBef>
            </a:pPr>
            <a:r>
              <a:rPr lang="uk-UA" sz="3200" b="1"/>
              <a:t>О</a:t>
            </a:r>
          </a:p>
          <a:p>
            <a:pPr>
              <a:spcBef>
                <a:spcPct val="50000"/>
              </a:spcBef>
            </a:pPr>
            <a:r>
              <a:rPr lang="uk-UA" sz="3200" b="1"/>
              <a:t>В</a:t>
            </a:r>
          </a:p>
          <a:p>
            <a:pPr>
              <a:spcBef>
                <a:spcPct val="50000"/>
              </a:spcBef>
            </a:pPr>
            <a:r>
              <a:rPr lang="uk-UA" sz="3200" b="1"/>
              <a:t>А</a:t>
            </a:r>
          </a:p>
        </p:txBody>
      </p:sp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7392988" y="1500188"/>
            <a:ext cx="954087" cy="500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/>
              <a:t>М</a:t>
            </a:r>
          </a:p>
          <a:p>
            <a:pPr>
              <a:spcBef>
                <a:spcPct val="50000"/>
              </a:spcBef>
            </a:pPr>
            <a:r>
              <a:rPr lang="uk-UA" sz="2800" b="1"/>
              <a:t>О</a:t>
            </a:r>
          </a:p>
          <a:p>
            <a:pPr>
              <a:spcBef>
                <a:spcPct val="50000"/>
              </a:spcBef>
            </a:pPr>
            <a:r>
              <a:rPr lang="uk-UA" sz="2800" b="1"/>
              <a:t>В</a:t>
            </a:r>
          </a:p>
          <a:p>
            <a:pPr>
              <a:spcBef>
                <a:spcPct val="50000"/>
              </a:spcBef>
            </a:pPr>
            <a:r>
              <a:rPr lang="uk-UA" sz="2800" b="1"/>
              <a:t>Л</a:t>
            </a:r>
          </a:p>
          <a:p>
            <a:pPr>
              <a:spcBef>
                <a:spcPct val="50000"/>
              </a:spcBef>
            </a:pPr>
            <a:r>
              <a:rPr lang="uk-UA" sz="2800" b="1"/>
              <a:t>Е</a:t>
            </a:r>
          </a:p>
          <a:p>
            <a:pPr>
              <a:spcBef>
                <a:spcPct val="50000"/>
              </a:spcBef>
            </a:pPr>
            <a:r>
              <a:rPr lang="uk-UA" sz="2800" b="1"/>
              <a:t>Н</a:t>
            </a:r>
          </a:p>
          <a:p>
            <a:pPr>
              <a:spcBef>
                <a:spcPct val="50000"/>
              </a:spcBef>
            </a:pPr>
            <a:r>
              <a:rPr lang="uk-UA" sz="2800" b="1"/>
              <a:t>Н</a:t>
            </a:r>
          </a:p>
          <a:p>
            <a:pPr>
              <a:spcBef>
                <a:spcPct val="50000"/>
              </a:spcBef>
            </a:pPr>
            <a:r>
              <a:rPr lang="uk-UA" sz="2800" b="1"/>
              <a:t>Я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53251" name="Picture 5" descr="ваги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4675" y="2547938"/>
            <a:ext cx="49371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6" descr="лимо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65325" y="3389313"/>
            <a:ext cx="1836738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Text Box 7"/>
          <p:cNvSpPr txBox="1">
            <a:spLocks noChangeArrowheads="1"/>
          </p:cNvSpPr>
          <p:nvPr/>
        </p:nvSpPr>
        <p:spPr bwMode="auto">
          <a:xfrm>
            <a:off x="4675188" y="3517900"/>
            <a:ext cx="2079625" cy="1104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uk-UA" sz="800" b="1">
              <a:solidFill>
                <a:srgbClr val="000099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uk-UA" sz="3900" b="1">
                <a:solidFill>
                  <a:srgbClr val="000099"/>
                </a:solidFill>
              </a:rPr>
              <a:t>ЛИМОН</a:t>
            </a:r>
          </a:p>
        </p:txBody>
      </p:sp>
      <p:sp>
        <p:nvSpPr>
          <p:cNvPr id="53254" name="Line 8"/>
          <p:cNvSpPr>
            <a:spLocks noChangeShapeType="1"/>
          </p:cNvSpPr>
          <p:nvPr/>
        </p:nvSpPr>
        <p:spPr bwMode="auto">
          <a:xfrm flipH="1">
            <a:off x="2840038" y="1555750"/>
            <a:ext cx="466725" cy="87630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53255" name="Line 9"/>
          <p:cNvSpPr>
            <a:spLocks noChangeShapeType="1"/>
          </p:cNvSpPr>
          <p:nvPr/>
        </p:nvSpPr>
        <p:spPr bwMode="auto">
          <a:xfrm>
            <a:off x="5368925" y="1595438"/>
            <a:ext cx="292100" cy="874712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53256" name="Text Box 10"/>
          <p:cNvSpPr txBox="1">
            <a:spLocks noChangeArrowheads="1"/>
          </p:cNvSpPr>
          <p:nvPr/>
        </p:nvSpPr>
        <p:spPr bwMode="auto">
          <a:xfrm>
            <a:off x="447675" y="1673225"/>
            <a:ext cx="23923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>
                <a:solidFill>
                  <a:srgbClr val="CC0000"/>
                </a:solidFill>
              </a:rPr>
              <a:t>БЕЗУМОВНИЙ РЕФЛЕКС</a:t>
            </a:r>
          </a:p>
        </p:txBody>
      </p:sp>
      <p:sp>
        <p:nvSpPr>
          <p:cNvPr id="53257" name="Text Box 11"/>
          <p:cNvSpPr txBox="1">
            <a:spLocks noChangeArrowheads="1"/>
          </p:cNvSpPr>
          <p:nvPr/>
        </p:nvSpPr>
        <p:spPr bwMode="auto">
          <a:xfrm>
            <a:off x="5700713" y="1695450"/>
            <a:ext cx="23923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>
                <a:solidFill>
                  <a:srgbClr val="CC0000"/>
                </a:solidFill>
              </a:rPr>
              <a:t>УМОВНИЙ РЕФЛЕКС</a:t>
            </a:r>
          </a:p>
        </p:txBody>
      </p:sp>
      <p:pic>
        <p:nvPicPr>
          <p:cNvPr id="53258" name="Picture 12" descr="соба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2650" y="506413"/>
            <a:ext cx="1903413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9" name="Line 13"/>
          <p:cNvSpPr>
            <a:spLocks noChangeShapeType="1"/>
          </p:cNvSpPr>
          <p:nvPr/>
        </p:nvSpPr>
        <p:spPr bwMode="auto">
          <a:xfrm>
            <a:off x="4649788" y="3657600"/>
            <a:ext cx="2139950" cy="1244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53260" name="Line 14"/>
          <p:cNvSpPr>
            <a:spLocks noChangeShapeType="1"/>
          </p:cNvSpPr>
          <p:nvPr/>
        </p:nvSpPr>
        <p:spPr bwMode="auto">
          <a:xfrm flipH="1">
            <a:off x="4727575" y="3617913"/>
            <a:ext cx="2101850" cy="12842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55299" name="Text Box 5"/>
          <p:cNvSpPr txBox="1">
            <a:spLocks noChangeArrowheads="1"/>
          </p:cNvSpPr>
          <p:nvPr/>
        </p:nvSpPr>
        <p:spPr bwMode="auto">
          <a:xfrm>
            <a:off x="1343025" y="700088"/>
            <a:ext cx="6672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>
                <a:solidFill>
                  <a:srgbClr val="CC0000"/>
                </a:solidFill>
              </a:rPr>
              <a:t>ВИЗНАЧИТИ ВИДИ МОВИ:</a:t>
            </a:r>
          </a:p>
        </p:txBody>
      </p:sp>
      <p:sp>
        <p:nvSpPr>
          <p:cNvPr id="55300" name="Text Box 6"/>
          <p:cNvSpPr txBox="1">
            <a:spLocks noChangeArrowheads="1"/>
          </p:cNvSpPr>
          <p:nvPr/>
        </p:nvSpPr>
        <p:spPr bwMode="auto">
          <a:xfrm>
            <a:off x="681038" y="1576388"/>
            <a:ext cx="7859712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>
              <a:spcBef>
                <a:spcPct val="50000"/>
              </a:spcBef>
              <a:buFontTx/>
              <a:buAutoNum type="arabicPeriod"/>
            </a:pPr>
            <a:r>
              <a:rPr lang="uk-UA"/>
              <a:t>Бесіда з співрозмовником;</a:t>
            </a:r>
          </a:p>
          <a:p>
            <a:pPr marL="533400" indent="-533400">
              <a:spcBef>
                <a:spcPct val="50000"/>
              </a:spcBef>
              <a:buFontTx/>
              <a:buAutoNum type="arabicPeriod"/>
            </a:pPr>
            <a:r>
              <a:rPr lang="uk-UA"/>
              <a:t>Пантоміма;</a:t>
            </a:r>
          </a:p>
          <a:p>
            <a:pPr marL="533400" indent="-533400">
              <a:spcBef>
                <a:spcPct val="50000"/>
              </a:spcBef>
              <a:buFontTx/>
              <a:buAutoNum type="arabicPeriod"/>
            </a:pPr>
            <a:r>
              <a:rPr lang="uk-UA"/>
              <a:t>Доведення власної точки зору;</a:t>
            </a:r>
          </a:p>
          <a:p>
            <a:pPr marL="533400" indent="-533400">
              <a:spcBef>
                <a:spcPct val="50000"/>
              </a:spcBef>
              <a:buFontTx/>
              <a:buAutoNum type="arabicPeriod"/>
            </a:pPr>
            <a:r>
              <a:rPr lang="uk-UA"/>
              <a:t>Граматично зв'язана мова.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57347" name="Text Box 4"/>
          <p:cNvSpPr txBox="1">
            <a:spLocks noChangeArrowheads="1"/>
          </p:cNvSpPr>
          <p:nvPr/>
        </p:nvSpPr>
        <p:spPr bwMode="auto">
          <a:xfrm>
            <a:off x="1343025" y="700088"/>
            <a:ext cx="6672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>
                <a:solidFill>
                  <a:srgbClr val="CC0000"/>
                </a:solidFill>
              </a:rPr>
              <a:t>САМОПЕРЕВІРКА:</a:t>
            </a:r>
          </a:p>
        </p:txBody>
      </p:sp>
      <p:sp>
        <p:nvSpPr>
          <p:cNvPr id="57348" name="Text Box 5"/>
          <p:cNvSpPr txBox="1">
            <a:spLocks noChangeArrowheads="1"/>
          </p:cNvSpPr>
          <p:nvPr/>
        </p:nvSpPr>
        <p:spPr bwMode="auto">
          <a:xfrm>
            <a:off x="681038" y="1576388"/>
            <a:ext cx="3579812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>
              <a:spcBef>
                <a:spcPct val="50000"/>
              </a:spcBef>
              <a:buFontTx/>
              <a:buAutoNum type="arabicPeriod"/>
            </a:pPr>
            <a:r>
              <a:rPr lang="uk-UA"/>
              <a:t>Діалогічна ;</a:t>
            </a:r>
          </a:p>
          <a:p>
            <a:pPr marL="533400" indent="-533400">
              <a:spcBef>
                <a:spcPct val="50000"/>
              </a:spcBef>
              <a:buFontTx/>
              <a:buAutoNum type="arabicPeriod"/>
            </a:pPr>
            <a:r>
              <a:rPr lang="uk-UA"/>
              <a:t>Зовнішня;</a:t>
            </a:r>
          </a:p>
          <a:p>
            <a:pPr marL="533400" indent="-533400">
              <a:spcBef>
                <a:spcPct val="50000"/>
              </a:spcBef>
              <a:buFontTx/>
              <a:buAutoNum type="arabicPeriod"/>
            </a:pPr>
            <a:r>
              <a:rPr lang="uk-UA"/>
              <a:t>Монологічна;</a:t>
            </a:r>
          </a:p>
          <a:p>
            <a:pPr marL="533400" indent="-533400">
              <a:spcBef>
                <a:spcPct val="50000"/>
              </a:spcBef>
              <a:buFontTx/>
              <a:buAutoNum type="arabicPeriod"/>
            </a:pPr>
            <a:r>
              <a:rPr lang="uk-UA"/>
              <a:t>Письмова.</a:t>
            </a:r>
          </a:p>
        </p:txBody>
      </p:sp>
      <p:pic>
        <p:nvPicPr>
          <p:cNvPr id="57349" name="Picture 6" descr="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2913" y="1709738"/>
            <a:ext cx="430688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59395" name="Rectangle 4"/>
          <p:cNvSpPr>
            <a:spLocks noChangeArrowheads="1"/>
          </p:cNvSpPr>
          <p:nvPr/>
        </p:nvSpPr>
        <p:spPr bwMode="auto">
          <a:xfrm>
            <a:off x="552450" y="1836738"/>
            <a:ext cx="8129588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533400" indent="-533400">
              <a:buFontTx/>
              <a:buAutoNum type="arabicPeriod"/>
            </a:pPr>
            <a:r>
              <a:rPr lang="uk-UA" sz="3200"/>
              <a:t>Записати (зачитати) цитатну </a:t>
            </a:r>
          </a:p>
          <a:p>
            <a:pPr marL="533400" indent="-533400"/>
            <a:r>
              <a:rPr lang="uk-UA" sz="3200"/>
              <a:t>характеристику героя Д.Дефо </a:t>
            </a:r>
          </a:p>
          <a:p>
            <a:pPr marL="533400" indent="-533400"/>
            <a:r>
              <a:rPr lang="uk-UA" sz="3200"/>
              <a:t>«Робінзон Крузо» на безлюдному острові.</a:t>
            </a:r>
          </a:p>
          <a:p>
            <a:pPr marL="533400" indent="-533400"/>
            <a:endParaRPr lang="uk-UA" sz="3200"/>
          </a:p>
          <a:p>
            <a:pPr marL="533400" indent="-533400"/>
            <a:r>
              <a:rPr lang="uk-UA" sz="3200"/>
              <a:t>2.  Що таке “Синдром Мауглі”?</a:t>
            </a:r>
          </a:p>
        </p:txBody>
      </p:sp>
      <p:sp>
        <p:nvSpPr>
          <p:cNvPr id="59396" name="Text Box 5"/>
          <p:cNvSpPr txBox="1">
            <a:spLocks noChangeArrowheads="1"/>
          </p:cNvSpPr>
          <p:nvPr/>
        </p:nvSpPr>
        <p:spPr bwMode="auto">
          <a:xfrm>
            <a:off x="1343025" y="700088"/>
            <a:ext cx="6672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>
                <a:solidFill>
                  <a:srgbClr val="CC0000"/>
                </a:solidFill>
              </a:rPr>
              <a:t>ДОМАШНЄ ЗАВДАННЯ: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1443" name="Text Box 4"/>
          <p:cNvSpPr txBox="1">
            <a:spLocks noChangeArrowheads="1"/>
          </p:cNvSpPr>
          <p:nvPr/>
        </p:nvSpPr>
        <p:spPr bwMode="auto">
          <a:xfrm>
            <a:off x="506413" y="777875"/>
            <a:ext cx="8247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СПИСОК ВИКОРИСТАНИХ ДЖЕРЕЛ</a:t>
            </a:r>
          </a:p>
        </p:txBody>
      </p:sp>
      <p:sp>
        <p:nvSpPr>
          <p:cNvPr id="61444" name="Rectangle 5"/>
          <p:cNvSpPr>
            <a:spLocks noChangeArrowheads="1"/>
          </p:cNvSpPr>
          <p:nvPr/>
        </p:nvSpPr>
        <p:spPr bwMode="auto">
          <a:xfrm>
            <a:off x="317500" y="1584325"/>
            <a:ext cx="818356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200" b="1"/>
              <a:t>1</a:t>
            </a:r>
            <a:r>
              <a:rPr lang="uk-UA" sz="2200"/>
              <a:t>. </a:t>
            </a:r>
            <a:r>
              <a:rPr lang="ru-RU" sz="2200"/>
              <a:t>Верцинская Н.Н. Индивидуальная работа с учащимися. – Минск, 1980.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2</a:t>
            </a:r>
            <a:r>
              <a:rPr lang="ru-RU" sz="2200"/>
              <a:t>. Гильбух Ю.З. Как учиться работать эффективно. – Минск, 1985.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3</a:t>
            </a:r>
            <a:r>
              <a:rPr lang="ru-RU" sz="2200"/>
              <a:t>. Гоноболин Ф.Н. Психология. – М., 1973.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4</a:t>
            </a:r>
            <a:r>
              <a:rPr lang="ru-RU" sz="2200"/>
              <a:t>. Коломинский Я.Л. Человек: психология. – М., 1986.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5</a:t>
            </a:r>
            <a:r>
              <a:rPr lang="ru-RU" sz="2200"/>
              <a:t>. Платонов К.К. Занимательная психология. – СПб., 1997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uk-UA" sz="2200" b="1"/>
              <a:t>6</a:t>
            </a:r>
            <a:r>
              <a:rPr lang="uk-UA" sz="2200"/>
              <a:t>. Підласий І.П. Продуктивний педагог. Настільна книга для вчителя. – Х.: </a:t>
            </a:r>
            <a:endParaRPr lang="en-US" sz="2200"/>
          </a:p>
          <a:p>
            <a:pPr>
              <a:tabLst>
                <a:tab pos="457200" algn="l"/>
              </a:tabLst>
            </a:pPr>
            <a:r>
              <a:rPr lang="uk-UA" sz="2200"/>
              <a:t>Вид. група «Основа», 2010. – 360 с. – (Серія «Настільна книга»).</a:t>
            </a:r>
          </a:p>
          <a:p>
            <a:pPr>
              <a:tabLst>
                <a:tab pos="457200" algn="l"/>
              </a:tabLst>
            </a:pPr>
            <a:r>
              <a:rPr lang="ru-RU" sz="2200" b="1"/>
              <a:t>7</a:t>
            </a:r>
            <a:r>
              <a:rPr lang="ru-RU" sz="2200"/>
              <a:t>. Прощицкая Е.Н. Выбирайте профессию. – М., 1991.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8</a:t>
            </a:r>
            <a:r>
              <a:rPr lang="ru-RU" sz="2200"/>
              <a:t>. Фридман Л.М., Пушкина Т.А., Каплунович И.Я. Изучение личности учащегося и ученических коллективов. – М., 1988.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18435" name="Picture 4" descr="пташиний спів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25538" y="779463"/>
            <a:ext cx="2574925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звуки китів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00575" y="806450"/>
            <a:ext cx="3744913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звуки лева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8988" y="3749675"/>
            <a:ext cx="322262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спів птахів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1150938" y="2984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горбатий кит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7921625" y="2906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3" name="lion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762000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1" descr="жаба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914900" y="3770313"/>
            <a:ext cx="3109913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Lyagushka_-_Zvuk_lyagushki_(xMusic.me)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7688263" y="57086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984" fill="hold"/>
                                        <p:tgtEl>
                                          <p:spTgt spid="184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4574" fill="hold"/>
                                        <p:tgtEl>
                                          <p:spTgt spid="184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836" fill="hold"/>
                                        <p:tgtEl>
                                          <p:spTgt spid="184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2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9498" fill="hold"/>
                                        <p:tgtEl>
                                          <p:spTgt spid="184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4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525463" y="796925"/>
            <a:ext cx="7878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sz="1800"/>
          </a:p>
        </p:txBody>
      </p:sp>
      <p:pic>
        <p:nvPicPr>
          <p:cNvPr id="20484" name="Picture 7" descr="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675" y="1463675"/>
            <a:ext cx="7910513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3568700" y="2743200"/>
            <a:ext cx="47498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uk-UA" sz="4800" b="1">
                <a:solidFill>
                  <a:srgbClr val="FF3300"/>
                </a:solidFill>
              </a:rPr>
              <a:t>ПОЧУТИ,</a:t>
            </a:r>
          </a:p>
          <a:p>
            <a:pPr algn="r">
              <a:lnSpc>
                <a:spcPct val="150000"/>
              </a:lnSpc>
            </a:pPr>
            <a:r>
              <a:rPr lang="uk-UA" sz="4800" b="1">
                <a:solidFill>
                  <a:srgbClr val="FF3300"/>
                </a:solidFill>
              </a:rPr>
              <a:t>ПОБАЧИТИ,</a:t>
            </a:r>
          </a:p>
          <a:p>
            <a:pPr algn="r">
              <a:lnSpc>
                <a:spcPct val="150000"/>
              </a:lnSpc>
            </a:pPr>
            <a:r>
              <a:rPr lang="uk-UA" sz="4800" b="1">
                <a:solidFill>
                  <a:srgbClr val="FF3300"/>
                </a:solidFill>
              </a:rPr>
              <a:t>ВИСЛОВИТИ… </a:t>
            </a:r>
          </a:p>
        </p:txBody>
      </p:sp>
      <p:pic>
        <p:nvPicPr>
          <p:cNvPr id="22532" name="Picture 6" descr="рідне слов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3" y="769938"/>
            <a:ext cx="3970337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0" y="2727325"/>
            <a:ext cx="94710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81000" algn="ctr">
              <a:lnSpc>
                <a:spcPct val="150000"/>
              </a:lnSpc>
            </a:pPr>
            <a:r>
              <a:rPr lang="uk-UA" sz="3200" b="1">
                <a:solidFill>
                  <a:srgbClr val="FF3300"/>
                </a:solidFill>
              </a:rPr>
              <a:t>До рідного слова торкаюсь душею,</a:t>
            </a:r>
          </a:p>
          <a:p>
            <a:pPr indent="381000" algn="ctr">
              <a:lnSpc>
                <a:spcPct val="150000"/>
              </a:lnSpc>
            </a:pPr>
            <a:r>
              <a:rPr lang="uk-UA" sz="3200" b="1">
                <a:solidFill>
                  <a:srgbClr val="FF3300"/>
                </a:solidFill>
              </a:rPr>
              <a:t> Боюсь очорнити чи зрадить його.</a:t>
            </a:r>
          </a:p>
          <a:p>
            <a:pPr indent="381000" algn="ctr">
              <a:lnSpc>
                <a:spcPct val="150000"/>
              </a:lnSpc>
            </a:pPr>
            <a:r>
              <a:rPr lang="uk-UA" sz="3200" b="1">
                <a:solidFill>
                  <a:srgbClr val="FF3300"/>
                </a:solidFill>
              </a:rPr>
              <a:t> З цих слів наша мова, пишаємось нею –</a:t>
            </a:r>
          </a:p>
          <a:p>
            <a:pPr indent="381000" algn="ctr">
              <a:lnSpc>
                <a:spcPct val="150000"/>
              </a:lnSpc>
            </a:pPr>
            <a:r>
              <a:rPr lang="uk-UA" sz="3200" b="1">
                <a:solidFill>
                  <a:srgbClr val="FF3300"/>
                </a:solidFill>
              </a:rPr>
              <a:t> Це музика й пісня народу мого.</a:t>
            </a: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4414838" y="5592763"/>
            <a:ext cx="4400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3200" b="1" i="1">
                <a:solidFill>
                  <a:srgbClr val="000099"/>
                </a:solidFill>
              </a:rPr>
              <a:t>Віктор Геращенко</a:t>
            </a:r>
          </a:p>
        </p:txBody>
      </p:sp>
      <p:pic>
        <p:nvPicPr>
          <p:cNvPr id="24581" name="Picture 8" descr="рідне слово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9150" y="776288"/>
            <a:ext cx="2570163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603250" y="603250"/>
            <a:ext cx="79581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>
                <a:solidFill>
                  <a:srgbClr val="000099"/>
                </a:solidFill>
              </a:rPr>
              <a:t>МОВА</a:t>
            </a:r>
            <a:r>
              <a:rPr lang="uk-UA"/>
              <a:t> </a:t>
            </a:r>
            <a:r>
              <a:rPr lang="uk-UA" b="1">
                <a:solidFill>
                  <a:srgbClr val="CC0000"/>
                </a:solidFill>
              </a:rPr>
              <a:t>– система знаків, засіб спілкування між людьми</a:t>
            </a:r>
            <a:r>
              <a:rPr lang="uk-UA"/>
              <a:t>.</a:t>
            </a:r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406400" y="4146550"/>
            <a:ext cx="813435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uk-UA" b="1">
                <a:solidFill>
                  <a:srgbClr val="000099"/>
                </a:solidFill>
              </a:rPr>
              <a:t>МОВЛЕННЯ</a:t>
            </a:r>
            <a:r>
              <a:rPr lang="uk-UA"/>
              <a:t> </a:t>
            </a:r>
            <a:r>
              <a:rPr lang="uk-UA" b="1">
                <a:solidFill>
                  <a:srgbClr val="CC0000"/>
                </a:solidFill>
              </a:rPr>
              <a:t>– діяльність людини, яка використовує мову з метою спілкування і пізнання світу</a:t>
            </a:r>
            <a:r>
              <a:rPr lang="uk-UA"/>
              <a:t>.</a:t>
            </a:r>
          </a:p>
        </p:txBody>
      </p:sp>
      <p:pic>
        <p:nvPicPr>
          <p:cNvPr id="26629" name="Picture 7" descr="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11488" y="1824038"/>
            <a:ext cx="3003550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28675" name="Rectangle 9"/>
          <p:cNvSpPr>
            <a:spLocks noChangeArrowheads="1"/>
          </p:cNvSpPr>
          <p:nvPr/>
        </p:nvSpPr>
        <p:spPr bwMode="auto">
          <a:xfrm>
            <a:off x="0" y="263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 sz="2800"/>
          </a:p>
        </p:txBody>
      </p:sp>
      <p:sp>
        <p:nvSpPr>
          <p:cNvPr id="28676" name="Rectangle 10"/>
          <p:cNvSpPr>
            <a:spLocks noChangeArrowheads="1"/>
          </p:cNvSpPr>
          <p:nvPr/>
        </p:nvSpPr>
        <p:spPr bwMode="auto">
          <a:xfrm>
            <a:off x="285750" y="928688"/>
            <a:ext cx="848995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b="1" u="sng">
                <a:solidFill>
                  <a:srgbClr val="FF3300"/>
                </a:solidFill>
                <a:cs typeface="Times New Roman" pitchFamily="18" charset="0"/>
              </a:rPr>
              <a:t>Становлення мови</a:t>
            </a:r>
            <a:r>
              <a:rPr lang="uk-UA" b="1">
                <a:solidFill>
                  <a:srgbClr val="FF3300"/>
                </a:solidFill>
                <a:cs typeface="Times New Roman" pitchFamily="18" charset="0"/>
              </a:rPr>
              <a:t>.</a:t>
            </a:r>
            <a:endParaRPr lang="uk-UA" b="1">
              <a:solidFill>
                <a:srgbClr val="FF3300"/>
              </a:solidFill>
            </a:endParaRPr>
          </a:p>
          <a:p>
            <a:pPr algn="ctr"/>
            <a:endParaRPr lang="uk-UA" b="1">
              <a:solidFill>
                <a:srgbClr val="FF3300"/>
              </a:solidFill>
            </a:endParaRPr>
          </a:p>
          <a:p>
            <a:pPr algn="ctr" eaLnBrk="0" hangingPunct="0"/>
            <a:r>
              <a:rPr lang="uk-UA" b="1">
                <a:solidFill>
                  <a:srgbClr val="FF3300"/>
                </a:solidFill>
                <a:cs typeface="Times New Roman" pitchFamily="18" charset="0"/>
              </a:rPr>
              <a:t>Вимовляння природних звуків</a:t>
            </a:r>
            <a:endParaRPr lang="uk-UA" b="1">
              <a:solidFill>
                <a:srgbClr val="FF3300"/>
              </a:solidFill>
            </a:endParaRPr>
          </a:p>
          <a:p>
            <a:pPr algn="ctr" eaLnBrk="0" hangingPunct="0"/>
            <a:endParaRPr lang="uk-UA" b="1">
              <a:solidFill>
                <a:srgbClr val="FF3300"/>
              </a:solidFill>
            </a:endParaRPr>
          </a:p>
          <a:p>
            <a:pPr algn="ctr" eaLnBrk="0" hangingPunct="0"/>
            <a:r>
              <a:rPr lang="uk-UA" b="1">
                <a:solidFill>
                  <a:srgbClr val="FF3300"/>
                </a:solidFill>
                <a:cs typeface="Times New Roman" pitchFamily="18" charset="0"/>
              </a:rPr>
              <a:t>Утворення умовного рефлексу на слово</a:t>
            </a:r>
            <a:endParaRPr lang="uk-UA" b="1">
              <a:solidFill>
                <a:srgbClr val="FF3300"/>
              </a:solidFill>
            </a:endParaRPr>
          </a:p>
          <a:p>
            <a:pPr algn="ctr" eaLnBrk="0" hangingPunct="0"/>
            <a:endParaRPr lang="uk-UA" b="1">
              <a:solidFill>
                <a:srgbClr val="FF3300"/>
              </a:solidFill>
            </a:endParaRPr>
          </a:p>
          <a:p>
            <a:pPr algn="ctr" eaLnBrk="0" hangingPunct="0"/>
            <a:r>
              <a:rPr lang="uk-UA" b="1">
                <a:solidFill>
                  <a:srgbClr val="FF3300"/>
                </a:solidFill>
                <a:cs typeface="Times New Roman" pitchFamily="18" charset="0"/>
              </a:rPr>
              <a:t>Моторне мовлення</a:t>
            </a:r>
            <a:endParaRPr lang="uk-UA" b="1">
              <a:solidFill>
                <a:srgbClr val="FF3300"/>
              </a:solidFill>
            </a:endParaRPr>
          </a:p>
          <a:p>
            <a:pPr algn="ctr" eaLnBrk="0" hangingPunct="0"/>
            <a:endParaRPr lang="uk-UA" b="1">
              <a:solidFill>
                <a:srgbClr val="FF3300"/>
              </a:solidFill>
            </a:endParaRPr>
          </a:p>
          <a:p>
            <a:pPr algn="ctr" eaLnBrk="0" hangingPunct="0"/>
            <a:r>
              <a:rPr lang="uk-UA" b="1">
                <a:solidFill>
                  <a:srgbClr val="FF3300"/>
                </a:solidFill>
                <a:cs typeface="Times New Roman" pitchFamily="18" charset="0"/>
              </a:rPr>
              <a:t>Внутрішнє мовлення</a:t>
            </a:r>
            <a:endParaRPr lang="uk-UA" b="1">
              <a:solidFill>
                <a:srgbClr val="FF3300"/>
              </a:solidFill>
            </a:endParaRPr>
          </a:p>
        </p:txBody>
      </p:sp>
      <p:sp>
        <p:nvSpPr>
          <p:cNvPr id="28677" name="Line 11"/>
          <p:cNvSpPr>
            <a:spLocks noChangeShapeType="1"/>
          </p:cNvSpPr>
          <p:nvPr/>
        </p:nvSpPr>
        <p:spPr bwMode="auto">
          <a:xfrm>
            <a:off x="4357688" y="1576388"/>
            <a:ext cx="0" cy="681037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8678" name="Line 12"/>
          <p:cNvSpPr>
            <a:spLocks noChangeShapeType="1"/>
          </p:cNvSpPr>
          <p:nvPr/>
        </p:nvSpPr>
        <p:spPr bwMode="auto">
          <a:xfrm>
            <a:off x="4364038" y="2649538"/>
            <a:ext cx="0" cy="681037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8679" name="Line 13"/>
          <p:cNvSpPr>
            <a:spLocks noChangeShapeType="1"/>
          </p:cNvSpPr>
          <p:nvPr/>
        </p:nvSpPr>
        <p:spPr bwMode="auto">
          <a:xfrm>
            <a:off x="4383088" y="3716338"/>
            <a:ext cx="0" cy="681037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8680" name="Line 14"/>
          <p:cNvSpPr>
            <a:spLocks noChangeShapeType="1"/>
          </p:cNvSpPr>
          <p:nvPr/>
        </p:nvSpPr>
        <p:spPr bwMode="auto">
          <a:xfrm>
            <a:off x="4402138" y="4821238"/>
            <a:ext cx="0" cy="681037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352425" y="901700"/>
            <a:ext cx="8358188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b="1" u="sng">
                <a:solidFill>
                  <a:srgbClr val="000099"/>
                </a:solidFill>
                <a:latin typeface="Times New Roman" pitchFamily="18" charset="0"/>
              </a:rPr>
              <a:t>Що потрібно для:</a:t>
            </a:r>
          </a:p>
          <a:p>
            <a:pPr algn="ctr"/>
            <a:endParaRPr lang="uk-UA" b="1">
              <a:solidFill>
                <a:srgbClr val="000099"/>
              </a:solidFill>
            </a:endParaRPr>
          </a:p>
          <a:p>
            <a:pPr algn="ctr"/>
            <a:r>
              <a:rPr lang="uk-UA" sz="3200" b="1">
                <a:solidFill>
                  <a:srgbClr val="000099"/>
                </a:solidFill>
                <a:latin typeface="Times New Roman" pitchFamily="18" charset="0"/>
              </a:rPr>
              <a:t>1 група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- вимовляння</a:t>
            </a:r>
            <a:r>
              <a:rPr lang="uk-UA" sz="3200" b="1">
                <a:solidFill>
                  <a:srgbClr val="FF3300"/>
                </a:solidFill>
              </a:rPr>
              <a:t> 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природних</a:t>
            </a:r>
            <a:r>
              <a:rPr lang="uk-UA" sz="3200" b="1">
                <a:solidFill>
                  <a:srgbClr val="FF3300"/>
                </a:solidFill>
              </a:rPr>
              <a:t> 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звуків</a:t>
            </a:r>
            <a:endParaRPr lang="uk-UA" sz="3200" b="1">
              <a:solidFill>
                <a:srgbClr val="FF3300"/>
              </a:solidFill>
            </a:endParaRPr>
          </a:p>
          <a:p>
            <a:pPr algn="ctr"/>
            <a:endParaRPr lang="uk-UA" sz="3200" b="1">
              <a:solidFill>
                <a:srgbClr val="FF3300"/>
              </a:solidFill>
            </a:endParaRPr>
          </a:p>
          <a:p>
            <a:pPr algn="ctr"/>
            <a:r>
              <a:rPr lang="uk-UA" sz="3200" b="1">
                <a:solidFill>
                  <a:srgbClr val="000099"/>
                </a:solidFill>
                <a:latin typeface="Times New Roman" pitchFamily="18" charset="0"/>
              </a:rPr>
              <a:t>2 група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– </a:t>
            </a:r>
          </a:p>
          <a:p>
            <a:pPr algn="ctr"/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утворення</a:t>
            </a:r>
            <a:r>
              <a:rPr lang="uk-UA" sz="3200" b="1">
                <a:solidFill>
                  <a:srgbClr val="FF3300"/>
                </a:solidFill>
              </a:rPr>
              <a:t> 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умовного</a:t>
            </a:r>
            <a:r>
              <a:rPr lang="uk-UA" sz="3200" b="1">
                <a:solidFill>
                  <a:srgbClr val="FF3300"/>
                </a:solidFill>
              </a:rPr>
              <a:t> 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рефлексу</a:t>
            </a:r>
            <a:r>
              <a:rPr lang="uk-UA" sz="3200" b="1">
                <a:solidFill>
                  <a:srgbClr val="FF3300"/>
                </a:solidFill>
              </a:rPr>
              <a:t> 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на</a:t>
            </a:r>
            <a:r>
              <a:rPr lang="uk-UA" sz="3200" b="1">
                <a:solidFill>
                  <a:srgbClr val="FF3300"/>
                </a:solidFill>
              </a:rPr>
              <a:t> 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слово</a:t>
            </a:r>
            <a:endParaRPr lang="uk-UA" sz="3200" b="1">
              <a:solidFill>
                <a:srgbClr val="FF3300"/>
              </a:solidFill>
            </a:endParaRPr>
          </a:p>
          <a:p>
            <a:pPr algn="ctr"/>
            <a:endParaRPr lang="uk-UA" sz="3200" b="1">
              <a:solidFill>
                <a:srgbClr val="FF3300"/>
              </a:solidFill>
            </a:endParaRPr>
          </a:p>
          <a:p>
            <a:pPr algn="ctr"/>
            <a:r>
              <a:rPr lang="uk-UA" sz="3200" b="1">
                <a:solidFill>
                  <a:srgbClr val="000099"/>
                </a:solidFill>
                <a:latin typeface="Times New Roman" pitchFamily="18" charset="0"/>
              </a:rPr>
              <a:t>3 група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- моторного</a:t>
            </a:r>
            <a:r>
              <a:rPr lang="uk-UA" sz="3200" b="1">
                <a:solidFill>
                  <a:srgbClr val="FF3300"/>
                </a:solidFill>
              </a:rPr>
              <a:t> 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мовлення</a:t>
            </a:r>
            <a:endParaRPr lang="uk-UA" sz="3200" b="1">
              <a:solidFill>
                <a:srgbClr val="FF3300"/>
              </a:solidFill>
            </a:endParaRPr>
          </a:p>
          <a:p>
            <a:pPr algn="ctr"/>
            <a:endParaRPr lang="uk-UA" sz="3200" b="1">
              <a:solidFill>
                <a:srgbClr val="FF3300"/>
              </a:solidFill>
            </a:endParaRPr>
          </a:p>
          <a:p>
            <a:pPr algn="ctr"/>
            <a:r>
              <a:rPr lang="uk-UA" sz="3200" b="1">
                <a:solidFill>
                  <a:srgbClr val="000099"/>
                </a:solidFill>
                <a:latin typeface="Times New Roman" pitchFamily="18" charset="0"/>
              </a:rPr>
              <a:t>4 група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 - внутрішнього</a:t>
            </a:r>
            <a:r>
              <a:rPr lang="uk-UA" sz="3200" b="1">
                <a:solidFill>
                  <a:srgbClr val="FF3300"/>
                </a:solidFill>
              </a:rPr>
              <a:t> </a:t>
            </a:r>
            <a:r>
              <a:rPr lang="uk-UA" sz="3200" b="1">
                <a:solidFill>
                  <a:srgbClr val="FF3300"/>
                </a:solidFill>
                <a:latin typeface="Times New Roman" pitchFamily="18" charset="0"/>
              </a:rPr>
              <a:t>мовлення</a:t>
            </a:r>
            <a:endParaRPr lang="uk-UA" sz="3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409</TotalTime>
  <Words>474</Words>
  <Application>Microsoft Office PowerPoint</Application>
  <PresentationFormat>Экран (4:3)</PresentationFormat>
  <Paragraphs>166</Paragraphs>
  <Slides>24</Slides>
  <Notes>23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 Light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Марьяша</cp:lastModifiedBy>
  <cp:revision>63</cp:revision>
  <dcterms:created xsi:type="dcterms:W3CDTF">2013-11-19T05:52:05Z</dcterms:created>
  <dcterms:modified xsi:type="dcterms:W3CDTF">2015-02-25T12:35:46Z</dcterms:modified>
</cp:coreProperties>
</file>