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2"/>
  </p:notesMasterIdLst>
  <p:sldIdLst>
    <p:sldId id="256" r:id="rId2"/>
    <p:sldId id="265" r:id="rId3"/>
    <p:sldId id="266" r:id="rId4"/>
    <p:sldId id="263" r:id="rId5"/>
    <p:sldId id="257" r:id="rId6"/>
    <p:sldId id="258" r:id="rId7"/>
    <p:sldId id="262" r:id="rId8"/>
    <p:sldId id="277" r:id="rId9"/>
    <p:sldId id="260" r:id="rId10"/>
    <p:sldId id="278" r:id="rId11"/>
    <p:sldId id="264" r:id="rId12"/>
    <p:sldId id="279" r:id="rId13"/>
    <p:sldId id="270" r:id="rId14"/>
    <p:sldId id="271" r:id="rId15"/>
    <p:sldId id="272" r:id="rId16"/>
    <p:sldId id="273" r:id="rId17"/>
    <p:sldId id="274" r:id="rId18"/>
    <p:sldId id="276" r:id="rId19"/>
    <p:sldId id="275" r:id="rId20"/>
    <p:sldId id="25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906" y="-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08657B-DAC1-4F35-947D-84C7FCF322A6}" type="doc">
      <dgm:prSet loTypeId="urn:microsoft.com/office/officeart/2005/8/layout/hList3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55EB9F3-F280-45CD-8FE8-B3B68FFF93CC}">
      <dgm:prSet phldrT="[Текст]" custT="1"/>
      <dgm:spPr>
        <a:gradFill flip="none" rotWithShape="0">
          <a:gsLst>
            <a:gs pos="0">
              <a:schemeClr val="accent1">
                <a:shade val="80000"/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uk-UA" sz="3200" b="1" cap="all" spc="0" dirty="0" smtClean="0">
              <a:ln w="9000" cmpd="sng">
                <a:prstDash val="solid"/>
              </a:ln>
              <a:solidFill>
                <a:srgbClr val="FFFF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Розмноження грибів</a:t>
          </a:r>
          <a:endParaRPr lang="ru-RU" sz="3200" b="1" cap="all" spc="0" dirty="0">
            <a:ln w="9000" cmpd="sng">
              <a:prstDash val="solid"/>
            </a:ln>
            <a:solidFill>
              <a:srgbClr val="FFFFFF"/>
            </a:soli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FF14486D-7CFC-46C8-9CBF-D69B7772BED8}" type="parTrans" cxnId="{B3B14724-C108-4EC0-AF57-7DCC58D5B96D}">
      <dgm:prSet/>
      <dgm:spPr/>
      <dgm:t>
        <a:bodyPr/>
        <a:lstStyle/>
        <a:p>
          <a:endParaRPr lang="ru-RU"/>
        </a:p>
      </dgm:t>
    </dgm:pt>
    <dgm:pt modelId="{15D3C3CB-8F8A-46B4-B163-1453F359F178}" type="sibTrans" cxnId="{B3B14724-C108-4EC0-AF57-7DCC58D5B96D}">
      <dgm:prSet/>
      <dgm:spPr/>
      <dgm:t>
        <a:bodyPr/>
        <a:lstStyle/>
        <a:p>
          <a:endParaRPr lang="ru-RU"/>
        </a:p>
      </dgm:t>
    </dgm:pt>
    <dgm:pt modelId="{8E34CFD3-459C-4DF0-AE78-2B0315DD0C86}">
      <dgm:prSet phldrT="[Текст]" custT="1"/>
      <dgm:spPr>
        <a:gradFill flip="none" rotWithShape="0">
          <a:gsLst>
            <a:gs pos="38000">
              <a:schemeClr val="accent1">
                <a:hueOff val="0"/>
                <a:satOff val="0"/>
                <a:lumOff val="0"/>
                <a:alphaOff val="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  <a:satMod val="180000"/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algn="ctr"/>
          <a:r>
            <a:rPr lang="uk-UA" sz="2000" b="1" cap="all" spc="0" dirty="0" smtClean="0">
              <a:ln w="9000" cmpd="sng">
                <a:prstDash val="solid"/>
              </a:ln>
              <a:solidFill>
                <a:srgbClr val="FFFF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Статеве</a:t>
          </a:r>
          <a:r>
            <a:rPr lang="uk-UA" sz="2000" dirty="0" smtClean="0">
              <a:solidFill>
                <a:srgbClr val="FFFFFF"/>
              </a:solidFill>
            </a:rPr>
            <a:t> </a:t>
          </a:r>
        </a:p>
        <a:p>
          <a:pPr algn="ctr"/>
          <a:r>
            <a:rPr lang="uk-UA" sz="2000" b="1" dirty="0" smtClean="0">
              <a:solidFill>
                <a:srgbClr val="FFFFFF"/>
              </a:solidFill>
              <a:latin typeface="Times New Roman"/>
              <a:ea typeface="Courier New"/>
            </a:rPr>
            <a:t>у грибів утворюються спеціальні статеві клітини гамети  у спеціальних структурах</a:t>
          </a:r>
          <a:endParaRPr lang="ru-RU" sz="2000" b="1" dirty="0" smtClean="0">
            <a:solidFill>
              <a:srgbClr val="FFFFFF"/>
            </a:solidFill>
          </a:endParaRPr>
        </a:p>
        <a:p>
          <a:endParaRPr lang="ru-RU" dirty="0"/>
        </a:p>
      </dgm:t>
    </dgm:pt>
    <dgm:pt modelId="{EA77D669-5D09-46E5-AC07-1427F2249006}" type="parTrans" cxnId="{9E53966C-EE05-477F-AE6D-21E1A908D8D1}">
      <dgm:prSet/>
      <dgm:spPr/>
      <dgm:t>
        <a:bodyPr/>
        <a:lstStyle/>
        <a:p>
          <a:endParaRPr lang="ru-RU"/>
        </a:p>
      </dgm:t>
    </dgm:pt>
    <dgm:pt modelId="{BC118A5B-A72F-4A1E-90F7-D78C21AC2C11}" type="sibTrans" cxnId="{9E53966C-EE05-477F-AE6D-21E1A908D8D1}">
      <dgm:prSet/>
      <dgm:spPr/>
      <dgm:t>
        <a:bodyPr/>
        <a:lstStyle/>
        <a:p>
          <a:endParaRPr lang="ru-RU"/>
        </a:p>
      </dgm:t>
    </dgm:pt>
    <dgm:pt modelId="{5C32E83E-4631-4668-BD9F-C88BC941AB2C}">
      <dgm:prSet phldrT="[Текст]" custT="1"/>
      <dgm:spPr>
        <a:gradFill flip="none" rotWithShape="0">
          <a:gsLst>
            <a:gs pos="38000">
              <a:schemeClr val="accent1">
                <a:hueOff val="0"/>
                <a:satOff val="0"/>
                <a:lumOff val="0"/>
                <a:alphaOff val="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  <a:satMod val="180000"/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algn="ctr"/>
          <a:r>
            <a:rPr lang="uk-UA" sz="2000" b="1" cap="all" spc="0" dirty="0" smtClean="0">
              <a:ln w="9000" cmpd="sng">
                <a:prstDash val="solid"/>
              </a:ln>
              <a:solidFill>
                <a:srgbClr val="FFFF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Вегетативне</a:t>
          </a:r>
        </a:p>
        <a:p>
          <a:pPr algn="ctr"/>
          <a:r>
            <a:rPr lang="uk-UA" sz="2000" b="1" dirty="0" smtClean="0">
              <a:solidFill>
                <a:srgbClr val="FFFFFF"/>
              </a:solidFill>
            </a:rPr>
            <a:t>здійснюється частинами міцелію, який, відділяючись від загальної маси, здатний рости і розвиватися самостійно  </a:t>
          </a:r>
          <a:endParaRPr lang="ru-RU" sz="2000" b="1" dirty="0" smtClean="0">
            <a:solidFill>
              <a:srgbClr val="FFFFFF"/>
            </a:solidFill>
          </a:endParaRPr>
        </a:p>
        <a:p>
          <a:endParaRPr lang="ru-RU" dirty="0"/>
        </a:p>
      </dgm:t>
    </dgm:pt>
    <dgm:pt modelId="{D82F76F0-EC61-493A-80FB-F5568C0CE7DF}" type="parTrans" cxnId="{4E70D066-1C62-4FED-A79B-3B8D3243E2A2}">
      <dgm:prSet/>
      <dgm:spPr/>
      <dgm:t>
        <a:bodyPr/>
        <a:lstStyle/>
        <a:p>
          <a:endParaRPr lang="ru-RU"/>
        </a:p>
      </dgm:t>
    </dgm:pt>
    <dgm:pt modelId="{F68810B2-3247-4556-BDAA-B7836A8A78CB}" type="sibTrans" cxnId="{4E70D066-1C62-4FED-A79B-3B8D3243E2A2}">
      <dgm:prSet/>
      <dgm:spPr/>
      <dgm:t>
        <a:bodyPr/>
        <a:lstStyle/>
        <a:p>
          <a:endParaRPr lang="ru-RU"/>
        </a:p>
      </dgm:t>
    </dgm:pt>
    <dgm:pt modelId="{9BBDF502-61E1-4DEB-8285-AF6296A5C8AD}">
      <dgm:prSet phldrT="[Текст]" custT="1"/>
      <dgm:spPr>
        <a:gradFill flip="none" rotWithShape="1">
          <a:gsLst>
            <a:gs pos="78000">
              <a:srgbClr val="7C8E67"/>
            </a:gs>
            <a:gs pos="67512">
              <a:srgbClr val="82956D"/>
            </a:gs>
            <a:gs pos="38000">
              <a:schemeClr val="accent1">
                <a:hueOff val="0"/>
                <a:satOff val="0"/>
                <a:lumOff val="0"/>
                <a:alphaOff val="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  <a:satMod val="180000"/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algn="ctr"/>
          <a:r>
            <a:rPr lang="uk-UA" sz="2000" b="1" cap="all" spc="0" dirty="0" smtClean="0">
              <a:ln w="9000" cmpd="sng">
                <a:prstDash val="solid"/>
              </a:ln>
              <a:solidFill>
                <a:srgbClr val="FFFF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Нестатеве</a:t>
          </a:r>
          <a:r>
            <a:rPr lang="uk-UA" sz="2000" b="1" cap="all" spc="0" dirty="0" smtClean="0">
              <a:ln w="9000" cmpd="sng">
                <a:prstDash val="solid"/>
              </a:ln>
              <a:solidFill>
                <a:srgbClr val="FFFFFF"/>
              </a:solidFill>
              <a:effectLst>
                <a:reflection blurRad="12700" stA="28000" endPos="45000" dist="1000" dir="5400000" sy="-100000" algn="bl" rotWithShape="0"/>
              </a:effectLst>
            </a:rPr>
            <a:t> </a:t>
          </a:r>
        </a:p>
        <a:p>
          <a:pPr algn="ctr"/>
          <a:r>
            <a:rPr lang="uk-UA" sz="2000" b="1" dirty="0" smtClean="0">
              <a:solidFill>
                <a:srgbClr val="FFFFFF"/>
              </a:solidFill>
              <a:effectLst/>
              <a:latin typeface="Times New Roman"/>
              <a:ea typeface="Courier New"/>
            </a:rPr>
            <a:t>здійснюється за допомогою нестатевих спор</a:t>
          </a:r>
          <a:endParaRPr lang="ru-RU" sz="1800" b="1" dirty="0" smtClean="0">
            <a:solidFill>
              <a:srgbClr val="FFFFFF"/>
            </a:solidFill>
          </a:endParaRPr>
        </a:p>
        <a:p>
          <a:endParaRPr lang="ru-RU" dirty="0"/>
        </a:p>
      </dgm:t>
    </dgm:pt>
    <dgm:pt modelId="{7C3C698A-51C4-4357-9666-74A7CB616356}" type="parTrans" cxnId="{422B6A1A-DF7C-4412-A386-254B69DDDEC7}">
      <dgm:prSet/>
      <dgm:spPr/>
      <dgm:t>
        <a:bodyPr/>
        <a:lstStyle/>
        <a:p>
          <a:endParaRPr lang="ru-RU"/>
        </a:p>
      </dgm:t>
    </dgm:pt>
    <dgm:pt modelId="{0283D480-9949-4E2B-9E7A-61D294AF1024}" type="sibTrans" cxnId="{422B6A1A-DF7C-4412-A386-254B69DDDEC7}">
      <dgm:prSet/>
      <dgm:spPr/>
      <dgm:t>
        <a:bodyPr/>
        <a:lstStyle/>
        <a:p>
          <a:endParaRPr lang="ru-RU"/>
        </a:p>
      </dgm:t>
    </dgm:pt>
    <dgm:pt modelId="{8380AD27-D67D-475E-A739-D5693122645C}">
      <dgm:prSet/>
      <dgm:spPr/>
      <dgm:t>
        <a:bodyPr/>
        <a:lstStyle/>
        <a:p>
          <a:endParaRPr lang="ru-RU"/>
        </a:p>
      </dgm:t>
    </dgm:pt>
    <dgm:pt modelId="{DAC479D8-7441-457D-969A-9A84F659CDFD}" type="parTrans" cxnId="{48811FA3-F9BC-41C3-83FA-A4F77222BB6D}">
      <dgm:prSet/>
      <dgm:spPr/>
      <dgm:t>
        <a:bodyPr/>
        <a:lstStyle/>
        <a:p>
          <a:endParaRPr lang="ru-RU"/>
        </a:p>
      </dgm:t>
    </dgm:pt>
    <dgm:pt modelId="{B3925637-B628-47B7-8BDE-A7A469895044}" type="sibTrans" cxnId="{48811FA3-F9BC-41C3-83FA-A4F77222BB6D}">
      <dgm:prSet/>
      <dgm:spPr/>
      <dgm:t>
        <a:bodyPr/>
        <a:lstStyle/>
        <a:p>
          <a:endParaRPr lang="ru-RU"/>
        </a:p>
      </dgm:t>
    </dgm:pt>
    <dgm:pt modelId="{F90DAAD9-7AA8-42C0-AFEF-4B7CBD3F3ED9}">
      <dgm:prSet/>
      <dgm:spPr/>
      <dgm:t>
        <a:bodyPr/>
        <a:lstStyle/>
        <a:p>
          <a:endParaRPr lang="ru-RU"/>
        </a:p>
      </dgm:t>
    </dgm:pt>
    <dgm:pt modelId="{FB4AE2D2-755D-412F-9DDF-CBBCBDD550E9}" type="parTrans" cxnId="{16A932D0-D9A0-4DD3-B028-17DE42D5039C}">
      <dgm:prSet/>
      <dgm:spPr/>
      <dgm:t>
        <a:bodyPr/>
        <a:lstStyle/>
        <a:p>
          <a:endParaRPr lang="ru-RU"/>
        </a:p>
      </dgm:t>
    </dgm:pt>
    <dgm:pt modelId="{647733F5-D10B-40A4-BCFC-1A6D3859A595}" type="sibTrans" cxnId="{16A932D0-D9A0-4DD3-B028-17DE42D5039C}">
      <dgm:prSet/>
      <dgm:spPr/>
      <dgm:t>
        <a:bodyPr/>
        <a:lstStyle/>
        <a:p>
          <a:endParaRPr lang="ru-RU"/>
        </a:p>
      </dgm:t>
    </dgm:pt>
    <dgm:pt modelId="{5BAAF1AF-74DD-4B24-89BB-C3C72E763772}" type="pres">
      <dgm:prSet presAssocID="{5608657B-DAC1-4F35-947D-84C7FCF322A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F251AE-B3B7-4EC0-A58D-B22C3DC5F11C}" type="pres">
      <dgm:prSet presAssocID="{B55EB9F3-F280-45CD-8FE8-B3B68FFF93CC}" presName="roof" presStyleLbl="dkBgShp" presStyleIdx="0" presStyleCnt="2" custScaleY="103273"/>
      <dgm:spPr/>
      <dgm:t>
        <a:bodyPr/>
        <a:lstStyle/>
        <a:p>
          <a:endParaRPr lang="ru-RU"/>
        </a:p>
      </dgm:t>
    </dgm:pt>
    <dgm:pt modelId="{8F9D1FE9-5583-406F-8627-6E304596CFE8}" type="pres">
      <dgm:prSet presAssocID="{B55EB9F3-F280-45CD-8FE8-B3B68FFF93CC}" presName="pillars" presStyleCnt="0"/>
      <dgm:spPr/>
      <dgm:t>
        <a:bodyPr/>
        <a:lstStyle/>
        <a:p>
          <a:endParaRPr lang="ru-RU"/>
        </a:p>
      </dgm:t>
    </dgm:pt>
    <dgm:pt modelId="{F3AAD3C8-B8AD-4DEA-8072-CEE161267986}" type="pres">
      <dgm:prSet presAssocID="{B55EB9F3-F280-45CD-8FE8-B3B68FFF93CC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5CF330-8116-447B-8464-D837D7A2DC82}" type="pres">
      <dgm:prSet presAssocID="{5C32E83E-4631-4668-BD9F-C88BC941AB2C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8ABF9-8017-4110-89A7-B1BE784F2DDB}" type="pres">
      <dgm:prSet presAssocID="{9BBDF502-61E1-4DEB-8285-AF6296A5C8AD}" presName="pillarX" presStyleLbl="node1" presStyleIdx="2" presStyleCnt="3" custLinFactNeighborX="49" custLinFactNeighborY="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24329B-56C8-43D2-BBBB-0C753F03AE55}" type="pres">
      <dgm:prSet presAssocID="{B55EB9F3-F280-45CD-8FE8-B3B68FFF93CC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4E70D066-1C62-4FED-A79B-3B8D3243E2A2}" srcId="{B55EB9F3-F280-45CD-8FE8-B3B68FFF93CC}" destId="{5C32E83E-4631-4668-BD9F-C88BC941AB2C}" srcOrd="1" destOrd="0" parTransId="{D82F76F0-EC61-493A-80FB-F5568C0CE7DF}" sibTransId="{F68810B2-3247-4556-BDAA-B7836A8A78CB}"/>
    <dgm:cxn modelId="{B3B14724-C108-4EC0-AF57-7DCC58D5B96D}" srcId="{5608657B-DAC1-4F35-947D-84C7FCF322A6}" destId="{B55EB9F3-F280-45CD-8FE8-B3B68FFF93CC}" srcOrd="0" destOrd="0" parTransId="{FF14486D-7CFC-46C8-9CBF-D69B7772BED8}" sibTransId="{15D3C3CB-8F8A-46B4-B163-1453F359F178}"/>
    <dgm:cxn modelId="{48811FA3-F9BC-41C3-83FA-A4F77222BB6D}" srcId="{5608657B-DAC1-4F35-947D-84C7FCF322A6}" destId="{8380AD27-D67D-475E-A739-D5693122645C}" srcOrd="1" destOrd="0" parTransId="{DAC479D8-7441-457D-969A-9A84F659CDFD}" sibTransId="{B3925637-B628-47B7-8BDE-A7A469895044}"/>
    <dgm:cxn modelId="{422B6A1A-DF7C-4412-A386-254B69DDDEC7}" srcId="{B55EB9F3-F280-45CD-8FE8-B3B68FFF93CC}" destId="{9BBDF502-61E1-4DEB-8285-AF6296A5C8AD}" srcOrd="2" destOrd="0" parTransId="{7C3C698A-51C4-4357-9666-74A7CB616356}" sibTransId="{0283D480-9949-4E2B-9E7A-61D294AF1024}"/>
    <dgm:cxn modelId="{9E53966C-EE05-477F-AE6D-21E1A908D8D1}" srcId="{B55EB9F3-F280-45CD-8FE8-B3B68FFF93CC}" destId="{8E34CFD3-459C-4DF0-AE78-2B0315DD0C86}" srcOrd="0" destOrd="0" parTransId="{EA77D669-5D09-46E5-AC07-1427F2249006}" sibTransId="{BC118A5B-A72F-4A1E-90F7-D78C21AC2C11}"/>
    <dgm:cxn modelId="{0CC7B193-D400-4848-99F8-4732CC1B23A1}" type="presOf" srcId="{5608657B-DAC1-4F35-947D-84C7FCF322A6}" destId="{5BAAF1AF-74DD-4B24-89BB-C3C72E763772}" srcOrd="0" destOrd="0" presId="urn:microsoft.com/office/officeart/2005/8/layout/hList3"/>
    <dgm:cxn modelId="{16A932D0-D9A0-4DD3-B028-17DE42D5039C}" srcId="{5608657B-DAC1-4F35-947D-84C7FCF322A6}" destId="{F90DAAD9-7AA8-42C0-AFEF-4B7CBD3F3ED9}" srcOrd="2" destOrd="0" parTransId="{FB4AE2D2-755D-412F-9DDF-CBBCBDD550E9}" sibTransId="{647733F5-D10B-40A4-BCFC-1A6D3859A595}"/>
    <dgm:cxn modelId="{E8FBAF45-89BF-4675-8D6B-8D3E8CBB9438}" type="presOf" srcId="{9BBDF502-61E1-4DEB-8285-AF6296A5C8AD}" destId="{BB98ABF9-8017-4110-89A7-B1BE784F2DDB}" srcOrd="0" destOrd="0" presId="urn:microsoft.com/office/officeart/2005/8/layout/hList3"/>
    <dgm:cxn modelId="{9E95716A-DC1D-42C8-9BF5-B2F83F689137}" type="presOf" srcId="{8E34CFD3-459C-4DF0-AE78-2B0315DD0C86}" destId="{F3AAD3C8-B8AD-4DEA-8072-CEE161267986}" srcOrd="0" destOrd="0" presId="urn:microsoft.com/office/officeart/2005/8/layout/hList3"/>
    <dgm:cxn modelId="{239B62E1-72EA-4E73-AA88-BF33AAADF523}" type="presOf" srcId="{5C32E83E-4631-4668-BD9F-C88BC941AB2C}" destId="{F25CF330-8116-447B-8464-D837D7A2DC82}" srcOrd="0" destOrd="0" presId="urn:microsoft.com/office/officeart/2005/8/layout/hList3"/>
    <dgm:cxn modelId="{397630ED-AFFA-47C7-9B93-717679659E2D}" type="presOf" srcId="{B55EB9F3-F280-45CD-8FE8-B3B68FFF93CC}" destId="{86F251AE-B3B7-4EC0-A58D-B22C3DC5F11C}" srcOrd="0" destOrd="0" presId="urn:microsoft.com/office/officeart/2005/8/layout/hList3"/>
    <dgm:cxn modelId="{29C38A9D-B357-4A7F-8D53-13EDD818B59E}" type="presParOf" srcId="{5BAAF1AF-74DD-4B24-89BB-C3C72E763772}" destId="{86F251AE-B3B7-4EC0-A58D-B22C3DC5F11C}" srcOrd="0" destOrd="0" presId="urn:microsoft.com/office/officeart/2005/8/layout/hList3"/>
    <dgm:cxn modelId="{3990DEA4-0F3E-4378-96C0-F9CCF9998589}" type="presParOf" srcId="{5BAAF1AF-74DD-4B24-89BB-C3C72E763772}" destId="{8F9D1FE9-5583-406F-8627-6E304596CFE8}" srcOrd="1" destOrd="0" presId="urn:microsoft.com/office/officeart/2005/8/layout/hList3"/>
    <dgm:cxn modelId="{653D49EA-223A-4C44-9E96-176339637982}" type="presParOf" srcId="{8F9D1FE9-5583-406F-8627-6E304596CFE8}" destId="{F3AAD3C8-B8AD-4DEA-8072-CEE161267986}" srcOrd="0" destOrd="0" presId="urn:microsoft.com/office/officeart/2005/8/layout/hList3"/>
    <dgm:cxn modelId="{D821A16B-38CB-4377-9B4B-650D782B3E56}" type="presParOf" srcId="{8F9D1FE9-5583-406F-8627-6E304596CFE8}" destId="{F25CF330-8116-447B-8464-D837D7A2DC82}" srcOrd="1" destOrd="0" presId="urn:microsoft.com/office/officeart/2005/8/layout/hList3"/>
    <dgm:cxn modelId="{B8EA508C-1362-46F0-9246-B48E0C3DD42D}" type="presParOf" srcId="{8F9D1FE9-5583-406F-8627-6E304596CFE8}" destId="{BB98ABF9-8017-4110-89A7-B1BE784F2DDB}" srcOrd="2" destOrd="0" presId="urn:microsoft.com/office/officeart/2005/8/layout/hList3"/>
    <dgm:cxn modelId="{2608674A-BC0D-4B7B-8DB3-82A7CAB16663}" type="presParOf" srcId="{5BAAF1AF-74DD-4B24-89BB-C3C72E763772}" destId="{5B24329B-56C8-43D2-BBBB-0C753F03AE5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F251AE-B3B7-4EC0-A58D-B22C3DC5F11C}">
      <dsp:nvSpPr>
        <dsp:cNvPr id="0" name=""/>
        <dsp:cNvSpPr/>
      </dsp:nvSpPr>
      <dsp:spPr>
        <a:xfrm>
          <a:off x="0" y="-14317"/>
          <a:ext cx="7920880" cy="1807065"/>
        </a:xfrm>
        <a:prstGeom prst="rect">
          <a:avLst/>
        </a:prstGeom>
        <a:gradFill flip="none" rotWithShape="0">
          <a:gsLst>
            <a:gs pos="0">
              <a:schemeClr val="accent1">
                <a:shade val="80000"/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7620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cap="all" spc="0" dirty="0" smtClean="0">
              <a:ln w="9000" cmpd="sng">
                <a:prstDash val="solid"/>
              </a:ln>
              <a:solidFill>
                <a:srgbClr val="FFFF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Розмноження грибів</a:t>
          </a:r>
          <a:endParaRPr lang="ru-RU" sz="3200" b="1" kern="1200" cap="all" spc="0" dirty="0">
            <a:ln w="9000" cmpd="sng">
              <a:prstDash val="solid"/>
            </a:ln>
            <a:solidFill>
              <a:srgbClr val="FFFFFF"/>
            </a:soli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0" y="-14317"/>
        <a:ext cx="7920880" cy="1807065"/>
      </dsp:txXfrm>
    </dsp:sp>
    <dsp:sp modelId="{F3AAD3C8-B8AD-4DEA-8072-CEE161267986}">
      <dsp:nvSpPr>
        <dsp:cNvPr id="0" name=""/>
        <dsp:cNvSpPr/>
      </dsp:nvSpPr>
      <dsp:spPr>
        <a:xfrm>
          <a:off x="3867" y="1764112"/>
          <a:ext cx="2637714" cy="3674568"/>
        </a:xfrm>
        <a:prstGeom prst="rect">
          <a:avLst/>
        </a:prstGeom>
        <a:gradFill flip="none" rotWithShape="0">
          <a:gsLst>
            <a:gs pos="38000">
              <a:schemeClr val="accent1">
                <a:hueOff val="0"/>
                <a:satOff val="0"/>
                <a:lumOff val="0"/>
                <a:alphaOff val="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  <a:satMod val="180000"/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ln>
          <a:noFill/>
        </a:ln>
        <a:effectLst>
          <a:outerShdw blurRad="7620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cap="all" spc="0" dirty="0" smtClean="0">
              <a:ln w="9000" cmpd="sng">
                <a:prstDash val="solid"/>
              </a:ln>
              <a:solidFill>
                <a:srgbClr val="FFFF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Статеве</a:t>
          </a:r>
          <a:r>
            <a:rPr lang="uk-UA" sz="2000" kern="1200" dirty="0" smtClean="0">
              <a:solidFill>
                <a:srgbClr val="FFFFFF"/>
              </a:solidFill>
            </a:rPr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FFFFFF"/>
              </a:solidFill>
              <a:latin typeface="Times New Roman"/>
              <a:ea typeface="Courier New"/>
            </a:rPr>
            <a:t>у грибів утворюються спеціальні статеві клітини гамети  у спеціальних структурах</a:t>
          </a:r>
          <a:endParaRPr lang="ru-RU" sz="2000" b="1" kern="1200" dirty="0" smtClean="0">
            <a:solidFill>
              <a:srgbClr val="FFFFFF"/>
            </a:solidFill>
          </a:endParaRPr>
        </a:p>
        <a:p>
          <a:pPr lvl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3867" y="1764112"/>
        <a:ext cx="2637714" cy="3674568"/>
      </dsp:txXfrm>
    </dsp:sp>
    <dsp:sp modelId="{F25CF330-8116-447B-8464-D837D7A2DC82}">
      <dsp:nvSpPr>
        <dsp:cNvPr id="0" name=""/>
        <dsp:cNvSpPr/>
      </dsp:nvSpPr>
      <dsp:spPr>
        <a:xfrm>
          <a:off x="2641582" y="1764112"/>
          <a:ext cx="2637714" cy="3674568"/>
        </a:xfrm>
        <a:prstGeom prst="rect">
          <a:avLst/>
        </a:prstGeom>
        <a:gradFill flip="none" rotWithShape="0">
          <a:gsLst>
            <a:gs pos="38000">
              <a:schemeClr val="accent1">
                <a:hueOff val="0"/>
                <a:satOff val="0"/>
                <a:lumOff val="0"/>
                <a:alphaOff val="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  <a:satMod val="180000"/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ln>
          <a:noFill/>
        </a:ln>
        <a:effectLst>
          <a:outerShdw blurRad="7620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cap="all" spc="0" dirty="0" smtClean="0">
              <a:ln w="9000" cmpd="sng">
                <a:prstDash val="solid"/>
              </a:ln>
              <a:solidFill>
                <a:srgbClr val="FFFF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Вегетативне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FFFFFF"/>
              </a:solidFill>
            </a:rPr>
            <a:t>здійснюється частинами міцелію, який, відділяючись від загальної маси, здатний рости і розвиватися самостійно  </a:t>
          </a:r>
          <a:endParaRPr lang="ru-RU" sz="2000" b="1" kern="1200" dirty="0" smtClean="0">
            <a:solidFill>
              <a:srgbClr val="FFFFFF"/>
            </a:solidFill>
          </a:endParaRPr>
        </a:p>
        <a:p>
          <a:pPr lvl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2641582" y="1764112"/>
        <a:ext cx="2637714" cy="3674568"/>
      </dsp:txXfrm>
    </dsp:sp>
    <dsp:sp modelId="{BB98ABF9-8017-4110-89A7-B1BE784F2DDB}">
      <dsp:nvSpPr>
        <dsp:cNvPr id="0" name=""/>
        <dsp:cNvSpPr/>
      </dsp:nvSpPr>
      <dsp:spPr>
        <a:xfrm>
          <a:off x="5280589" y="1775135"/>
          <a:ext cx="2637714" cy="3674568"/>
        </a:xfrm>
        <a:prstGeom prst="rect">
          <a:avLst/>
        </a:prstGeom>
        <a:gradFill flip="none" rotWithShape="1">
          <a:gsLst>
            <a:gs pos="78000">
              <a:srgbClr val="7C8E67"/>
            </a:gs>
            <a:gs pos="67512">
              <a:srgbClr val="82956D"/>
            </a:gs>
            <a:gs pos="38000">
              <a:schemeClr val="accent1">
                <a:hueOff val="0"/>
                <a:satOff val="0"/>
                <a:lumOff val="0"/>
                <a:alphaOff val="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  <a:satMod val="180000"/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ln>
          <a:noFill/>
        </a:ln>
        <a:effectLst>
          <a:outerShdw blurRad="7620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cap="all" spc="0" dirty="0" smtClean="0">
              <a:ln w="9000" cmpd="sng">
                <a:prstDash val="solid"/>
              </a:ln>
              <a:solidFill>
                <a:srgbClr val="FFFF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Нестатеве</a:t>
          </a:r>
          <a:r>
            <a:rPr lang="uk-UA" sz="2000" b="1" kern="1200" cap="all" spc="0" dirty="0" smtClean="0">
              <a:ln w="9000" cmpd="sng">
                <a:prstDash val="solid"/>
              </a:ln>
              <a:solidFill>
                <a:srgbClr val="FFFFFF"/>
              </a:solidFill>
              <a:effectLst>
                <a:reflection blurRad="12700" stA="28000" endPos="45000" dist="1000" dir="5400000" sy="-100000" algn="bl" rotWithShape="0"/>
              </a:effectLst>
            </a:rPr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FFFFFF"/>
              </a:solidFill>
              <a:effectLst/>
              <a:latin typeface="Times New Roman"/>
              <a:ea typeface="Courier New"/>
            </a:rPr>
            <a:t>здійснюється за допомогою нестатевих спор</a:t>
          </a:r>
          <a:endParaRPr lang="ru-RU" sz="1800" b="1" kern="1200" dirty="0" smtClean="0">
            <a:solidFill>
              <a:srgbClr val="FFFFFF"/>
            </a:solidFill>
          </a:endParaRPr>
        </a:p>
        <a:p>
          <a:pPr lvl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5280589" y="1775135"/>
        <a:ext cx="2637714" cy="3674568"/>
      </dsp:txXfrm>
    </dsp:sp>
    <dsp:sp modelId="{5B24329B-56C8-43D2-BBBB-0C753F03AE55}">
      <dsp:nvSpPr>
        <dsp:cNvPr id="0" name=""/>
        <dsp:cNvSpPr/>
      </dsp:nvSpPr>
      <dsp:spPr>
        <a:xfrm>
          <a:off x="0" y="5438680"/>
          <a:ext cx="7920880" cy="40828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0DFD8-A114-418E-8A57-0F3DF1D052FB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B8FF70-88BF-4B0B-89B5-1E2EB0A1E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981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B8FF70-88BF-4B0B-89B5-1E2EB0A1E0C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240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B8FF70-88BF-4B0B-89B5-1E2EB0A1E0C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765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6433908A-8D10-42D2-B377-ED82163F6B92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81409-1B7F-415C-A5CC-C53C07E825E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 грибы.-3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14082"/>
            <a:ext cx="3646916" cy="2729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7672" y="799257"/>
            <a:ext cx="86847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Розмноження та поширення грибів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4533" y="2348880"/>
            <a:ext cx="644368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Дорошенко Володимир Павлович,</a:t>
            </a:r>
          </a:p>
          <a:p>
            <a:pPr lvl="0" algn="ctr">
              <a:lnSpc>
                <a:spcPct val="150000"/>
              </a:lnSpc>
            </a:pP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учитель біології та економіки </a:t>
            </a:r>
          </a:p>
          <a:p>
            <a:pPr lvl="0" algn="ctr">
              <a:lnSpc>
                <a:spcPct val="150000"/>
              </a:lnSpc>
            </a:pPr>
            <a:r>
              <a:rPr lang="uk-UA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Маньківського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НВК «Загальноосвітня школа </a:t>
            </a:r>
          </a:p>
          <a:p>
            <a:pPr lvl="0" algn="ctr">
              <a:lnSpc>
                <a:spcPct val="150000"/>
              </a:lnSpc>
            </a:pP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І – ІІІ ступенів 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- гімназія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97060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поры шляпочных грибов разнообразны по форме и окрас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61182" y="2176629"/>
            <a:ext cx="5256584" cy="2623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6116454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Спори різних шапинкових грибів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Так выглядит спора гриба под электронным сканирующим микроскопом, увеличенная в 20 тыс. раз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415" y="1340768"/>
            <a:ext cx="3095625" cy="316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25415" y="4577572"/>
            <a:ext cx="32403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вигляд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спора гриба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електронним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скануючим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мікроскопом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збільшена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20 тис.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разів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9952" y="279765"/>
            <a:ext cx="1688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СПОРИ</a:t>
            </a:r>
            <a:endParaRPr lang="ru-RU" sz="32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910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05800" cy="360040"/>
          </a:xfrm>
        </p:spPr>
        <p:txBody>
          <a:bodyPr>
            <a:no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Статеве розмноження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052736"/>
            <a:ext cx="80648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       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дійснюється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шляхом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злиття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чоловічих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жіночих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гамет,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внаслідок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утворюється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зигота (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запліднена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яйцеклітина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algn="just" defTabSz="449263">
              <a:lnSpc>
                <a:spcPct val="150000"/>
              </a:lnSpc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Для грибів характерні різні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способи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статевого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розмноження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defTabSz="449263">
              <a:lnSpc>
                <a:spcPct val="150000"/>
              </a:lnSpc>
            </a:pPr>
            <a:r>
              <a:rPr lang="uk-UA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У нижчих грибів відбувається злиття однакових (ізогамія) або різних за розмірами (гетерогамія) гамет. Із зиготи після періоду спокою виростає спорангієносець зі спорангієм, наповненим ендоспорами.</a:t>
            </a:r>
          </a:p>
          <a:p>
            <a:pPr algn="just" defTabSz="449263">
              <a:lnSpc>
                <a:spcPct val="150000"/>
              </a:lnSpc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У вищих грибів утворюються </a:t>
            </a:r>
            <a:r>
              <a:rPr lang="uk-UA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аскоспори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базидіоспори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defTabSz="449263">
              <a:lnSpc>
                <a:spcPct val="150000"/>
              </a:lnSpc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Статевий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забезпечує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можливість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мінливості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успадкування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ознак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батьківської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материнської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клітин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861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Базидии образуют плотный слой на пластинках шляпочного гриб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37" y="548680"/>
            <a:ext cx="4176464" cy="533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6056" y="2132856"/>
            <a:ext cx="3744416" cy="4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173038" algn="l"/>
              </a:tabLst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5757" y="6021288"/>
            <a:ext cx="44822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Базидії</a:t>
            </a:r>
            <a:r>
              <a:rPr lang="ru-RU" sz="2000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утворюють</a:t>
            </a:r>
            <a:r>
              <a:rPr lang="ru-RU" sz="2000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щільний</a:t>
            </a:r>
            <a:r>
              <a:rPr lang="ru-RU" sz="2000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шар </a:t>
            </a:r>
            <a:r>
              <a:rPr lang="ru-RU" sz="2000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endParaRPr lang="ru-RU" sz="2000" b="1" dirty="0" smtClean="0">
              <a:solidFill>
                <a:srgbClr val="D092A7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пластинках </a:t>
            </a:r>
            <a:r>
              <a:rPr lang="ru-RU" sz="2000" b="1" dirty="0" err="1" smtClean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шапинкових</a:t>
            </a:r>
            <a:r>
              <a:rPr lang="ru-RU" sz="2000" b="1" dirty="0" smtClean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грибів</a:t>
            </a:r>
            <a:r>
              <a:rPr lang="ru-RU" sz="2000" b="1" dirty="0" smtClean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4317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5575" y="5543520"/>
            <a:ext cx="25442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Гнойовик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білий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ґрунтах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високим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вмістом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органіки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Гриб навозник белый фото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77" y="3546684"/>
            <a:ext cx="2206691" cy="1996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5575" y="171437"/>
            <a:ext cx="8466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Гриби-сапротрофи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775" y="684362"/>
            <a:ext cx="83527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9263">
              <a:lnSpc>
                <a:spcPct val="150000"/>
              </a:lnSpc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Сапротрофи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живляться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рахунок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розкладання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відмерлих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залишків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рослинності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відіграють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важливу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роль у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кругообігу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речовин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природі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Руйнуючи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рослинні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залишки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 того,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добути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необхідні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поживні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сапротрофи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повертають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частину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речовин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ґрунт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роблячи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доступними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засвоєння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іншими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рослинами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Тема: Лишайники - Министерство образования и науки российской федераци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9" t="19653" r="9681" b="9366"/>
          <a:stretch/>
        </p:blipFill>
        <p:spPr bwMode="auto">
          <a:xfrm>
            <a:off x="6228184" y="3148600"/>
            <a:ext cx="2597690" cy="2977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68375" y="6159073"/>
            <a:ext cx="2503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Мухомори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6" name="Picture 8" descr="http://dvasela.at.ua/_fr/0/539856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77" b="16833"/>
          <a:stretch/>
        </p:blipFill>
        <p:spPr bwMode="auto">
          <a:xfrm>
            <a:off x="2706357" y="3546684"/>
            <a:ext cx="3168352" cy="1996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59369" y="5543520"/>
            <a:ext cx="22593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Штучне розведення</a:t>
            </a:r>
          </a:p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глив на лушпинні</a:t>
            </a:r>
          </a:p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гречки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800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79348"/>
            <a:ext cx="871296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Гриби-симбіонти</a:t>
            </a:r>
          </a:p>
          <a:p>
            <a:pPr defTabSz="546100"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Шапинкові гриби можуть вступати в симбіози з кореневою системою різних рослин. Гіфи гриба обплутують корені рослини і навіть можуть проникати всередину кореня рослини, утворюючи мікоризу.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Подберезовик, гриб, березовик, обабок, бабка, подберезник, серый гриб, черныш. Гриб съедобный, II категории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6" r="16572"/>
          <a:stretch/>
        </p:blipFill>
        <p:spPr bwMode="auto">
          <a:xfrm>
            <a:off x="263677" y="2149118"/>
            <a:ext cx="1728192" cy="2030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upload.wikimedia.org/wikipedia/commons/thumb/7/7a/Leccinum_aurantiacum.jpg/240px-Leccinum_aurantiacu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0"/>
          <a:stretch/>
        </p:blipFill>
        <p:spPr bwMode="auto">
          <a:xfrm>
            <a:off x="251520" y="4425571"/>
            <a:ext cx="1721446" cy="1800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рецепты,салаты, кулинарные рецепты, - Part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581" y="2149117"/>
            <a:ext cx="2306816" cy="2030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19" y="4100748"/>
            <a:ext cx="154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Підберезник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3895" y="6301783"/>
            <a:ext cx="1663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Підосичник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9549" y="4100748"/>
            <a:ext cx="2450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Лисички в сосняку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00" name="Picture 8" descr="Здоровый образ жизни Черниговский городской портал &quot;Сивертайм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404" y="4454739"/>
            <a:ext cx="2362342" cy="1771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62344" y="6300955"/>
            <a:ext cx="2582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Маслюки в сосняку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02" name="Picture 10" descr="Александр Прокофьев. Боровик :: Сборник стихов про гриб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922" y="2149117"/>
            <a:ext cx="4083916" cy="3062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78426" y="5212055"/>
            <a:ext cx="4070995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Боровик (білий гриб) часто зростає разом з дубами, ялинами, соснами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7784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4406" y="147972"/>
            <a:ext cx="864096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Гриби-паразити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Вони оселяються на поверхні або всередині рослин, людини, інших грибів. Живляться соками організму-хазяїна, спричиняючи різні небезпечні захворювання.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Грибы-паразиты на плодовых деревья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06" y="2102638"/>
            <a:ext cx="2859097" cy="190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6003" y="4033212"/>
            <a:ext cx="2453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Гриб-трутовик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Грибы-паразиты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02638"/>
            <a:ext cx="2880319" cy="190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92951" y="4022420"/>
            <a:ext cx="2281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Борошниста роса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2" name="Picture 6" descr="Реферат гриб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2102638"/>
            <a:ext cx="2513166" cy="188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83680" y="4022420"/>
            <a:ext cx="1913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Ріжки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4" name="Picture 8" descr="Рецепт от фитофторы на томатах и картофеле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72" y="4422530"/>
            <a:ext cx="285133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2173" y="6336049"/>
            <a:ext cx="2851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Фітофтора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6" name="Picture 10" descr="Умеют ли грибы думать? / Разное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" r="18084" b="12189"/>
          <a:stretch/>
        </p:blipFill>
        <p:spPr bwMode="auto">
          <a:xfrm>
            <a:off x="6372201" y="4422530"/>
            <a:ext cx="2513164" cy="190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72200" y="6325257"/>
            <a:ext cx="2525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Гриб-паразит комах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8" name="Picture 12" descr="http://www.mycoweb.narod.ru/fungi/Submitted/SJG3/Stemonitis_fusca_JS_20050716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8" r="10371"/>
          <a:stretch/>
        </p:blipFill>
        <p:spPr bwMode="auto">
          <a:xfrm>
            <a:off x="3284421" y="4433322"/>
            <a:ext cx="2871754" cy="189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75856" y="6356035"/>
            <a:ext cx="287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Гриб-слизовик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9199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9410" y="764704"/>
            <a:ext cx="860307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lnSpc>
                <a:spcPct val="150000"/>
              </a:lnSpc>
              <a:buFont typeface="+mj-lt"/>
              <a:buAutoNum type="arabicPeriod"/>
            </a:pP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цвілевих  грибів належать: 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а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пеніцил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б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шампіньйон;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боровик;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г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аспергіл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До  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грибів-паразитів належать:  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мукор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 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фітофтора;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гнойовик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 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підосичник;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ґ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трутовик.</a:t>
            </a:r>
          </a:p>
          <a:p>
            <a:pPr marL="173038" indent="-173038">
              <a:lnSpc>
                <a:spcPct val="150000"/>
              </a:lnSpc>
              <a:tabLst>
                <a:tab pos="173038" algn="l"/>
              </a:tabLst>
            </a:pP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Провідну </a:t>
            </a:r>
            <a:r>
              <a:rPr lang="uk-UA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роль у підвищенні родючості 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ґрунтів відіграє екологічна група 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грибів</a:t>
            </a:r>
            <a:r>
              <a:rPr lang="uk-UA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сапротрофи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б) паразити; в) гриби, які вступають в симбіоз з рослинами.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 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Мікоризу утворює така </a:t>
            </a:r>
            <a:r>
              <a:rPr lang="uk-UA" b="1" dirty="0" smtClean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екологічна </a:t>
            </a:r>
            <a:r>
              <a:rPr lang="uk-UA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група </a:t>
            </a:r>
            <a:r>
              <a:rPr lang="uk-UA" b="1" dirty="0" smtClean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грибів</a:t>
            </a:r>
            <a:r>
              <a:rPr lang="uk-UA" b="1" dirty="0" smtClean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173038">
              <a:lnSpc>
                <a:spcPct val="150000"/>
              </a:lnSpc>
            </a:pP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гриби, які вступають в симбіоз з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рослинами; б</a:t>
            </a:r>
            <a:r>
              <a:rPr lang="uk-UA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паразити; в)</a:t>
            </a:r>
            <a:r>
              <a:rPr lang="uk-UA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сапротрофи</a:t>
            </a:r>
            <a:r>
              <a:rPr lang="uk-UA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66700" indent="-266700">
              <a:lnSpc>
                <a:spcPct val="150000"/>
              </a:lnSpc>
            </a:pP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Псує </a:t>
            </a:r>
            <a:r>
              <a:rPr lang="uk-UA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 харчування та спричиняє харчові 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отруєння така екологічна група грибів</a:t>
            </a:r>
            <a:r>
              <a:rPr lang="uk-UA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3038">
              <a:lnSpc>
                <a:spcPct val="150000"/>
              </a:lnSpc>
            </a:pP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паразити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 б</a:t>
            </a:r>
            <a:r>
              <a:rPr lang="uk-UA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сапротрофи</a:t>
            </a:r>
            <a:r>
              <a:rPr lang="uk-UA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uk-UA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гриби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які </a:t>
            </a:r>
            <a:r>
              <a:rPr lang="uk-UA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вступають в симбіоз з рослинами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3050" indent="-273050">
              <a:lnSpc>
                <a:spcPct val="150000"/>
              </a:lnSpc>
            </a:pP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Поясніть такі терміни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сапротрофи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цвілеві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гриби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гриби-паразити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мікориза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вегетативне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розмноження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статеве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розмноження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нестатеве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розмноження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ru-RU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410" y="189552"/>
            <a:ext cx="8531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Самостійна робота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3756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2" y="4282063"/>
            <a:ext cx="396043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>
              <a:tabLst>
                <a:tab pos="176213" algn="l"/>
              </a:tabLst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грибочки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невеличкі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 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близнючок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них сестрички.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  По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лісах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мандрують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пішки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 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Носять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рижі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босоніжки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6213">
              <a:tabLst>
                <a:tab pos="176213" algn="l"/>
              </a:tabLst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5125" y="4005063"/>
            <a:ext cx="41048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Темну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шапку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одягнув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деревом заснув...</a:t>
            </a:r>
          </a:p>
          <a:p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Капелюшок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слизом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вкритий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дощиком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змити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7140" y="292006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Відгадайте загадки про гриби. Яку спільну ознаку вони мають?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4754" y="1360620"/>
            <a:ext cx="301415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0" algn="l"/>
              </a:tabLs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   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березою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грибочок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жінка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синочок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 З деревом вони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куми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 Добре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знаємо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ми!</a:t>
            </a:r>
          </a:p>
          <a:p>
            <a:pPr marL="176213">
              <a:tabLst>
                <a:tab pos="176213" algn="l"/>
              </a:tabLst>
            </a:pP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6213">
              <a:tabLst>
                <a:tab pos="176213" algn="l"/>
              </a:tabLst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		</a:t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441555" y="1376427"/>
            <a:ext cx="42119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Шапка коричнева, </a:t>
            </a:r>
            <a:r>
              <a:rPr lang="ru-RU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ніжка</a:t>
            </a: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міцна</a:t>
            </a: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Гриб </a:t>
            </a:r>
            <a:r>
              <a:rPr lang="ru-RU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найкращий</a:t>
            </a: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 і </a:t>
            </a:r>
            <a:r>
              <a:rPr lang="ru-RU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зна</a:t>
            </a: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Тому </a:t>
            </a:r>
            <a:r>
              <a:rPr lang="ru-RU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бажає</a:t>
            </a: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усякий</a:t>
            </a: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грибник </a:t>
            </a:r>
            <a:b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лісі</a:t>
            </a: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великий </a:t>
            </a:r>
            <a:r>
              <a:rPr lang="ru-RU" b="1" dirty="0" err="1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... </a:t>
            </a:r>
          </a:p>
          <a:p>
            <a:pPr lvl="0"/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D092A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ru-RU" b="1" i="1" dirty="0">
              <a:solidFill>
                <a:srgbClr val="D092A7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126008" y="2542500"/>
            <a:ext cx="1800200" cy="1698890"/>
            <a:chOff x="1383429" y="2569055"/>
            <a:chExt cx="1800200" cy="169889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3429" y="2569055"/>
              <a:ext cx="1800200" cy="16988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1407327" y="3881531"/>
              <a:ext cx="1752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err="1">
                  <a:solidFill>
                    <a:srgbClr val="FFFFFF"/>
                  </a:solidFill>
                </a:rPr>
                <a:t>Підберезники</a:t>
              </a:r>
              <a:endParaRPr lang="ru-RU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126009" y="5515795"/>
            <a:ext cx="1861816" cy="1240634"/>
            <a:chOff x="1126009" y="5515795"/>
            <a:chExt cx="1861816" cy="1240634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6009" y="5515795"/>
              <a:ext cx="1861816" cy="12108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1378526" y="6387097"/>
              <a:ext cx="13567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6213" lvl="0" algn="ctr">
                <a:tabLst>
                  <a:tab pos="176213" algn="l"/>
                </a:tabLst>
              </a:pPr>
              <a:r>
                <a:rPr lang="ru-RU" b="1" dirty="0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Лисички</a:t>
              </a:r>
              <a:r>
                <a:rPr lang="ru-RU" b="1" i="1" dirty="0">
                  <a:solidFill>
                    <a:srgbClr val="D092A7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039182" y="2542499"/>
            <a:ext cx="2269122" cy="1698891"/>
            <a:chOff x="5039182" y="2604159"/>
            <a:chExt cx="2106797" cy="1578478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9182" y="2604159"/>
              <a:ext cx="2106797" cy="15784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5619388" y="3795100"/>
              <a:ext cx="10813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ru-RU" b="1" dirty="0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Боровик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039182" y="5515795"/>
            <a:ext cx="2269122" cy="1210817"/>
            <a:chOff x="5408024" y="5529861"/>
            <a:chExt cx="1763633" cy="1196751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8024" y="5529861"/>
              <a:ext cx="1763633" cy="1196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5826241" y="6322834"/>
              <a:ext cx="927201" cy="3650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b="1" dirty="0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Маслюки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7108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995" y="548680"/>
            <a:ext cx="723242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додому</a:t>
            </a:r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Опрацювати § 52,  підготувати відповіді на запитання з рубрики «Перевірте здобуті знання».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Користуючись текстом підручника та </a:t>
            </a:r>
            <a:r>
              <a:rPr lang="uk-UA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інтернет-джерелами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наведіть приклади грибів різних груп за способом живлення: </a:t>
            </a:r>
            <a:r>
              <a:rPr lang="uk-UA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сапротрофи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живлення завдяки симбіозу з іншими організмами, паразити.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Animated Smilies_265 анимация смайлик картинка скачать бесплатно (смайл смайлы смайлі smile анимашки аватарки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642" y="4005064"/>
            <a:ext cx="2345358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20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6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07421" y="5143499"/>
            <a:ext cx="4824536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7132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732" y="166281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Перевірка домашнього завдання</a:t>
            </a:r>
          </a:p>
          <a:p>
            <a:pPr algn="ctr"/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Розгадайте ребуси та поясніть значення цих слів.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050" name="Picture 2" descr="http://img-fotki.yandex.ru/get/6432/96911445.42/0_9826e_89de37a_X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32" y="1481183"/>
            <a:ext cx="2503557" cy="1674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8430" y="112855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= І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www.e-reading.link/illustrations/1026/1026843-Autogen_eBook_id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960" y="1481182"/>
            <a:ext cx="2682219" cy="173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g2.zakaz.ua/amstorkiev.1370543516.ad72436478c_2013-06-07/amstorkiev.1370543516.SNCPSG10.obj.0.1.jpg.oe.jpg.pf.jpg.1350nowm.jpg.1350x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63"/>
          <a:stretch/>
        </p:blipFill>
        <p:spPr bwMode="auto">
          <a:xfrm>
            <a:off x="6308460" y="1481183"/>
            <a:ext cx="2463142" cy="173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37179" y="1369115"/>
            <a:ext cx="13503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̕̕̕̕̕̕̕ ̕̕̕̕̕̕̕ </a:t>
            </a:r>
            <a:r>
              <a:rPr lang="ru-RU" sz="60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̕̕̕̕̕̕̕</a:t>
            </a:r>
            <a:r>
              <a:rPr lang="ru-RU" sz="6000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̕̕̕̕̕̕̕ </a:t>
            </a:r>
            <a:r>
              <a:rPr lang="ru-RU" sz="60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̕̕̕̕̕̕̕ </a:t>
            </a:r>
            <a:endParaRPr lang="ru-RU" sz="6000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6" name="Picture 8" descr="http://900igr.net/data/muzyka/Noty-rojal.files/0004-008-Mi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90" t="18468" r="4627" b="17317"/>
          <a:stretch/>
        </p:blipFill>
        <p:spPr bwMode="auto">
          <a:xfrm>
            <a:off x="217302" y="3773981"/>
            <a:ext cx="3141132" cy="226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macro - amrinka - Photo.Qip.ru / id: fva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434" y="3750450"/>
            <a:ext cx="2127272" cy="231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39436" y="3716742"/>
            <a:ext cx="3203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̒</a:t>
            </a:r>
            <a:endParaRPr lang="ru-RU" sz="60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60" name="Picture 12" descr="http://www.apteka24.ua/data/products/big/596.00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59" r="30381" b="18264"/>
          <a:stretch/>
        </p:blipFill>
        <p:spPr bwMode="auto">
          <a:xfrm>
            <a:off x="5940153" y="3750449"/>
            <a:ext cx="1241281" cy="242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580111" y="3750449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̕̕̕̕̕̕̕ ̕̕̕̕̕̕̕ </a:t>
            </a:r>
            <a:endParaRPr lang="ru-RU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5232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982" y="1772816"/>
            <a:ext cx="84969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http://900igr.net/fotografii/obg/Kurenie/008-C6H12O6-gljukoza.html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www.google.com.ua/url?sa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://school.xvatit.com/index.php?title=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50.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Загальна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характеристика царства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Гриби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http://www.fitopat.ru/?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p=32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vk.com/wall19019834_711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http://vipmaster-samara.ru/samara/book/biologiya-6-klass-tema-gribi.html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http://www.pleseni.net.ua/udalenie-pleseni-v-domax-kotedzhax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://dvasela.at.ua/forum/16-19-2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http://ptztravel.narod.ru/stati/podberezovik.html</a:t>
            </a:r>
            <a:endParaRPr lang="uk-UA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://uk.wikipedia.org/wiki/</a:t>
            </a:r>
            <a:r>
              <a:rPr lang="uk-UA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Підосиковик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allforchildren.ru/poetry/mushrooms031.php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sivertime.com.ua/taxonomy/term/355/0?page=6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uanat65.ru/page/7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www.sgvavia.ru/forum/29-75-65</a:t>
            </a:r>
            <a:endParaRPr lang="uk-U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http://gribochek.su/books/item/f00/s00/z0000006/st008.shtml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510352"/>
            <a:ext cx="849694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0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Література:</a:t>
            </a:r>
          </a:p>
          <a:p>
            <a:pPr marL="92075" indent="-92075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Біологія: </a:t>
            </a:r>
            <a:r>
              <a:rPr lang="uk-UA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uk-UA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6-й кл./Л.І.</a:t>
            </a:r>
            <a:r>
              <a:rPr lang="uk-UA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Остапченко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ін. –      К.: </a:t>
            </a:r>
            <a:r>
              <a:rPr lang="uk-UA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2014. – 224с.: іл.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88640"/>
            <a:ext cx="757534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Список використаних джерел</a:t>
            </a:r>
            <a:endParaRPr lang="uk-UA" sz="32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113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352928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Продовжте речення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Тіло багатоклітинних грибів складається з ниткоподібних утворів, які називаються … 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Запас поживних речовин у грибів відкладається у вигляді 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Гриби населяють такі середовища існування: 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способом живлення гриби поділяються на: 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Гриби, які живуть у взаємовигідному співжитті з іншими організмами, називаються 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Гриби, які оселяються на живих організмах, використовуючи їх як середовище існування та джерело живлення називаються …</a:t>
            </a:r>
          </a:p>
          <a:p>
            <a:pPr marL="457200" lvl="0" indent="-457200">
              <a:lnSpc>
                <a:spcPct val="150000"/>
              </a:lnSpc>
              <a:buFontTx/>
              <a:buAutoNum type="arabicPeriod"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Гриби, які мінералізують </a:t>
            </a:r>
            <a:r>
              <a:rPr lang="uk-UA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органічні речовини, звільняють ґрунт від мертвих решток і поповнюють у ньому запаси мінеральних солей для живлення зелених 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рослин, називаються …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7436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6588" y="639733"/>
            <a:ext cx="4284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Завдання уроку: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340768"/>
            <a:ext cx="7344816" cy="5042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ознайомитися з особливостями розмноження та поширення грибів; </a:t>
            </a:r>
          </a:p>
          <a:p>
            <a:pPr marL="457200" indent="-457200">
              <a:lnSpc>
                <a:spcPct val="150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з’ясувати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характерні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ознаки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статевого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нестатевого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та вегетативного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розмноження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;</a:t>
            </a:r>
          </a:p>
          <a:p>
            <a:pPr marL="457200" indent="-457200">
              <a:lnSpc>
                <a:spcPct val="150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порівняти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процеси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розмноження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рослин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і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грибів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;</a:t>
            </a:r>
          </a:p>
          <a:p>
            <a:pPr marL="457200" indent="-457200">
              <a:lnSpc>
                <a:spcPct val="150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виховувати розуміння </a:t>
            </a:r>
            <a:r>
              <a:rPr lang="uk-UA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єдності всього живого, тісних зв'язків між організмами та вразливості природи до діяльності людини. </a:t>
            </a:r>
          </a:p>
          <a:p>
            <a:pPr>
              <a:spcAft>
                <a:spcPts val="1000"/>
              </a:spcAft>
            </a:pPr>
            <a:endParaRPr lang="uk-UA" sz="2000" i="1" dirty="0" smtClean="0">
              <a:latin typeface="Times New Roman"/>
              <a:ea typeface="Calibri"/>
            </a:endParaRPr>
          </a:p>
          <a:p>
            <a:pPr marL="457200" indent="-457200">
              <a:spcAft>
                <a:spcPts val="1000"/>
              </a:spcAft>
              <a:buFont typeface="Wingdings" pitchFamily="2" charset="2"/>
              <a:buChar char="q"/>
            </a:pP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13491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306271729"/>
              </p:ext>
            </p:extLst>
          </p:nvPr>
        </p:nvGraphicFramePr>
        <p:xfrm>
          <a:off x="683568" y="476672"/>
          <a:ext cx="792088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13120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1227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Вегетативне розмноження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-a.d-cd.net/847f95cs-96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39" b="14738"/>
          <a:stretch/>
        </p:blipFill>
        <p:spPr bwMode="auto">
          <a:xfrm>
            <a:off x="672676" y="3584752"/>
            <a:ext cx="3367606" cy="224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9906" y="5859218"/>
            <a:ext cx="3828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Розвиток 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частин міцелію    опеньків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5772953"/>
            <a:ext cx="4788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Клітини дріжджів</a:t>
            </a:r>
          </a:p>
          <a:p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1- материнська клітина; 2 - </a:t>
            </a:r>
            <a:r>
              <a:rPr lang="uk-UA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клітина</a:t>
            </a:r>
            <a:r>
              <a:rPr lang="uk-UA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брунькою; 3 - колонія дріжджів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718" y="3584752"/>
            <a:ext cx="3411859" cy="2188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moysamogon.ru/wp-content/uploads/2013/09/%D0%A5%D0%BB%D0%B5%D0%B1%D0%BE%D0%BF%D0%B5%D0%BA%D0%B0%D1%80%D0%BD%D1%8B%D0%B5-%D0%B4%D1%80%D0%BE%D0%B6%D0%B6%D0%B8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36" y="898887"/>
            <a:ext cx="3384375" cy="2264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53667" y="3132598"/>
            <a:ext cx="3630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</a:t>
            </a:r>
            <a:r>
              <a:rPr lang="uk-UA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ібопекарські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дріжджі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s://h-a.d-cd.net/a97f95cs-9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76" y="908899"/>
            <a:ext cx="3367606" cy="2254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6329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82967" y="46890"/>
            <a:ext cx="8478648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Спорангії грибів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нижній частині шапинки утворюються спори, за допомогою яких гриби розмножуються та поширюються. 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Спорангії можуть бути утворені пластинками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пластинчасті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гриби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 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або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трубочками –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трубчасті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гриби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0" b="0" i="0" u="none" strike="noStrike" cap="none" normalizeH="0" baseline="0" dirty="0" smtClean="0">
              <a:ln>
                <a:noFill/>
              </a:ln>
              <a:solidFill>
                <a:srgbClr val="888888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1" name="Picture 5" descr="http://shalash.dp.ua/images/biology/0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291" y="3645024"/>
            <a:ext cx="4198345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halash.dp.ua/images/biology/03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08" y="3643751"/>
            <a:ext cx="3952854" cy="2371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7138" y="6021288"/>
            <a:ext cx="3856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Пластинчасті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гриби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005" y="602128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Трубчасті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гриби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520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Шляпочные грибы спороносят так обильно, что часто покрывают своими спорами окружающие их растения и почв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601" y="311905"/>
            <a:ext cx="6525491" cy="529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5604234"/>
            <a:ext cx="79316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err="1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Шапинкові</a:t>
            </a:r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гриби</a:t>
            </a:r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спороносять</a:t>
            </a:r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2000" b="1" dirty="0" err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рясно</a:t>
            </a:r>
            <a:r>
              <a:rPr lang="ru-RU" sz="20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часто </a:t>
            </a:r>
            <a:r>
              <a:rPr lang="ru-RU" sz="2000" b="1" dirty="0" err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покривають</a:t>
            </a:r>
            <a:r>
              <a:rPr lang="ru-RU" sz="20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своїми</a:t>
            </a:r>
            <a:r>
              <a:rPr lang="ru-RU" sz="20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спорами </a:t>
            </a:r>
            <a:r>
              <a:rPr lang="ru-RU" sz="2000" b="1" dirty="0" err="1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навколо</a:t>
            </a:r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рослини</a:t>
            </a:r>
            <a:r>
              <a:rPr lang="ru-RU" sz="20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ґрунт</a:t>
            </a:r>
            <a:endParaRPr lang="ru-RU" sz="20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5903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60249"/>
            <a:ext cx="8928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Нестатеве розмноження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Розмноження грибів спорами.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" t="1512" r="-235" b="1723"/>
          <a:stretch/>
        </p:blipFill>
        <p:spPr bwMode="auto">
          <a:xfrm>
            <a:off x="310704" y="764704"/>
            <a:ext cx="8522592" cy="5520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5661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lter">
  <a:themeElements>
    <a:clrScheme name="Другая 21">
      <a:dk1>
        <a:srgbClr val="F5E4A9"/>
      </a:dk1>
      <a:lt1>
        <a:srgbClr val="FBE9D2"/>
      </a:lt1>
      <a:dk2>
        <a:srgbClr val="FADAB5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F7C890"/>
      </a:accent5>
      <a:accent6>
        <a:srgbClr val="809EC2"/>
      </a:accent6>
      <a:hlink>
        <a:srgbClr val="FAF1D4"/>
      </a:hlink>
      <a:folHlink>
        <a:srgbClr val="7F6F6F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TM01859865[[fn=Порядок]]</Template>
  <TotalTime>1442</TotalTime>
  <Words>727</Words>
  <Application>Microsoft Office PowerPoint</Application>
  <PresentationFormat>Экран (4:3)</PresentationFormat>
  <Paragraphs>138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Kilter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Статеве розмноження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 SoftPERM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Дорошенко</cp:lastModifiedBy>
  <cp:revision>91</cp:revision>
  <dcterms:created xsi:type="dcterms:W3CDTF">2015-02-12T15:30:31Z</dcterms:created>
  <dcterms:modified xsi:type="dcterms:W3CDTF">2015-02-25T00:40:22Z</dcterms:modified>
</cp:coreProperties>
</file>