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319" r:id="rId2"/>
    <p:sldId id="256" r:id="rId3"/>
    <p:sldId id="263" r:id="rId4"/>
    <p:sldId id="264" r:id="rId5"/>
    <p:sldId id="265" r:id="rId6"/>
    <p:sldId id="266" r:id="rId7"/>
    <p:sldId id="267" r:id="rId8"/>
    <p:sldId id="269" r:id="rId9"/>
    <p:sldId id="268" r:id="rId10"/>
    <p:sldId id="270" r:id="rId11"/>
    <p:sldId id="271" r:id="rId12"/>
    <p:sldId id="272" r:id="rId13"/>
    <p:sldId id="273" r:id="rId14"/>
    <p:sldId id="262" r:id="rId15"/>
    <p:sldId id="286" r:id="rId16"/>
    <p:sldId id="277" r:id="rId17"/>
    <p:sldId id="287" r:id="rId18"/>
    <p:sldId id="288" r:id="rId19"/>
    <p:sldId id="289" r:id="rId20"/>
    <p:sldId id="295" r:id="rId21"/>
    <p:sldId id="296" r:id="rId22"/>
    <p:sldId id="278" r:id="rId23"/>
    <p:sldId id="279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DE439-AA5C-438C-997B-67413B840F8B}" type="datetimeFigureOut">
              <a:rPr lang="ru-RU" smtClean="0"/>
              <a:pPr/>
              <a:t>01.01.2008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88843-1B1B-430F-AA69-A85D659189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88843-1B1B-430F-AA69-A85D6591898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01.01.2008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62;&#1080;&#1092;&#1088;&#1086;&#1074;&#1110;%20&#1088;&#1077;&#1089;&#1091;&#1088;&#1089;&#1080;\2.%20&#1058;&#1074;&#1086;&#1088;&#1095;&#1110;&#1089;&#1090;&#1100;%20&#1087;&#1086;&#1077;&#1090;&#1110;&#1074;-&#1088;&#1086;&#1084;&#1072;&#1085;&#1090;&#1080;&#1082;&#1110;&#1074;\8.%20&#1028;.%20&#1043;&#1088;&#1077;&#1073;&#1110;&#1085;&#1082;&#1072;%20-%20&#1054;&#1095;&#1080;%20&#1095;&#1105;&#1088;&#1085;&#1099;&#1077;....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62;&#1080;&#1092;&#1088;&#1086;&#1074;&#1110;%20&#1088;&#1077;&#1089;&#1091;&#1088;&#1089;&#1080;\2.%20&#1058;&#1074;&#1086;&#1088;&#1095;&#1110;&#1089;&#1090;&#1100;%20&#1087;&#1086;&#1077;&#1090;&#1110;&#1074;-&#1088;&#1086;&#1084;&#1072;&#1085;&#1090;&#1080;&#1082;&#1110;&#1074;\6%20.%20&#1042;.%20&#1047;&#1072;&#1073;&#1110;&#1083;&#1072;-&#1053;&#1077;%20&#1097;&#1077;&#1073;&#1077;&#1095;&#1080;,&#1089;&#1086;&#1083;&#1086;&#1074;&#1077;&#1081;&#1082;&#1091;.mp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62;&#1080;&#1092;&#1088;&#1086;&#1074;&#1110;%20&#1088;&#1077;&#1089;&#1091;&#1088;&#1089;&#1080;\2.%20&#1058;&#1074;&#1086;&#1088;&#1095;&#1110;&#1089;&#1090;&#1100;%20&#1087;&#1086;&#1077;&#1090;&#1110;&#1074;-&#1088;&#1086;&#1084;&#1072;&#1085;&#1090;&#1080;&#1082;&#1110;&#1074;\4.%20&#1052;.&#1055;&#1077;&#1090;&#1088;&#1077;&#1085;&#1082;&#1086;%20-%20&#1042;&#1079;&#1103;&#1074;%20&#1073;&#1080;%20&#1103;%20&#1073;&#1072;&#1085;&#1076;&#1091;&#1088;&#1091;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2%20&#1062;&#1080;&#1092;&#1088;&#1086;&#1074;&#1110;%20&#1088;&#1077;&#1089;&#1091;&#1088;&#1089;&#1080;\2.%20&#1058;&#1074;&#1086;&#1088;&#1095;&#1110;&#1089;&#1090;&#1100;%20&#1087;&#1086;&#1077;&#1090;&#1110;&#1074;-&#1088;&#1086;&#1084;&#1072;&#1085;&#1090;&#1080;&#1082;&#1110;&#1074;\7.%20&#1052;.%20&#1055;&#1077;&#1090;&#1088;&#1077;&#1085;&#1082;&#1086;%20-%20&#1063;&#1086;&#1084;&#1091;%20&#1103;%20&#1085;&#1077;%20&#1089;&#1086;&#1082;&#1110;&#1083;.mp3" TargetMode="Externa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923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8066" y="3717032"/>
            <a:ext cx="577228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Гончаренко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Леонідівна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української мови та літератури</a:t>
            </a:r>
          </a:p>
          <a:p>
            <a:pPr algn="ctr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Смільченецький навчально-виховний комплекс </a:t>
            </a: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«Дошкільний навчальний заклад –</a:t>
            </a: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загальноосвітня школа І-ІІІ ступенів»</a:t>
            </a: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Лисянської районної ради</a:t>
            </a: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області</a:t>
            </a:r>
          </a:p>
          <a:p>
            <a:pPr algn="ctr"/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р.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332656"/>
            <a:ext cx="78146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Творчість             поетів-романтиків</a:t>
            </a:r>
            <a:endParaRPr lang="ru-RU" sz="6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42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75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orldpoesy.com/ua/wp-content/uploads/2015/08/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20" y="1412776"/>
            <a:ext cx="2918412" cy="38219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99121" y="1700808"/>
            <a:ext cx="5904656" cy="28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Рибалка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з перших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спроб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романтичної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поезії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письменстві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початку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зокрема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балади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характерна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версифікаційна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майстерність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вдале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поєднання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чотиристопного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ямбу 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п’яти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шестистопним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404664"/>
            <a:ext cx="4490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поезії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Рибалка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981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964488" cy="10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розповідь про те, як молодий Рибалка за наполегливими вмовляннями  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Дівчини-русалки пірнув у воду, намагаючись там продовжити життя.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416" y="1556792"/>
            <a:ext cx="8784976" cy="1052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уславлення щирого почуття кохання, за допомогою якого можна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звабити людину, змінити умови її життя.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453" y="2654324"/>
            <a:ext cx="8629055" cy="10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 – зваба, що змушує людину без вагань 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пройнятися цим почуттям і насолоджуватися ним.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453" y="4077072"/>
            <a:ext cx="6990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малоросійська балада (за визначенням самого автора).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62320"/>
            <a:ext cx="2028128" cy="2907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5162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6409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Композиція.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Балада складається з десяти куплетів по чотири рядки.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Експозиція: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березі Рибалка молоденький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Зав’язка: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 гульк… з води Дівчинонька пливе, / І косу зчісує, брівками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моргає!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Кульмінація: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Рибалка встав, Рибалка йде, / То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спиниться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вп’ять все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глибшенько пірнає!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Розв’язка: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більше вже ніде не бачили Рибалки!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5062" y="4221088"/>
            <a:ext cx="3739933" cy="2501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7194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712968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Ознаки романтизму у творі: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перенесення в літературу фольклорного </a:t>
            </a:r>
          </a:p>
          <a:p>
            <a:pPr algn="just"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жанру балади, незвичайні картини природи; тон балади, її мелодійність, емоційна наснаженість; національний колорит у зображенні Рибалки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Русалки; наявність часто вживаних зменшувально-пестливих форм, поетичної лексики.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Віршовий розмір: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ямб.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Рима: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чоловіча.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Римування: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перехресне (суміжне).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79951"/>
            <a:ext cx="3168352" cy="4313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44998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592288" cy="3371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260648"/>
            <a:ext cx="5616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Євген Павлович Гребінка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1812-1848)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70951" y="1600410"/>
            <a:ext cx="5760640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 з дня 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пройшли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майже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сторіччя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кобзарів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перейняв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пісенний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дар і став одним 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родоначальників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поетів-пісенників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Його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поділити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Росія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хоч він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вважається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родоначальником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байки. </a:t>
            </a:r>
          </a:p>
        </p:txBody>
      </p:sp>
      <p:pic>
        <p:nvPicPr>
          <p:cNvPr id="5" name="8. Є. Гребінка - Очи чёрные.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7704" y="43651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5383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783004"/>
            <a:ext cx="47880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вражда народов — вроде рынка,     </a:t>
            </a:r>
          </a:p>
          <a:p>
            <a:pPr algn="r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рвутся и продаться, и продать,      </a:t>
            </a:r>
          </a:p>
          <a:p>
            <a:pPr algn="r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нужны сейчас, Євген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Гребинка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</a:t>
            </a:r>
          </a:p>
          <a:p>
            <a:pPr algn="r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двуязычно отповедь им дать.</a:t>
            </a:r>
          </a:p>
          <a:p>
            <a:r>
              <a:rPr lang="ru-RU" sz="1900" dirty="0" smtClean="0"/>
              <a:t>                                         </a:t>
            </a:r>
          </a:p>
          <a:p>
            <a:r>
              <a:rPr lang="ru-RU" sz="1900" dirty="0"/>
              <a:t> </a:t>
            </a:r>
            <a:r>
              <a:rPr lang="ru-RU" sz="1900" dirty="0" smtClean="0"/>
              <a:t>                                        </a:t>
            </a:r>
            <a:r>
              <a:rPr lang="ru-RU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Євтушенко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359" y="188640"/>
            <a:ext cx="38100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0359" y="4941168"/>
            <a:ext cx="3810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Є. П. Гребінка</a:t>
            </a:r>
          </a:p>
          <a:p>
            <a:pPr algn="ctr"/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роботи </a:t>
            </a:r>
          </a:p>
          <a:p>
            <a:pPr algn="ctr"/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М. Мокрицького 1833 р.</a:t>
            </a:r>
          </a:p>
        </p:txBody>
      </p:sp>
    </p:spTree>
    <p:extLst>
      <p:ext uri="{BB962C8B-B14F-4D97-AF65-F5344CB8AC3E}">
        <p14:creationId xmlns:p14="http://schemas.microsoft.com/office/powerpoint/2010/main" xmlns="" val="260785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0545" y="188640"/>
            <a:ext cx="8496944" cy="26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 Гребінка народився 2 лютого 1812 р. у сім’ї поміщика на хуторі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Убіжище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поблизу Пирятина на Полтавщині.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Батько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поглинений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господарством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турботах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молодших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Євгеном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займалася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няня-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годувальниця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Пощастило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хлопцю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тією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нянею-годувальницею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Весела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добра.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Знала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сотні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казок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пісень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Ось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заколисуючі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пройшло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дитинство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Євгена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49115"/>
            <a:ext cx="4741822" cy="3158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63021" y="6280324"/>
            <a:ext cx="3952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Будинок, в якому народився Євген Гребінка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60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438" y="188640"/>
            <a:ext cx="8388932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1825 р.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склавши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іспити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був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зарахований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відразу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Ніжинської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вищих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наук. Він перескочив через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розряд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24744"/>
            <a:ext cx="8280920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Перший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вчитися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важко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ж таки не могли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замінити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всебічної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гімназійної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307" y="2348880"/>
            <a:ext cx="6067699" cy="3803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6268670"/>
            <a:ext cx="2958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Ніжинська гімназія вищих наук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096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253688"/>
            <a:ext cx="87661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1826 р. –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разом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приятелем Василем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Домбровським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Київського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Гребінка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видає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альманах „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Аматузія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альманаху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Євгена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1058" y="1628800"/>
            <a:ext cx="8872942" cy="13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 Ніжинської гімназі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Андрущенко (товариш батька Євгена, в якого він мешкав під час навчання в Ніжині) писав у листі до старшого Гребінки: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 Ваш…строчит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пристойные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вирши, которых он большой любитель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archivsf.narod.ru/1812/evgeny_grebenka/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4394" y="2970173"/>
            <a:ext cx="2857500" cy="37711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789040"/>
            <a:ext cx="4947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1831р.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 Гребінка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закінчив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 descr="data:image/jpeg;base64,/9j/4AAQSkZJRgABAQAAAQABAAD/2wCEAAkGBxIPDRAQEBMQEA4QEBAQEBAVEBAODg8OFRIXFhYVFBUYHCggGBolHBQVITEiJSkrLi4xFyI/ODMsNygtLisBCgoKDg0OGxAQGiwcICYrLTcsLCwsLCwsLC8sLCwsLC8sLCwsLCwsLCwsLCwsNCwsLCwsLCwtLCwsLCwsLCwsLP/AABEIAOgA2gMBEQACEQEDEQH/xAAbAAEAAgMBAQAAAAAAAAAAAAAAAQYDBAUCB//EAEQQAAEDAgIGBgQNAgUFAAAAAAEAAgMREgQhBQYTMUFRImFxgZGhFDJSsQcVI0JicoKissHC0fCS4SRDo7TxM1Njc3T/xAAaAQEAAgMBAAAAAAAAAAAAAAAAAQIDBAUG/8QAMBEBAAIBAgQEBAYDAQEAAAAAAAERAgMSBCExURNBYfAFInGxFDKBkaHBI9Hh8VL/2gAMAwEAAhEDEQA/APuKAgICAgICAgICAgICAgICAgICAgICAgICAgICAgICAgICAgICAgICAgICAgICAgICAgICDWfjWidsJ9d8bpB2NIFPPyKxzqYxnGHnVr7J27mysiggICAgICAgICAgICAgICAgICAgICAgICAgIKBPpXaaXikaeg2VsLORYTYT3lzj3rh+Pv4uMo6XUfzH3l040tvDzE9r/tf13HMEBAQEBAQEBAQEBAQEBAQEBAQEBAQEBAQEFe1v0xsItkw/LSgjrZHuLu07h38lz+P4nw8NmPWf4htcLo78t09IUfRzi2aFwFS18TqUrUBwPuXH0ZrVxrvH3dLU54zHo+sr1DhiAgICAgICAgICAgICAgICAgICAgICAgINLS+kW4aF0j8+DW8XvO4BYdfWx0cJylk0tOdTLbD5rPO6eYvkNXPJc48A0DcOoALzWpnlnlvynnLsY4xjERDHE+sjWjIve0HsLgKdinRuc4j1j7mXSZfW16pwxAQEBAQEBAQEBAQEBAQEBAQEBAQEBAQEHzbWrSZxE7qH5KIljBwPtO7yPABed4zX8XVryjlDr8NpbMPWXNZlG53FxsHZkXH8I71qVyZ2xoKC/GYdvOZjj2M6Z8mrY4XHdrYxPf7c2PWmtPKfR9TXpXFEBAQEBAQEBAQEBAQEBAQEBAQEBAQEBBpaZxWyw73D1qWt+s7Ifv3LW4vV8LRyyjr5fqzaGG/UiHzCdlrnDgR5fwLzMcodmXudpDmx7zG1rSP/ACO6TvCoH2Vl1Pl5Kxz5u9qfhaYtpOZbG91eW5v6lt/DI3a0z2hr8ZNaf6r2u+5QgICAgICAgIPMj7QSeCrllti0xFubJinncbRyH7rTy1s59GWMIhivf7TvEqm7PvK1R2SJXj5zvGqmM848ysezI3FSDiD2gK0a2ceaNmLI3HO4gHxCvHEZecK+HD2MfzafGqtHEeiPD9Xr08cneSn8Rj2PDlHp49l3kn4iOx4cnp49l3kn4iOx4co+MPonxCj8RHY8P1R8YfR+9/ZR+J9E+H6tTSesDMNC+aRpDGDcDVzidzQKbyVE8VXkmNK5q2tqlrZHpEPAY6KWOl0biHVYdzmuG8e5ZdLXjU5dJRqaU4LEszEqmtOkCZNi3NrR0uuQ5jwy8SuH8S4i8/CjpHX6/wDHS4PRrHfKtzMDpY3H1Bc9/wD6w28j7pHetDSi8v5bmXRiw56N7vXeb3njc83UHXnuVM7nJalp1MirJK8j1WNaPtEk/hC6vwrH82X0aHHTyiFrXZc4QEBAQEBAQEGHEioA71i1ecUti1th1LDslfcjZKNqbNkm0tGyUbSzZJtLNkm0tGyTaWbJNpZslG1No2SbSzZJtLVvW3RnpVsZkEccVXv6NwLiMicxSgr/AFLV1vzUzac1zcH4P4tnpJlpJZJDLQ0tJaH0zHA1ap4Wf8sLa3PCX0/FziON7zua0nt5BdPV1I08JznyaWGM55RjD53PKXOL3ZlziXHrcf3XlJynKZmesu9EREVDBi/+i4DfI5sLewm9/gAz+pZtPljOXvlz+9K9cvf0/wBsscAaATnT1R7z29f91imVrW7U6GmHe8/5kriPqtAZTxa5d74bhWjfeZ/05XG5XqV2h3l0GoICAgICAgICDDK7PfTq4rFnM91oYqrFa6KoFUE1QKoFUCqBVAqgVQEFE1m0gPR8Q4H13Bv2HytZ+ErmZZbs5/Vt4Y1TxqABJj6tzZh8NZXgXvcXHzJHcs/B43qR6K681gtOt2KpGyIb3m531W7vP3KfiurWEacef9f9OB07ynLsqsrKjqcCOxcTpzdKGGbOWFh3siMrx9OTMeDSB3LPqfLjt995/pXHnc++XJle/if4Fr9Vl90JDs8LC05HZtLvruFzvMles0MNmnjj2hw9bLdnM+reWVjEBAQEBAQEBBpyu6R7Vq5z80skdHiqqlNUCqBVAqpCqBVAqoSVUoKolhxs1kUjxvax7h2hpoomagiLlX8VqFtInR+kOoQBnEDQggg+tzAWCPh1TcZfwyfifR1NTtWho6BzS/azSOufJbYKD1WtFTQDt4rc0dGNO2LU1d7g6cxm1xLnfMrYzsb++ZXn+M1fF1csv0j6Q6vD4bNOIakLb3iPg5wHY07z3CvgsOnjuyiGTKaiZaonvmmkG98hDRwDW5eGZ8FOpO7nP1/daIqKbuCwwdJGw9J0j2tIOYsJFxPdXLq7lk4fCM9XHGe/v/z92PVy24TL6MvUOGICAgICAgICAg5rnZntK0pnmzRDzcotKbksLksLksLktBclhclhcllJuSwuU2NXSTqxtb7csDO50zA7yqnWYhMO4t1gaelsW2GEucSKkMFN9XZVHYKnuWvxOtjpae6fp+/+urLo6c551CiPipc0+sx3uNCvMzjtvGfJ2om6nuiM2CWX/txOp9Z/RHkX+Cvpflyn9P35Iy5zEe+TUwUVsTcukRc49ZzzVM5vJd3tU8Ndi7t4iYXE8b3dFvleuj8L092pOfaPu0+NzrDb3XVd1yhAQEBAQEBAQEHHLlzZlslyWFyWUXJZRclhVLQVSxNVNlFUsoqllFUsa2KNZcK32sS37sb3/oV9ObzgnpKwLea6o624u6ZsfCMAn67v7U8Vwfimru1Iwjy+8/8AHU4LCsN3dxb6uz9kA+FB7gVz5yup9++jbqnjHD/ChvGaYD7DcvftFlx+XCP1n+oVjnnPpHv+nq3rpyHFYK85Xta9T4KYd0nGWR1OdjOgPMOP2l6H4dp7NG+7lcZnepXZ3lvtQQEBAQEBAQEBBwnHM9pXKmebahFyiyi5TYm5LC5LKLksouSyi5LC5LC5LKLksprzGuJwX/0u/wBrOsmlP+SPfkifyz9P7hZV0Ws+e6Wk2k0zuBe6h+iDQHyC8rxGe/Wyy9f+O5o47cMY9GlfkHHkQeogVP4SsNeTK9aUadpBEN8cdXcg4jP7znrZ1JjHl2qPf6senzi+4RRppmQPE8Frc8pX6Pouj8NsoY4x8xjWdpAoSvXYYxhjGMeTg55bspybCsqICAgICAgICAg4OIye4fSPvXJ1OWc/VtY9IY7lS1i5LC5LC5LC5LC5LC5TYXJYm5LC5LGF5/xODPLEnzw8w/NZNGf8ke/JGX5Z9+buaUxYhhe/iBRo5vO5bvE60aWnOfu2HR0/EzjFQWfz+efcvKw7cvEGHue1h3GRlfqV6f3Q7xWbSi84tXOaxmUOkvmmkPFwb15ZkDvcfBVznd9/3TEVFN3RLNpiYWloIMgNprQNaC8k0O/o9natjgsYy1sYq/8AjFxE7dOZfQF6VxRAQEBAQEBAQEBBwtJCkzuuh8ly+JitSW1p/la1ywWuXJYXJYXJYXIFyWFyWFyWJuSwuSxhmdR8LvZxEP3nhn6lk08qzj6omOU/Rv62sLsMS3fG5ryObcx7yP4Vn+I47tLl5TH+kcHNanPzVAHceeYXn6qXVZMK7NzvYY89hNI/c8nuWXTioyn0+/JXLyj1+3Nr4ZvRB4uq7vca/mseXOVne1SirinO32RHuLnNp5Ncun8Kx/yZT2j7/wDjS47L5Ij1XFdxzBAQEBAQEBAQEBBxtPNo5juYLT3Zj3lc7jYqYybGjPWHK2i0bZzaKbQbRLSbRLQnaJYbRLSbRLQbRLE7RLDaJYw4t/ybj7NHjtYQ78k3Vz7JiFn0hFfGSAXZGrRvcwijgOumY6wF2NbHdj3/ALjz996amnlUqHiIbLmihtdVpG4g5inURn2ELzethtyp2cMri2CUhsErq0Ej2NryAaSfxgpj+SI7z9o/6nrn9I+//ja0dG17he7ZRkVqQbi3s/lOPJW0NHHLL55qP3U1c5xj5YuV60fg44mARgUNDcA2ruskDNek0sMcMax6OPqZ5ZT8zaWRQQEBAQEBAQEBBq4vElmTQC7r3ALBra04co6r4YX1aOkZdrFbbR4Ic3Oor/wStXW1PFwqubLhjtytxHQSDe13dn7loThlHkz3DEXEbwR3EKvNKNqotNG1SyjapaKSHqbHoV5O8Cp5j0GO9l3glT2RyehE/l5hTUlw5OmdPwYNwZK47QitjRe4DmablMYzKYhsYPHx4iIPjddG8EVoQeRBBzBVcrjlIsWAwUb8PtZ/Wc0O2peWlraClpr0Kbu5dHS0tPLT8TUjnPO/9T5Uw5amcZbcP299VZxbwJXM2jZWmobIHB1fnAO5Hf15dVTyteucRlu7T79/w6GndXVejWmiLo4IwLnPkeWtpUEh5a2vVSMKkRM7cY7feV7iN0yt+gInQgwuZs5i2/aGjzJnTOhp3Ainv7HC7tP/ABTjtnrE9bc3iJjP54m4+zs4aGxjW76DlTwHAdS3sMduNNbLLdNsqsqICAgICAgICAg0cQOkarT1fzc2bHox2hY+SxaEqBFgSoEGIdSbYLRsRyHgo2QXJsR1Jsgs2SbYLNio2Fo2CbE21tJSCCCSU7o2F3aeA8aKuWNRMpx5zT4riyZZHyPqXvcXOPWVrxNNulm1MNsUzRuD2u73NIP4QsWrPSVZfRtDRCfAtY6nRkO8XNqyW9oI4ilMl0+FiNTh4ifdTyaeeWzUuPfJoa2YDbXNhi+XgY2XaNtblnRlN762nsosfF4eJO3HG5jrP18vVn4XPZzyy5T5e+idV8NdM17hnFhou58jQ5x/F4rDwOnE60z/APMRH8L8VnWnXeZ/hZGwVk2jiKtBa0AUABIJrzOQXU2Xnvn9P1aO75dsM6yKCAgICAgICAgICDlYyW2Rw4Gh8lztfKcc5hsYReLDt1i3r0bZN5Sdsp3lJ2yb0Unaqd5RtU3lJ2qbyk7VTvRRtU3FOBr3iKaPePbexnnd+lU1MvlZNKPmfL7VrW2lk1YbSGQ85Gj+lpP6li1Z+WFZ6r5qdiPk5mcpQ4djmNHvaV1Phs3pTHq0uJj5oWJwHrUFQDnTOi35rqwRfRyNACsmIdze1v8ATd+65/Ac5zy9fs2+K6Yx6O0ui0xAQEBAQEBAQEBBrYiY7m5cytfU1J6YsmOPdoTwl+biSRlXLctXUxnPnMsuMxHRrPwbhuIPksE6OXkvGcMLopB8092fuVJwzjyWuGIykb6jtFFS5jqmoNum4o26bynoSnrU7pKew93I+BU3kjk9Au5K3zI5OFJrlhGzbEy1ddaXhrnQh3W/d37lPzLbWLXiSuDHVMw/deqTla2nFSoV6rTMsuhTTCs+lJK78Lf0la+vNVCs9Vs1NfWWYfRiPm9dH4Vlyyj6NXiY6LFpzSLMNhJZn5MY3pH2QSG1PUK1PUF09SLxmI7NbHrDk6j44TjFPaTaJgBmD8wOrlzDgewhavA4TjhN95Z+JyvKPos9VutYQEBAQEBAQEGOSZrfWcB2kBVyzxx6zSYxmejHLi2BrnBwNATkQVTLVxjGcom0xjN05B0jXfQ9dACubPETPVteHSRjQkapsexjAp8VGx7GKCt4qNr0MQOpT4kI2l7eQU7sSpSC1TcFSmgTkjmjZhKguVb18xexwRaw0fO4RAjIhlCXnwFPtLFq1jDLpReT5a7Cim5YNzZpeNYiTo+h3tbET22ivvWO/npTHqot6y0us2j5aYWD6sh/1nj8lq68XMIWfUueksx+gwfect74ZFbv0/trcT0hsfCPjizQ+JcBcwCMTNpW/DOkayYDkbHOz4Lrw03M+BTDug0bO1773emyMvpSrIoooW9wEYCVEcoTdvoQkSxla9ShkQEBAQEBAQcrEWl7rt9VztTbOc22MbrkxbJhWPbgtcvLsJGVHhYSbsmN2jmHcSO/91XwMe6d8sZ0YeD/ABFVH4ftKfE9EfFz+DmnuIUeBl3T4kdj0GTm3z/ZPBzN+KfRZOrzTwszdinYyBNmZuhxdadNvwUTLQ100hIYHVtDW0ucaGppVop1pO6Oq2MRlLJoHTjsRh2SPAa+rmvDa23A0qK8Dke9VnUonDmqPwjaXuxEUdco2E/aef2DVMTvXwjaqfpgpvScF7XXWjGUw04HAUHiAFr4c9avVW6i3zz0w9a3vClXxIWLRGPD8OwA5xl7CONC68HvuPgVra+ExK2MxPR3NDaXEReBm5xFeqlf3K2+Dx24zPdr683NO3jpDjMHiID/AJ0EsY7XMIHnRb0ZNeYY/gmlPxNAaGr3zucKH19s4O8wVeZ5qwvMbiUG0wFShnapHpAQEBAQQSgr+m6k1aOnzzWpr4YZTcxzZtOZV15xQPRe3sLK+4havhQz2gYzFjfsnfZe39RUeFPcuEjTGJG+Jp7JCPe1Rsy7nJ7GsMg9aGTuLXfmFG3U9Dk9t1oA9Zsre1hPuqovUjyKhlZrRFxdTtDm+8KPEzjyk2w2Y9YonbnsPY5p/NR49dYk2NlmmGnikcTj3PDVzXXDMxYhe4upDtQbXUID7DU5bvk/NU1de4+VfTxpycLimYWG0EiNlTUmpJJJ7zmtXdnnkyUpOkb8ViHy0JuOQoTRvALqadYY0wZc5t7j0BK4eqR5KZm/IiZhYm6MxE8bY5BkA0OdxfaKAnryBPWseOjWe5OWXKm9Bqjlu8lsbGO27BqYN9CDTeMlPh31RubOjdUp45TdsnQUFgjYIpg7iH3hzXDrFvYs0YQxzlLuNwZizMOJPZPho/K9oWSIUmWPROCjw7HNh9NYwvlkLBLgJgHyPL32gF1Ok45BXpDJh9adHyynDuxUkGIjHSjmvwMpoCbuk1odkCatyoFKHX+K45IbopJpLgHMccbiwxwOYNWP3EckFW0vorSELJJWQ4F7GtLnVxmlpMQWgV6NoLi7Lhmgq2iNb8fI/Yeg6Uw4NRHiBPjJYg8EEOe7EYeUtZlvINOIpWgfQtWNMYt8myxME5a4Xx4imHdEI7Rm+RjxeXOrS2MZUqN5AWlAQEEO3INGWAErBljcskSwnCjkq7FtzG7CDko2J3MbsC3ko2G5hfo1p4KNidzC/RLeSbDc136FaeCjw072tLq80/NHgo8NO9rO1abwaB2ZKs6Vp3sZ0ARuc8dj3D81SeHxnyj9k+Ixs1VYTVwuPWS5Wx0YjpCJzdKDQTG7mgdyyRpK72x8UAigy3cxlXPd1K0aaJzZDq+2lzLtq0HZl009gfTK4VIPeD2LJGCk5OJLqpjpXF7holslQGyvgmxcpYODnOtqeymVBTKpyREKXLs4LVOpHpQwM4A9VmjxCQacHOkeRmppFuli9XY3R2wMw0Dq5u9Eil6PINNB71MQNjRugoYGikcJkp05WwQwue7iSGAAKUN0YGLP5OPPf0G59uSCGYCJrbWxxtbyDGt9w60GaONrRRoDRyAAHkg9oCAgICAggoMbmKKTbwWKKLebEpNliii0bNNpaNmm0tGyTaWjYptLeTAm0tHo6jaWj0dTtLetglFvbIFNItmbEpoexGpQ9BqD0gICAgICAgICAgICAgiiCLUCxBNqCLUC1AsCBYEEWIFiBYg9AIJQEBAQEBAQEBAQEBAQEBAQEBAQEBAQEBAQEBAQEBAQEBAQEBAQEBAQEBAQEBAQEBAQEBAQEBAQEBAQEBAQEBAQEBAQEB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7" descr="data:image/jpeg;base64,/9j/4AAQSkZJRgABAQAAAQABAAD/2wCEAAkGBxIPDRAQEBMQEA4QEBAQEBAVEBAODg8OFRIXFhYVFBUYHCggGBolHBQVITEiJSkrLi4xFyI/ODMsNygtLisBCgoKDg0OGxAQGiwcICYrLTcsLCwsLCwsLC8sLCwsLC8sLCwsLCwsLCwsLCwsNCwsLCwsLCwtLCwsLCwsLCwsLP/AABEIAOgA2gMBEQACEQEDEQH/xAAbAAEAAgMBAQAAAAAAAAAAAAAAAQYDBAUCB//EAEQQAAEDAgIGBgQNAgUFAAAAAAEAAgMREgQhBQYTMUFRImFxgZGhFDJSsQcVI0JicoKissHC0fCS4SRDo7TxM1Njc3T/xAAaAQEAAgMBAAAAAAAAAAAAAAAAAQIDBAUG/8QAMBEBAAIBAgQEBAYDAQEAAAAAAAERAgMSBCExURNBYfAFInGxFDKBkaHBI9Hh8VL/2gAMAwEAAhEDEQA/APuKAgICAgICAgICAgICAgICAgICAgICAgICAgICAgICAgICAgICAgICAgICAgICAgICAgICDWfjWidsJ9d8bpB2NIFPPyKxzqYxnGHnVr7J27mysiggICAgICAgICAgICAgICAgICAgICAgICAgIKBPpXaaXikaeg2VsLORYTYT3lzj3rh+Pv4uMo6XUfzH3l040tvDzE9r/tf13HMEBAQEBAQEBAQEBAQEBAQEBAQEBAQEBAQEFe1v0xsItkw/LSgjrZHuLu07h38lz+P4nw8NmPWf4htcLo78t09IUfRzi2aFwFS18TqUrUBwPuXH0ZrVxrvH3dLU54zHo+sr1DhiAgICAgICAgICAgICAgICAgICAgICAgINLS+kW4aF0j8+DW8XvO4BYdfWx0cJylk0tOdTLbD5rPO6eYvkNXPJc48A0DcOoALzWpnlnlvynnLsY4xjERDHE+sjWjIve0HsLgKdinRuc4j1j7mXSZfW16pwxAQEBAQEBAQEBAQEBAQEBAQEBAQEBAQEHzbWrSZxE7qH5KIljBwPtO7yPABed4zX8XVryjlDr8NpbMPWXNZlG53FxsHZkXH8I71qVyZ2xoKC/GYdvOZjj2M6Z8mrY4XHdrYxPf7c2PWmtPKfR9TXpXFEBAQEBAQEBAQEBAQEBAQEBAQEBAQEBBpaZxWyw73D1qWt+s7Ifv3LW4vV8LRyyjr5fqzaGG/UiHzCdlrnDgR5fwLzMcodmXudpDmx7zG1rSP/ACO6TvCoH2Vl1Pl5Kxz5u9qfhaYtpOZbG91eW5v6lt/DI3a0z2hr8ZNaf6r2u+5QgICAgICAgIPMj7QSeCrllti0xFubJinncbRyH7rTy1s59GWMIhivf7TvEqm7PvK1R2SJXj5zvGqmM848ysezI3FSDiD2gK0a2ceaNmLI3HO4gHxCvHEZecK+HD2MfzafGqtHEeiPD9Xr08cneSn8Rj2PDlHp49l3kn4iOx4cnp49l3kn4iOx4co+MPonxCj8RHY8P1R8YfR+9/ZR+J9E+H6tTSesDMNC+aRpDGDcDVzidzQKbyVE8VXkmNK5q2tqlrZHpEPAY6KWOl0biHVYdzmuG8e5ZdLXjU5dJRqaU4LEszEqmtOkCZNi3NrR0uuQ5jwy8SuH8S4i8/CjpHX6/wDHS4PRrHfKtzMDpY3H1Bc9/wD6w28j7pHetDSi8v5bmXRiw56N7vXeb3njc83UHXnuVM7nJalp1MirJK8j1WNaPtEk/hC6vwrH82X0aHHTyiFrXZc4QEBAQEBAQEGHEioA71i1ecUti1th1LDslfcjZKNqbNkm0tGyUbSzZJtLNkm0tGyTaWbJNpZslG1No2SbSzZJtLVvW3RnpVsZkEccVXv6NwLiMicxSgr/AFLV1vzUzac1zcH4P4tnpJlpJZJDLQ0tJaH0zHA1ap4Wf8sLa3PCX0/FziON7zua0nt5BdPV1I08JznyaWGM55RjD53PKXOL3ZlziXHrcf3XlJynKZmesu9EREVDBi/+i4DfI5sLewm9/gAz+pZtPljOXvlz+9K9cvf0/wBsscAaATnT1R7z29f91imVrW7U6GmHe8/5kriPqtAZTxa5d74bhWjfeZ/05XG5XqV2h3l0GoICAgICAgICDDK7PfTq4rFnM91oYqrFa6KoFUE1QKoFUCqBVAqgVQEFE1m0gPR8Q4H13Bv2HytZ+ErmZZbs5/Vt4Y1TxqABJj6tzZh8NZXgXvcXHzJHcs/B43qR6K681gtOt2KpGyIb3m531W7vP3KfiurWEacef9f9OB07ynLsqsrKjqcCOxcTpzdKGGbOWFh3siMrx9OTMeDSB3LPqfLjt995/pXHnc++XJle/if4Fr9Vl90JDs8LC05HZtLvruFzvMles0MNmnjj2hw9bLdnM+reWVjEBAQEBAQEBBpyu6R7Vq5z80skdHiqqlNUCqBVAqpCqBVAqoSVUoKolhxs1kUjxvax7h2hpoomagiLlX8VqFtInR+kOoQBnEDQggg+tzAWCPh1TcZfwyfifR1NTtWho6BzS/azSOufJbYKD1WtFTQDt4rc0dGNO2LU1d7g6cxm1xLnfMrYzsb++ZXn+M1fF1csv0j6Q6vD4bNOIakLb3iPg5wHY07z3CvgsOnjuyiGTKaiZaonvmmkG98hDRwDW5eGZ8FOpO7nP1/daIqKbuCwwdJGw9J0j2tIOYsJFxPdXLq7lk4fCM9XHGe/v/z92PVy24TL6MvUOGICAgICAgICAg5rnZntK0pnmzRDzcotKbksLksLksLktBclhclhcllJuSwuU2NXSTqxtb7csDO50zA7yqnWYhMO4t1gaelsW2GEucSKkMFN9XZVHYKnuWvxOtjpae6fp+/+urLo6c551CiPipc0+sx3uNCvMzjtvGfJ2om6nuiM2CWX/txOp9Z/RHkX+Cvpflyn9P35Iy5zEe+TUwUVsTcukRc49ZzzVM5vJd3tU8Ndi7t4iYXE8b3dFvleuj8L092pOfaPu0+NzrDb3XVd1yhAQEBAQEBAQEHHLlzZlslyWFyWUXJZRclhVLQVSxNVNlFUsoqllFUsa2KNZcK32sS37sb3/oV9ObzgnpKwLea6o624u6ZsfCMAn67v7U8Vwfimru1Iwjy+8/8AHU4LCsN3dxb6uz9kA+FB7gVz5yup9++jbqnjHD/ChvGaYD7DcvftFlx+XCP1n+oVjnnPpHv+nq3rpyHFYK85Xta9T4KYd0nGWR1OdjOgPMOP2l6H4dp7NG+7lcZnepXZ3lvtQQEBAQEBAQEBBwnHM9pXKmebahFyiyi5TYm5LC5LKLksouSyi5LC5LC5LKLksprzGuJwX/0u/wBrOsmlP+SPfkifyz9P7hZV0Ws+e6Wk2k0zuBe6h+iDQHyC8rxGe/Wyy9f+O5o47cMY9GlfkHHkQeogVP4SsNeTK9aUadpBEN8cdXcg4jP7znrZ1JjHl2qPf6senzi+4RRppmQPE8Frc8pX6Pouj8NsoY4x8xjWdpAoSvXYYxhjGMeTg55bspybCsqICAgICAgICAg4OIye4fSPvXJ1OWc/VtY9IY7lS1i5LC5LC5LC5LC5LC5TYXJYm5LC5LGF5/xODPLEnzw8w/NZNGf8ke/JGX5Z9+buaUxYhhe/iBRo5vO5bvE60aWnOfu2HR0/EzjFQWfz+efcvKw7cvEGHue1h3GRlfqV6f3Q7xWbSi84tXOaxmUOkvmmkPFwb15ZkDvcfBVznd9/3TEVFN3RLNpiYWloIMgNprQNaC8k0O/o9natjgsYy1sYq/8AjFxE7dOZfQF6VxRAQEBAQEBAQEBBwtJCkzuuh8ly+JitSW1p/la1ywWuXJYXJYXJYXIFyWFyWFyWJuSwuSxhmdR8LvZxEP3nhn6lk08qzj6omOU/Rv62sLsMS3fG5ryObcx7yP4Vn+I47tLl5TH+kcHNanPzVAHceeYXn6qXVZMK7NzvYY89hNI/c8nuWXTioyn0+/JXLyj1+3Nr4ZvRB4uq7vca/mseXOVne1SirinO32RHuLnNp5Ncun8Kx/yZT2j7/wDjS47L5Ij1XFdxzBAQEBAQEBAQEBBxtPNo5juYLT3Zj3lc7jYqYybGjPWHK2i0bZzaKbQbRLSbRLQnaJYbRLSbRLQbRLE7RLDaJYw4t/ybj7NHjtYQ78k3Vz7JiFn0hFfGSAXZGrRvcwijgOumY6wF2NbHdj3/ALjz996amnlUqHiIbLmihtdVpG4g5inURn2ELzethtyp2cMri2CUhsErq0Ej2NryAaSfxgpj+SI7z9o/6nrn9I+//ja0dG17he7ZRkVqQbi3s/lOPJW0NHHLL55qP3U1c5xj5YuV60fg44mARgUNDcA2ruskDNek0sMcMax6OPqZ5ZT8zaWRQQEBAQEBAQEBBq4vElmTQC7r3ALBra04co6r4YX1aOkZdrFbbR4Ic3Oor/wStXW1PFwqubLhjtytxHQSDe13dn7loThlHkz3DEXEbwR3EKvNKNqotNG1SyjapaKSHqbHoV5O8Cp5j0GO9l3glT2RyehE/l5hTUlw5OmdPwYNwZK47QitjRe4DmablMYzKYhsYPHx4iIPjddG8EVoQeRBBzBVcrjlIsWAwUb8PtZ/Wc0O2peWlraClpr0Kbu5dHS0tPLT8TUjnPO/9T5Uw5amcZbcP299VZxbwJXM2jZWmobIHB1fnAO5Hf15dVTyteucRlu7T79/w6GndXVejWmiLo4IwLnPkeWtpUEh5a2vVSMKkRM7cY7feV7iN0yt+gInQgwuZs5i2/aGjzJnTOhp3Ainv7HC7tP/ABTjtnrE9bc3iJjP54m4+zs4aGxjW76DlTwHAdS3sMduNNbLLdNsqsqICAgICAgICAg0cQOkarT1fzc2bHox2hY+SxaEqBFgSoEGIdSbYLRsRyHgo2QXJsR1Jsgs2SbYLNio2Fo2CbE21tJSCCCSU7o2F3aeA8aKuWNRMpx5zT4riyZZHyPqXvcXOPWVrxNNulm1MNsUzRuD2u73NIP4QsWrPSVZfRtDRCfAtY6nRkO8XNqyW9oI4ilMl0+FiNTh4ifdTyaeeWzUuPfJoa2YDbXNhi+XgY2XaNtblnRlN762nsosfF4eJO3HG5jrP18vVn4XPZzyy5T5e+idV8NdM17hnFhou58jQ5x/F4rDwOnE60z/APMRH8L8VnWnXeZ/hZGwVk2jiKtBa0AUABIJrzOQXU2Xnvn9P1aO75dsM6yKCAgICAgICAgICDlYyW2Rw4Gh8lztfKcc5hsYReLDt1i3r0bZN5Sdsp3lJ2yb0Unaqd5RtU3lJ2qbyk7VTvRRtU3FOBr3iKaPePbexnnd+lU1MvlZNKPmfL7VrW2lk1YbSGQ85Gj+lpP6li1Z+WFZ6r5qdiPk5mcpQ4djmNHvaV1Phs3pTHq0uJj5oWJwHrUFQDnTOi35rqwRfRyNACsmIdze1v8ATd+65/Ac5zy9fs2+K6Yx6O0ui0xAQEBAQEBAQEBBrYiY7m5cytfU1J6YsmOPdoTwl+biSRlXLctXUxnPnMsuMxHRrPwbhuIPksE6OXkvGcMLopB8092fuVJwzjyWuGIykb6jtFFS5jqmoNum4o26bynoSnrU7pKew93I+BU3kjk9Au5K3zI5OFJrlhGzbEy1ddaXhrnQh3W/d37lPzLbWLXiSuDHVMw/deqTla2nFSoV6rTMsuhTTCs+lJK78Lf0la+vNVCs9Vs1NfWWYfRiPm9dH4Vlyyj6NXiY6LFpzSLMNhJZn5MY3pH2QSG1PUK1PUF09SLxmI7NbHrDk6j44TjFPaTaJgBmD8wOrlzDgewhavA4TjhN95Z+JyvKPos9VutYQEBAQEBAQEGOSZrfWcB2kBVyzxx6zSYxmejHLi2BrnBwNATkQVTLVxjGcom0xjN05B0jXfQ9dACubPETPVteHSRjQkapsexjAp8VGx7GKCt4qNr0MQOpT4kI2l7eQU7sSpSC1TcFSmgTkjmjZhKguVb18xexwRaw0fO4RAjIhlCXnwFPtLFq1jDLpReT5a7Cim5YNzZpeNYiTo+h3tbET22ivvWO/npTHqot6y0us2j5aYWD6sh/1nj8lq68XMIWfUueksx+gwfect74ZFbv0/trcT0hsfCPjizQ+JcBcwCMTNpW/DOkayYDkbHOz4Lrw03M+BTDug0bO1773emyMvpSrIoooW9wEYCVEcoTdvoQkSxla9ShkQEBAQEBAQcrEWl7rt9VztTbOc22MbrkxbJhWPbgtcvLsJGVHhYSbsmN2jmHcSO/91XwMe6d8sZ0YeD/ABFVH4ftKfE9EfFz+DmnuIUeBl3T4kdj0GTm3z/ZPBzN+KfRZOrzTwszdinYyBNmZuhxdadNvwUTLQ100hIYHVtDW0ucaGppVop1pO6Oq2MRlLJoHTjsRh2SPAa+rmvDa23A0qK8Dke9VnUonDmqPwjaXuxEUdco2E/aef2DVMTvXwjaqfpgpvScF7XXWjGUw04HAUHiAFr4c9avVW6i3zz0w9a3vClXxIWLRGPD8OwA5xl7CONC68HvuPgVra+ExK2MxPR3NDaXEReBm5xFeqlf3K2+Dx24zPdr683NO3jpDjMHiID/AJ0EsY7XMIHnRb0ZNeYY/gmlPxNAaGr3zucKH19s4O8wVeZ5qwvMbiUG0wFShnapHpAQEBAQQSgr+m6k1aOnzzWpr4YZTcxzZtOZV15xQPRe3sLK+4havhQz2gYzFjfsnfZe39RUeFPcuEjTGJG+Jp7JCPe1Rsy7nJ7GsMg9aGTuLXfmFG3U9Dk9t1oA9Zsre1hPuqovUjyKhlZrRFxdTtDm+8KPEzjyk2w2Y9YonbnsPY5p/NR49dYk2NlmmGnikcTj3PDVzXXDMxYhe4upDtQbXUID7DU5bvk/NU1de4+VfTxpycLimYWG0EiNlTUmpJJJ7zmtXdnnkyUpOkb8ViHy0JuOQoTRvALqadYY0wZc5t7j0BK4eqR5KZm/IiZhYm6MxE8bY5BkA0OdxfaKAnryBPWseOjWe5OWXKm9Bqjlu8lsbGO27BqYN9CDTeMlPh31RubOjdUp45TdsnQUFgjYIpg7iH3hzXDrFvYs0YQxzlLuNwZizMOJPZPho/K9oWSIUmWPROCjw7HNh9NYwvlkLBLgJgHyPL32gF1Ok45BXpDJh9adHyynDuxUkGIjHSjmvwMpoCbuk1odkCatyoFKHX+K45IbopJpLgHMccbiwxwOYNWP3EckFW0vorSELJJWQ4F7GtLnVxmlpMQWgV6NoLi7Lhmgq2iNb8fI/Yeg6Uw4NRHiBPjJYg8EEOe7EYeUtZlvINOIpWgfQtWNMYt8myxME5a4Xx4imHdEI7Rm+RjxeXOrS2MZUqN5AWlAQEEO3INGWAErBljcskSwnCjkq7FtzG7CDko2J3MbsC3ko2G5hfo1p4KNidzC/RLeSbDc136FaeCjw072tLq80/NHgo8NO9rO1abwaB2ZKs6Vp3sZ0ARuc8dj3D81SeHxnyj9k+Ixs1VYTVwuPWS5Wx0YjpCJzdKDQTG7mgdyyRpK72x8UAigy3cxlXPd1K0aaJzZDq+2lzLtq0HZl009gfTK4VIPeD2LJGCk5OJLqpjpXF7holslQGyvgmxcpYODnOtqeymVBTKpyREKXLs4LVOpHpQwM4A9VmjxCQacHOkeRmppFuli9XY3R2wMw0Dq5u9Eil6PINNB71MQNjRugoYGikcJkp05WwQwue7iSGAAKUN0YGLP5OPPf0G59uSCGYCJrbWxxtbyDGt9w60GaONrRRoDRyAAHkg9oCAgICAggoMbmKKTbwWKKLebEpNliii0bNNpaNmm0tGyTaWjYptLeTAm0tHo6jaWj0dTtLetglFvbIFNItmbEpoexGpQ9BqD0gICAgICAgICAgICAgiiCLUCxBNqCLUC1AsCBYEEWIFiBYg9AIJQEBAQEBAQEBAQEBAQEBAQEBAQEBAQEBAQEBAQEBAQEBAQEBAQEBAQEBAQEBAQEBAQEBAQEBAQEBAQEBAQEBAQEBAQEB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716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35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1834 р. – Євген переїжджає до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Петербурга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де з допомогою батькових знайомих влаштовується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реєстратором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вченій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експедиції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комісії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належало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жалування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750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формений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віцмундир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оксамитовим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коміром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білими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гербовими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ґудзиками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формений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кашкет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гербом.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врахувати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отримував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350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річних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посада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цілком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пристойна,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залишає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 для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AutoShape 2" descr="data:image/jpeg;base64,/9j/4AAQSkZJRgABAQAAAQABAAD/2wCEAAkGBxIPDRAQEBMQEA4QEBAQEBAVEBAODg8OFRIXFhYVFBUYHCggGBolHBQVITEiJSkrLi4xFyI/ODMsNygtLisBCgoKDg0OGxAQGiwcICYrLTcsLCwsLCwsLC8sLCwsLC8sLCwsLCwsLCwsLCwsNCwsLCwsLCwtLCwsLCwsLCwsLP/AABEIAOgA2gMBEQACEQEDEQH/xAAbAAEAAgMBAQAAAAAAAAAAAAAAAQYDBAUCB//EAEQQAAEDAgIGBgQNAgUFAAAAAAEAAgMREgQhBQYTMUFRImFxgZGhFDJSsQcVI0JicoKissHC0fCS4SRDo7TxM1Njc3T/xAAaAQEAAgMBAAAAAAAAAAAAAAAAAQIDBAUG/8QAMBEBAAIBAgQEBAYDAQEAAAAAAAERAgMSBCExURNBYfAFInGxFDKBkaHBI9Hh8VL/2gAMAwEAAhEDEQA/APuKAgICAgICAgICAgICAgICAgICAgICAgICAgICAgICAgICAgICAgICAgICAgICAgICAgICDWfjWidsJ9d8bpB2NIFPPyKxzqYxnGHnVr7J27mysiggICAgICAgICAgICAgICAgICAgICAgICAgIKBPpXaaXikaeg2VsLORYTYT3lzj3rh+Pv4uMo6XUfzH3l040tvDzE9r/tf13HMEBAQEBAQEBAQEBAQEBAQEBAQEBAQEBAQEFe1v0xsItkw/LSgjrZHuLu07h38lz+P4nw8NmPWf4htcLo78t09IUfRzi2aFwFS18TqUrUBwPuXH0ZrVxrvH3dLU54zHo+sr1DhiAgICAgICAgICAgICAgICAgICAgICAgINLS+kW4aF0j8+DW8XvO4BYdfWx0cJylk0tOdTLbD5rPO6eYvkNXPJc48A0DcOoALzWpnlnlvynnLsY4xjERDHE+sjWjIve0HsLgKdinRuc4j1j7mXSZfW16pwxAQEBAQEBAQEBAQEBAQEBAQEBAQEBAQEHzbWrSZxE7qH5KIljBwPtO7yPABed4zX8XVryjlDr8NpbMPWXNZlG53FxsHZkXH8I71qVyZ2xoKC/GYdvOZjj2M6Z8mrY4XHdrYxPf7c2PWmtPKfR9TXpXFEBAQEBAQEBAQEBAQEBAQEBAQEBAQEBBpaZxWyw73D1qWt+s7Ifv3LW4vV8LRyyjr5fqzaGG/UiHzCdlrnDgR5fwLzMcodmXudpDmx7zG1rSP/ACO6TvCoH2Vl1Pl5Kxz5u9qfhaYtpOZbG91eW5v6lt/DI3a0z2hr8ZNaf6r2u+5QgICAgICAgIPMj7QSeCrllti0xFubJinncbRyH7rTy1s59GWMIhivf7TvEqm7PvK1R2SJXj5zvGqmM848ysezI3FSDiD2gK0a2ceaNmLI3HO4gHxCvHEZecK+HD2MfzafGqtHEeiPD9Xr08cneSn8Rj2PDlHp49l3kn4iOx4cnp49l3kn4iOx4co+MPonxCj8RHY8P1R8YfR+9/ZR+J9E+H6tTSesDMNC+aRpDGDcDVzidzQKbyVE8VXkmNK5q2tqlrZHpEPAY6KWOl0biHVYdzmuG8e5ZdLXjU5dJRqaU4LEszEqmtOkCZNi3NrR0uuQ5jwy8SuH8S4i8/CjpHX6/wDHS4PRrHfKtzMDpY3H1Bc9/wD6w28j7pHetDSi8v5bmXRiw56N7vXeb3njc83UHXnuVM7nJalp1MirJK8j1WNaPtEk/hC6vwrH82X0aHHTyiFrXZc4QEBAQEBAQEGHEioA71i1ecUti1th1LDslfcjZKNqbNkm0tGyUbSzZJtLNkm0tGyTaWbJNpZslG1No2SbSzZJtLVvW3RnpVsZkEccVXv6NwLiMicxSgr/AFLV1vzUzac1zcH4P4tnpJlpJZJDLQ0tJaH0zHA1ap4Wf8sLa3PCX0/FziON7zua0nt5BdPV1I08JznyaWGM55RjD53PKXOL3ZlziXHrcf3XlJynKZmesu9EREVDBi/+i4DfI5sLewm9/gAz+pZtPljOXvlz+9K9cvf0/wBsscAaATnT1R7z29f91imVrW7U6GmHe8/5kriPqtAZTxa5d74bhWjfeZ/05XG5XqV2h3l0GoICAgICAgICDDK7PfTq4rFnM91oYqrFa6KoFUE1QKoFUCqBVAqgVQEFE1m0gPR8Q4H13Bv2HytZ+ErmZZbs5/Vt4Y1TxqABJj6tzZh8NZXgXvcXHzJHcs/B43qR6K681gtOt2KpGyIb3m531W7vP3KfiurWEacef9f9OB07ynLsqsrKjqcCOxcTpzdKGGbOWFh3siMrx9OTMeDSB3LPqfLjt995/pXHnc++XJle/if4Fr9Vl90JDs8LC05HZtLvruFzvMles0MNmnjj2hw9bLdnM+reWVjEBAQEBAQEBBpyu6R7Vq5z80skdHiqqlNUCqBVAqpCqBVAqoSVUoKolhxs1kUjxvax7h2hpoomagiLlX8VqFtInR+kOoQBnEDQggg+tzAWCPh1TcZfwyfifR1NTtWho6BzS/azSOufJbYKD1WtFTQDt4rc0dGNO2LU1d7g6cxm1xLnfMrYzsb++ZXn+M1fF1csv0j6Q6vD4bNOIakLb3iPg5wHY07z3CvgsOnjuyiGTKaiZaonvmmkG98hDRwDW5eGZ8FOpO7nP1/daIqKbuCwwdJGw9J0j2tIOYsJFxPdXLq7lk4fCM9XHGe/v/z92PVy24TL6MvUOGICAgICAgICAg5rnZntK0pnmzRDzcotKbksLksLksLktBclhclhcllJuSwuU2NXSTqxtb7csDO50zA7yqnWYhMO4t1gaelsW2GEucSKkMFN9XZVHYKnuWvxOtjpae6fp+/+urLo6c551CiPipc0+sx3uNCvMzjtvGfJ2om6nuiM2CWX/txOp9Z/RHkX+Cvpflyn9P35Iy5zEe+TUwUVsTcukRc49ZzzVM5vJd3tU8Ndi7t4iYXE8b3dFvleuj8L092pOfaPu0+NzrDb3XVd1yhAQEBAQEBAQEHHLlzZlslyWFyWUXJZRclhVLQVSxNVNlFUsoqllFUsa2KNZcK32sS37sb3/oV9ObzgnpKwLea6o624u6ZsfCMAn67v7U8Vwfimru1Iwjy+8/8AHU4LCsN3dxb6uz9kA+FB7gVz5yup9++jbqnjHD/ChvGaYD7DcvftFlx+XCP1n+oVjnnPpHv+nq3rpyHFYK85Xta9T4KYd0nGWR1OdjOgPMOP2l6H4dp7NG+7lcZnepXZ3lvtQQEBAQEBAQEBBwnHM9pXKmebahFyiyi5TYm5LC5LKLksouSyi5LC5LC5LKLksprzGuJwX/0u/wBrOsmlP+SPfkifyz9P7hZV0Ws+e6Wk2k0zuBe6h+iDQHyC8rxGe/Wyy9f+O5o47cMY9GlfkHHkQeogVP4SsNeTK9aUadpBEN8cdXcg4jP7znrZ1JjHl2qPf6senzi+4RRppmQPE8Frc8pX6Pouj8NsoY4x8xjWdpAoSvXYYxhjGMeTg55bspybCsqICAgICAgICAg4OIye4fSPvXJ1OWc/VtY9IY7lS1i5LC5LC5LC5LC5LC5TYXJYm5LC5LGF5/xODPLEnzw8w/NZNGf8ke/JGX5Z9+buaUxYhhe/iBRo5vO5bvE60aWnOfu2HR0/EzjFQWfz+efcvKw7cvEGHue1h3GRlfqV6f3Q7xWbSi84tXOaxmUOkvmmkPFwb15ZkDvcfBVznd9/3TEVFN3RLNpiYWloIMgNprQNaC8k0O/o9natjgsYy1sYq/8AjFxE7dOZfQF6VxRAQEBAQEBAQEBBwtJCkzuuh8ly+JitSW1p/la1ywWuXJYXJYXJYXIFyWFyWFyWJuSwuSxhmdR8LvZxEP3nhn6lk08qzj6omOU/Rv62sLsMS3fG5ryObcx7yP4Vn+I47tLl5TH+kcHNanPzVAHceeYXn6qXVZMK7NzvYY89hNI/c8nuWXTioyn0+/JXLyj1+3Nr4ZvRB4uq7vca/mseXOVne1SirinO32RHuLnNp5Ncun8Kx/yZT2j7/wDjS47L5Ij1XFdxzBAQEBAQEBAQEBBxtPNo5juYLT3Zj3lc7jYqYybGjPWHK2i0bZzaKbQbRLSbRLQnaJYbRLSbRLQbRLE7RLDaJYw4t/ybj7NHjtYQ78k3Vz7JiFn0hFfGSAXZGrRvcwijgOumY6wF2NbHdj3/ALjz996amnlUqHiIbLmihtdVpG4g5inURn2ELzethtyp2cMri2CUhsErq0Ej2NryAaSfxgpj+SI7z9o/6nrn9I+//ja0dG17he7ZRkVqQbi3s/lOPJW0NHHLL55qP3U1c5xj5YuV60fg44mARgUNDcA2ruskDNek0sMcMax6OPqZ5ZT8zaWRQQEBAQEBAQEBBq4vElmTQC7r3ALBra04co6r4YX1aOkZdrFbbR4Ic3Oor/wStXW1PFwqubLhjtytxHQSDe13dn7loThlHkz3DEXEbwR3EKvNKNqotNG1SyjapaKSHqbHoV5O8Cp5j0GO9l3glT2RyehE/l5hTUlw5OmdPwYNwZK47QitjRe4DmablMYzKYhsYPHx4iIPjddG8EVoQeRBBzBVcrjlIsWAwUb8PtZ/Wc0O2peWlraClpr0Kbu5dHS0tPLT8TUjnPO/9T5Uw5amcZbcP299VZxbwJXM2jZWmobIHB1fnAO5Hf15dVTyteucRlu7T79/w6GndXVejWmiLo4IwLnPkeWtpUEh5a2vVSMKkRM7cY7feV7iN0yt+gInQgwuZs5i2/aGjzJnTOhp3Ainv7HC7tP/ABTjtnrE9bc3iJjP54m4+zs4aGxjW76DlTwHAdS3sMduNNbLLdNsqsqICAgICAgICAg0cQOkarT1fzc2bHox2hY+SxaEqBFgSoEGIdSbYLRsRyHgo2QXJsR1Jsgs2SbYLNio2Fo2CbE21tJSCCCSU7o2F3aeA8aKuWNRMpx5zT4riyZZHyPqXvcXOPWVrxNNulm1MNsUzRuD2u73NIP4QsWrPSVZfRtDRCfAtY6nRkO8XNqyW9oI4ilMl0+FiNTh4ifdTyaeeWzUuPfJoa2YDbXNhi+XgY2XaNtblnRlN762nsosfF4eJO3HG5jrP18vVn4XPZzyy5T5e+idV8NdM17hnFhou58jQ5x/F4rDwOnE60z/APMRH8L8VnWnXeZ/hZGwVk2jiKtBa0AUABIJrzOQXU2Xnvn9P1aO75dsM6yKCAgICAgICAgICDlYyW2Rw4Gh8lztfKcc5hsYReLDt1i3r0bZN5Sdsp3lJ2yb0Unaqd5RtU3lJ2qbyk7VTvRRtU3FOBr3iKaPePbexnnd+lU1MvlZNKPmfL7VrW2lk1YbSGQ85Gj+lpP6li1Z+WFZ6r5qdiPk5mcpQ4djmNHvaV1Phs3pTHq0uJj5oWJwHrUFQDnTOi35rqwRfRyNACsmIdze1v8ATd+65/Ac5zy9fs2+K6Yx6O0ui0xAQEBAQEBAQEBBrYiY7m5cytfU1J6YsmOPdoTwl+biSRlXLctXUxnPnMsuMxHRrPwbhuIPksE6OXkvGcMLopB8092fuVJwzjyWuGIykb6jtFFS5jqmoNum4o26bynoSnrU7pKew93I+BU3kjk9Au5K3zI5OFJrlhGzbEy1ddaXhrnQh3W/d37lPzLbWLXiSuDHVMw/deqTla2nFSoV6rTMsuhTTCs+lJK78Lf0la+vNVCs9Vs1NfWWYfRiPm9dH4Vlyyj6NXiY6LFpzSLMNhJZn5MY3pH2QSG1PUK1PUF09SLxmI7NbHrDk6j44TjFPaTaJgBmD8wOrlzDgewhavA4TjhN95Z+JyvKPos9VutYQEBAQEBAQEGOSZrfWcB2kBVyzxx6zSYxmejHLi2BrnBwNATkQVTLVxjGcom0xjN05B0jXfQ9dACubPETPVteHSRjQkapsexjAp8VGx7GKCt4qNr0MQOpT4kI2l7eQU7sSpSC1TcFSmgTkjmjZhKguVb18xexwRaw0fO4RAjIhlCXnwFPtLFq1jDLpReT5a7Cim5YNzZpeNYiTo+h3tbET22ivvWO/npTHqot6y0us2j5aYWD6sh/1nj8lq68XMIWfUueksx+gwfect74ZFbv0/trcT0hsfCPjizQ+JcBcwCMTNpW/DOkayYDkbHOz4Lrw03M+BTDug0bO1773emyMvpSrIoooW9wEYCVEcoTdvoQkSxla9ShkQEBAQEBAQcrEWl7rt9VztTbOc22MbrkxbJhWPbgtcvLsJGVHhYSbsmN2jmHcSO/91XwMe6d8sZ0YeD/ABFVH4ftKfE9EfFz+DmnuIUeBl3T4kdj0GTm3z/ZPBzN+KfRZOrzTwszdinYyBNmZuhxdadNvwUTLQ100hIYHVtDW0ucaGppVop1pO6Oq2MRlLJoHTjsRh2SPAa+rmvDa23A0qK8Dke9VnUonDmqPwjaXuxEUdco2E/aef2DVMTvXwjaqfpgpvScF7XXWjGUw04HAUHiAFr4c9avVW6i3zz0w9a3vClXxIWLRGPD8OwA5xl7CONC68HvuPgVra+ExK2MxPR3NDaXEReBm5xFeqlf3K2+Dx24zPdr683NO3jpDjMHiID/AJ0EsY7XMIHnRb0ZNeYY/gmlPxNAaGr3zucKH19s4O8wVeZ5qwvMbiUG0wFShnapHpAQEBAQQSgr+m6k1aOnzzWpr4YZTcxzZtOZV15xQPRe3sLK+4havhQz2gYzFjfsnfZe39RUeFPcuEjTGJG+Jp7JCPe1Rsy7nJ7GsMg9aGTuLXfmFG3U9Dk9t1oA9Zsre1hPuqovUjyKhlZrRFxdTtDm+8KPEzjyk2w2Y9YonbnsPY5p/NR49dYk2NlmmGnikcTj3PDVzXXDMxYhe4upDtQbXUID7DU5bvk/NU1de4+VfTxpycLimYWG0EiNlTUmpJJJ7zmtXdnnkyUpOkb8ViHy0JuOQoTRvALqadYY0wZc5t7j0BK4eqR5KZm/IiZhYm6MxE8bY5BkA0OdxfaKAnryBPWseOjWe5OWXKm9Bqjlu8lsbGO27BqYN9CDTeMlPh31RubOjdUp45TdsnQUFgjYIpg7iH3hzXDrFvYs0YQxzlLuNwZizMOJPZPho/K9oWSIUmWPROCjw7HNh9NYwvlkLBLgJgHyPL32gF1Ok45BXpDJh9adHyynDuxUkGIjHSjmvwMpoCbuk1odkCatyoFKHX+K45IbopJpLgHMccbiwxwOYNWP3EckFW0vorSELJJWQ4F7GtLnVxmlpMQWgV6NoLi7Lhmgq2iNb8fI/Yeg6Uw4NRHiBPjJYg8EEOe7EYeUtZlvINOIpWgfQtWNMYt8myxME5a4Xx4imHdEI7Rm+RjxeXOrS2MZUqN5AWlAQEEO3INGWAErBljcskSwnCjkq7FtzG7CDko2J3MbsC3ko2G5hfo1p4KNidzC/RLeSbDc136FaeCjw072tLq80/NHgo8NO9rO1abwaB2ZKs6Vp3sZ0ARuc8dj3D81SeHxnyj9k+Ixs1VYTVwuPWS5Wx0YjpCJzdKDQTG7mgdyyRpK72x8UAigy3cxlXPd1K0aaJzZDq+2lzLtq0HZl009gfTK4VIPeD2LJGCk5OJLqpjpXF7holslQGyvgmxcpYODnOtqeymVBTKpyREKXLs4LVOpHpQwM4A9VmjxCQacHOkeRmppFuli9XY3R2wMw0Dq5u9Eil6PINNB71MQNjRugoYGikcJkp05WwQwue7iSGAAKUN0YGLP5OPPf0G59uSCGYCJrbWxxtbyDGt9w60GaONrRRoDRyAAHkg9oCAgICAggoMbmKKTbwWKKLebEpNliii0bNNpaNmm0tGyTaWjYptLeTAm0tHo6jaWj0dTtLetglFvbIFNItmbEpoexGpQ9BqD0gICAgICAgICAgICAgiiCLUCxBNqCLUC1AsCBYEEWIFiBYg9AIJQEBAQEBAQEBAQEBAQEBAQEBAQEBAQEBAQEBAQEBAQEBAQEBAQEBAQEBAQEBAQEBAQEBAQEBAQEBAQEBAQEBAQEBAQEB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xIPDRAQEBMQEA4QEBAQEBAVEBAODg8OFRIXFhYVFBUYHCggGBolHBQVITEiJSkrLi4xFyI/ODMsNygtLisBCgoKDg0OGxAQGiwcICYrLTcsLCwsLCwsLC8sLCwsLC8sLCwsLCwsLCwsLCwsNCwsLCwsLCwtLCwsLCwsLCwsLP/AABEIAOgA2gMBEQACEQEDEQH/xAAbAAEAAgMBAQAAAAAAAAAAAAAAAQYDBAUCB//EAEQQAAEDAgIGBgQNAgUFAAAAAAEAAgMREgQhBQYTMUFRImFxgZGhFDJSsQcVI0JicoKissHC0fCS4SRDo7TxM1Njc3T/xAAaAQEAAgMBAAAAAAAAAAAAAAAAAQIDBAUG/8QAMBEBAAIBAgQEBAYDAQEAAAAAAAERAgMSBCExURNBYfAFInGxFDKBkaHBI9Hh8VL/2gAMAwEAAhEDEQA/APuKAgICAgICAgICAgICAgICAgICAgICAgICAgICAgICAgICAgICAgICAgICAgICAgICAgICDWfjWidsJ9d8bpB2NIFPPyKxzqYxnGHnVr7J27mysiggICAgICAgICAgICAgICAgICAgICAgICAgIKBPpXaaXikaeg2VsLORYTYT3lzj3rh+Pv4uMo6XUfzH3l040tvDzE9r/tf13HMEBAQEBAQEBAQEBAQEBAQEBAQEBAQEBAQEFe1v0xsItkw/LSgjrZHuLu07h38lz+P4nw8NmPWf4htcLo78t09IUfRzi2aFwFS18TqUrUBwPuXH0ZrVxrvH3dLU54zHo+sr1DhiAgICAgICAgICAgICAgICAgICAgICAgINLS+kW4aF0j8+DW8XvO4BYdfWx0cJylk0tOdTLbD5rPO6eYvkNXPJc48A0DcOoALzWpnlnlvynnLsY4xjERDHE+sjWjIve0HsLgKdinRuc4j1j7mXSZfW16pwxAQEBAQEBAQEBAQEBAQEBAQEBAQEBAQEHzbWrSZxE7qH5KIljBwPtO7yPABed4zX8XVryjlDr8NpbMPWXNZlG53FxsHZkXH8I71qVyZ2xoKC/GYdvOZjj2M6Z8mrY4XHdrYxPf7c2PWmtPKfR9TXpXFEBAQEBAQEBAQEBAQEBAQEBAQEBAQEBBpaZxWyw73D1qWt+s7Ifv3LW4vV8LRyyjr5fqzaGG/UiHzCdlrnDgR5fwLzMcodmXudpDmx7zG1rSP/ACO6TvCoH2Vl1Pl5Kxz5u9qfhaYtpOZbG91eW5v6lt/DI3a0z2hr8ZNaf6r2u+5QgICAgICAgIPMj7QSeCrllti0xFubJinncbRyH7rTy1s59GWMIhivf7TvEqm7PvK1R2SJXj5zvGqmM848ysezI3FSDiD2gK0a2ceaNmLI3HO4gHxCvHEZecK+HD2MfzafGqtHEeiPD9Xr08cneSn8Rj2PDlHp49l3kn4iOx4cnp49l3kn4iOx4co+MPonxCj8RHY8P1R8YfR+9/ZR+J9E+H6tTSesDMNC+aRpDGDcDVzidzQKbyVE8VXkmNK5q2tqlrZHpEPAY6KWOl0biHVYdzmuG8e5ZdLXjU5dJRqaU4LEszEqmtOkCZNi3NrR0uuQ5jwy8SuH8S4i8/CjpHX6/wDHS4PRrHfKtzMDpY3H1Bc9/wD6w28j7pHetDSi8v5bmXRiw56N7vXeb3njc83UHXnuVM7nJalp1MirJK8j1WNaPtEk/hC6vwrH82X0aHHTyiFrXZc4QEBAQEBAQEGHEioA71i1ecUti1th1LDslfcjZKNqbNkm0tGyUbSzZJtLNkm0tGyTaWbJNpZslG1No2SbSzZJtLVvW3RnpVsZkEccVXv6NwLiMicxSgr/AFLV1vzUzac1zcH4P4tnpJlpJZJDLQ0tJaH0zHA1ap4Wf8sLa3PCX0/FziON7zua0nt5BdPV1I08JznyaWGM55RjD53PKXOL3ZlziXHrcf3XlJynKZmesu9EREVDBi/+i4DfI5sLewm9/gAz+pZtPljOXvlz+9K9cvf0/wBsscAaATnT1R7z29f91imVrW7U6GmHe8/5kriPqtAZTxa5d74bhWjfeZ/05XG5XqV2h3l0GoICAgICAgICDDK7PfTq4rFnM91oYqrFa6KoFUE1QKoFUCqBVAqgVQEFE1m0gPR8Q4H13Bv2HytZ+ErmZZbs5/Vt4Y1TxqABJj6tzZh8NZXgXvcXHzJHcs/B43qR6K681gtOt2KpGyIb3m531W7vP3KfiurWEacef9f9OB07ynLsqsrKjqcCOxcTpzdKGGbOWFh3siMrx9OTMeDSB3LPqfLjt995/pXHnc++XJle/if4Fr9Vl90JDs8LC05HZtLvruFzvMles0MNmnjj2hw9bLdnM+reWVjEBAQEBAQEBBpyu6R7Vq5z80skdHiqqlNUCqBVAqpCqBVAqoSVUoKolhxs1kUjxvax7h2hpoomagiLlX8VqFtInR+kOoQBnEDQggg+tzAWCPh1TcZfwyfifR1NTtWho6BzS/azSOufJbYKD1WtFTQDt4rc0dGNO2LU1d7g6cxm1xLnfMrYzsb++ZXn+M1fF1csv0j6Q6vD4bNOIakLb3iPg5wHY07z3CvgsOnjuyiGTKaiZaonvmmkG98hDRwDW5eGZ8FOpO7nP1/daIqKbuCwwdJGw9J0j2tIOYsJFxPdXLq7lk4fCM9XHGe/v/z92PVy24TL6MvUOGICAgICAgICAg5rnZntK0pnmzRDzcotKbksLksLksLktBclhclhcllJuSwuU2NXSTqxtb7csDO50zA7yqnWYhMO4t1gaelsW2GEucSKkMFN9XZVHYKnuWvxOtjpae6fp+/+urLo6c551CiPipc0+sx3uNCvMzjtvGfJ2om6nuiM2CWX/txOp9Z/RHkX+Cvpflyn9P35Iy5zEe+TUwUVsTcukRc49ZzzVM5vJd3tU8Ndi7t4iYXE8b3dFvleuj8L092pOfaPu0+NzrDb3XVd1yhAQEBAQEBAQEHHLlzZlslyWFyWUXJZRclhVLQVSxNVNlFUsoqllFUsa2KNZcK32sS37sb3/oV9ObzgnpKwLea6o624u6ZsfCMAn67v7U8Vwfimru1Iwjy+8/8AHU4LCsN3dxb6uz9kA+FB7gVz5yup9++jbqnjHD/ChvGaYD7DcvftFlx+XCP1n+oVjnnPpHv+nq3rpyHFYK85Xta9T4KYd0nGWR1OdjOgPMOP2l6H4dp7NG+7lcZnepXZ3lvtQQEBAQEBAQEBBwnHM9pXKmebahFyiyi5TYm5LC5LKLksouSyi5LC5LC5LKLksprzGuJwX/0u/wBrOsmlP+SPfkifyz9P7hZV0Ws+e6Wk2k0zuBe6h+iDQHyC8rxGe/Wyy9f+O5o47cMY9GlfkHHkQeogVP4SsNeTK9aUadpBEN8cdXcg4jP7znrZ1JjHl2qPf6senzi+4RRppmQPE8Frc8pX6Pouj8NsoY4x8xjWdpAoSvXYYxhjGMeTg55bspybCsqICAgICAgICAg4OIye4fSPvXJ1OWc/VtY9IY7lS1i5LC5LC5LC5LC5LC5TYXJYm5LC5LGF5/xODPLEnzw8w/NZNGf8ke/JGX5Z9+buaUxYhhe/iBRo5vO5bvE60aWnOfu2HR0/EzjFQWfz+efcvKw7cvEGHue1h3GRlfqV6f3Q7xWbSi84tXOaxmUOkvmmkPFwb15ZkDvcfBVznd9/3TEVFN3RLNpiYWloIMgNprQNaC8k0O/o9natjgsYy1sYq/8AjFxE7dOZfQF6VxRAQEBAQEBAQEBBwtJCkzuuh8ly+JitSW1p/la1ywWuXJYXJYXJYXIFyWFyWFyWJuSwuSxhmdR8LvZxEP3nhn6lk08qzj6omOU/Rv62sLsMS3fG5ryObcx7yP4Vn+I47tLl5TH+kcHNanPzVAHceeYXn6qXVZMK7NzvYY89hNI/c8nuWXTioyn0+/JXLyj1+3Nr4ZvRB4uq7vca/mseXOVne1SirinO32RHuLnNp5Ncun8Kx/yZT2j7/wDjS47L5Ij1XFdxzBAQEBAQEBAQEBBxtPNo5juYLT3Zj3lc7jYqYybGjPWHK2i0bZzaKbQbRLSbRLQnaJYbRLSbRLQbRLE7RLDaJYw4t/ybj7NHjtYQ78k3Vz7JiFn0hFfGSAXZGrRvcwijgOumY6wF2NbHdj3/ALjz996amnlUqHiIbLmihtdVpG4g5inURn2ELzethtyp2cMri2CUhsErq0Ej2NryAaSfxgpj+SI7z9o/6nrn9I+//ja0dG17he7ZRkVqQbi3s/lOPJW0NHHLL55qP3U1c5xj5YuV60fg44mARgUNDcA2ruskDNek0sMcMax6OPqZ5ZT8zaWRQQEBAQEBAQEBBq4vElmTQC7r3ALBra04co6r4YX1aOkZdrFbbR4Ic3Oor/wStXW1PFwqubLhjtytxHQSDe13dn7loThlHkz3DEXEbwR3EKvNKNqotNG1SyjapaKSHqbHoV5O8Cp5j0GO9l3glT2RyehE/l5hTUlw5OmdPwYNwZK47QitjRe4DmablMYzKYhsYPHx4iIPjddG8EVoQeRBBzBVcrjlIsWAwUb8PtZ/Wc0O2peWlraClpr0Kbu5dHS0tPLT8TUjnPO/9T5Uw5amcZbcP299VZxbwJXM2jZWmobIHB1fnAO5Hf15dVTyteucRlu7T79/w6GndXVejWmiLo4IwLnPkeWtpUEh5a2vVSMKkRM7cY7feV7iN0yt+gInQgwuZs5i2/aGjzJnTOhp3Ainv7HC7tP/ABTjtnrE9bc3iJjP54m4+zs4aGxjW76DlTwHAdS3sMduNNbLLdNsqsqICAgICAgICAg0cQOkarT1fzc2bHox2hY+SxaEqBFgSoEGIdSbYLRsRyHgo2QXJsR1Jsgs2SbYLNio2Fo2CbE21tJSCCCSU7o2F3aeA8aKuWNRMpx5zT4riyZZHyPqXvcXOPWVrxNNulm1MNsUzRuD2u73NIP4QsWrPSVZfRtDRCfAtY6nRkO8XNqyW9oI4ilMl0+FiNTh4ifdTyaeeWzUuPfJoa2YDbXNhi+XgY2XaNtblnRlN762nsosfF4eJO3HG5jrP18vVn4XPZzyy5T5e+idV8NdM17hnFhou58jQ5x/F4rDwOnE60z/APMRH8L8VnWnXeZ/hZGwVk2jiKtBa0AUABIJrzOQXU2Xnvn9P1aO75dsM6yKCAgICAgICAgICDlYyW2Rw4Gh8lztfKcc5hsYReLDt1i3r0bZN5Sdsp3lJ2yb0Unaqd5RtU3lJ2qbyk7VTvRRtU3FOBr3iKaPePbexnnd+lU1MvlZNKPmfL7VrW2lk1YbSGQ85Gj+lpP6li1Z+WFZ6r5qdiPk5mcpQ4djmNHvaV1Phs3pTHq0uJj5oWJwHrUFQDnTOi35rqwRfRyNACsmIdze1v8ATd+65/Ac5zy9fs2+K6Yx6O0ui0xAQEBAQEBAQEBBrYiY7m5cytfU1J6YsmOPdoTwl+biSRlXLctXUxnPnMsuMxHRrPwbhuIPksE6OXkvGcMLopB8092fuVJwzjyWuGIykb6jtFFS5jqmoNum4o26bynoSnrU7pKew93I+BU3kjk9Au5K3zI5OFJrlhGzbEy1ddaXhrnQh3W/d37lPzLbWLXiSuDHVMw/deqTla2nFSoV6rTMsuhTTCs+lJK78Lf0la+vNVCs9Vs1NfWWYfRiPm9dH4Vlyyj6NXiY6LFpzSLMNhJZn5MY3pH2QSG1PUK1PUF09SLxmI7NbHrDk6j44TjFPaTaJgBmD8wOrlzDgewhavA4TjhN95Z+JyvKPos9VutYQEBAQEBAQEGOSZrfWcB2kBVyzxx6zSYxmejHLi2BrnBwNATkQVTLVxjGcom0xjN05B0jXfQ9dACubPETPVteHSRjQkapsexjAp8VGx7GKCt4qNr0MQOpT4kI2l7eQU7sSpSC1TcFSmgTkjmjZhKguVb18xexwRaw0fO4RAjIhlCXnwFPtLFq1jDLpReT5a7Cim5YNzZpeNYiTo+h3tbET22ivvWO/npTHqot6y0us2j5aYWD6sh/1nj8lq68XMIWfUueksx+gwfect74ZFbv0/trcT0hsfCPjizQ+JcBcwCMTNpW/DOkayYDkbHOz4Lrw03M+BTDug0bO1773emyMvpSrIoooW9wEYCVEcoTdvoQkSxla9ShkQEBAQEBAQcrEWl7rt9VztTbOc22MbrkxbJhWPbgtcvLsJGVHhYSbsmN2jmHcSO/91XwMe6d8sZ0YeD/ABFVH4ftKfE9EfFz+DmnuIUeBl3T4kdj0GTm3z/ZPBzN+KfRZOrzTwszdinYyBNmZuhxdadNvwUTLQ100hIYHVtDW0ucaGppVop1pO6Oq2MRlLJoHTjsRh2SPAa+rmvDa23A0qK8Dke9VnUonDmqPwjaXuxEUdco2E/aef2DVMTvXwjaqfpgpvScF7XXWjGUw04HAUHiAFr4c9avVW6i3zz0w9a3vClXxIWLRGPD8OwA5xl7CONC68HvuPgVra+ExK2MxPR3NDaXEReBm5xFeqlf3K2+Dx24zPdr683NO3jpDjMHiID/AJ0EsY7XMIHnRb0ZNeYY/gmlPxNAaGr3zucKH19s4O8wVeZ5qwvMbiUG0wFShnapHpAQEBAQQSgr+m6k1aOnzzWpr4YZTcxzZtOZV15xQPRe3sLK+4havhQz2gYzFjfsnfZe39RUeFPcuEjTGJG+Jp7JCPe1Rsy7nJ7GsMg9aGTuLXfmFG3U9Dk9t1oA9Zsre1hPuqovUjyKhlZrRFxdTtDm+8KPEzjyk2w2Y9YonbnsPY5p/NR49dYk2NlmmGnikcTj3PDVzXXDMxYhe4upDtQbXUID7DU5bvk/NU1de4+VfTxpycLimYWG0EiNlTUmpJJJ7zmtXdnnkyUpOkb8ViHy0JuOQoTRvALqadYY0wZc5t7j0BK4eqR5KZm/IiZhYm6MxE8bY5BkA0OdxfaKAnryBPWseOjWe5OWXKm9Bqjlu8lsbGO27BqYN9CDTeMlPh31RubOjdUp45TdsnQUFgjYIpg7iH3hzXDrFvYs0YQxzlLuNwZizMOJPZPho/K9oWSIUmWPROCjw7HNh9NYwvlkLBLgJgHyPL32gF1Ok45BXpDJh9adHyynDuxUkGIjHSjmvwMpoCbuk1odkCatyoFKHX+K45IbopJpLgHMccbiwxwOYNWP3EckFW0vorSELJJWQ4F7GtLnVxmlpMQWgV6NoLi7Lhmgq2iNb8fI/Yeg6Uw4NRHiBPjJYg8EEOe7EYeUtZlvINOIpWgfQtWNMYt8myxME5a4Xx4imHdEI7Rm+RjxeXOrS2MZUqN5AWlAQEEO3INGWAErBljcskSwnCjkq7FtzG7CDko2J3MbsC3ko2G5hfo1p4KNidzC/RLeSbDc136FaeCjw072tLq80/NHgo8NO9rO1abwaB2ZKs6Vp3sZ0ARuc8dj3D81SeHxnyj9k+Ixs1VYTVwuPWS5Wx0YjpCJzdKDQTG7mgdyyRpK72x8UAigy3cxlXPd1K0aaJzZDq+2lzLtq0HZl009gfTK4VIPeD2LJGCk5OJLqpjpXF7holslQGyvgmxcpYODnOtqeymVBTKpyREKXLs4LVOpHpQwM4A9VmjxCQacHOkeRmppFuli9XY3R2wMw0Dq5u9Eil6PINNB71MQNjRugoYGikcJkp05WwQwue7iSGAAKUN0YGLP5OPPf0G59uSCGYCJrbWxxtbyDGt9w60GaONrRRoDRyAAHkg9oCAgICAggoMbmKKTbwWKKLebEpNliii0bNNpaNmm0tGyTaWjYptLeTAm0tHo6jaWj0dTtLetglFvbIFNItmbEpoexGpQ9BqD0gICAgICAgICAgICAgiiCLUCxBNqCLUC1AsCBYEEWIFiBYg9AIJQEBAQEBAQEBAQEBAQEBAQEBAQEBAQEBAQEBAQEBAQEBAQEBAQEBAQEBAQEBAQEBAQEBAQEBAQEBAQEBAQEBAQEBAQEB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5028" y="4005064"/>
            <a:ext cx="7102138" cy="2672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701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373230"/>
            <a:ext cx="6840761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Петро Петрович                         Гулак-Артемовський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(1790 – 1865)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 27 с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чня 1790 року в м. Городищі на    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Київщині в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сім’ї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священика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походила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давнього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козац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роду.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ulak-Artemovsk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787"/>
            <a:ext cx="2543175" cy="3600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родовой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58" y="4006894"/>
            <a:ext cx="1872208" cy="250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94695" y="3284984"/>
            <a:ext cx="5953769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Родовим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гербом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вченого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перекладача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Петра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Гулака-Артемовського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лук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півстоліття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 точно клав свої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стріли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як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самобутній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поет, як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невтомний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освітянин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розважливий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перекладач-енциклопедист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981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У1841 р., коли Гребінка вже,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нарешті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може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вважати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себе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заможною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людиною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захворів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туберкульоз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 1844 р. Є. Гребінка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їде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де 30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червня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одружується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Марією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Ростенберг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Подружжя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повертається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Петербурга.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223" y="2420888"/>
            <a:ext cx="8167489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6258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26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травня 1847 р. </a:t>
            </a:r>
            <a:r>
              <a:rPr lang="uk-UA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маєтку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приходське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селянських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поїздка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Гребінки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15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1848 р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овернувшись до Петербурга, поет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помер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загострення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перевезли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Малу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Батьківщину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поховали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кладовищі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Мар’янівці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8434" name="Picture 2" descr="http://grebenka.at.ua/_si/2/29171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037" y="3050962"/>
            <a:ext cx="2139875" cy="3033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1344" y="6068414"/>
            <a:ext cx="256102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Є. П.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Гребінки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9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1901 року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71989"/>
            <a:ext cx="4310956" cy="287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75" y="6021288"/>
            <a:ext cx="47880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Оновлене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поховання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9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Євгена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Павловича </a:t>
            </a:r>
            <a:r>
              <a:rPr lang="ru-RU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Гребінки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с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Мар'янівка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432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6492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Аналіз поезії «Українська мелодія»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012666"/>
            <a:ext cx="77335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«Українська мелодія» – поезія, що виникла на 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ґ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рунті народної творчості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129" y="1435478"/>
            <a:ext cx="8495596" cy="3686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розповідь про вболівання матері з приводу подальшого життя її дочки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у шлюбі.</a:t>
            </a:r>
          </a:p>
          <a:p>
            <a:pPr>
              <a:lnSpc>
                <a:spcPct val="150000"/>
              </a:lnSpc>
            </a:pPr>
            <a:r>
              <a:rPr lang="uk-UA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визволення щирого почуття кохання, заради якого людина жертвує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власним життям.</a:t>
            </a:r>
          </a:p>
          <a:p>
            <a:pPr>
              <a:lnSpc>
                <a:spcPct val="150000"/>
              </a:lnSpc>
            </a:pPr>
            <a:r>
              <a:rPr lang="uk-UA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думка: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шлюб з нелюбом (за бажанням матері) – самогубство 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молодиці: О, Боже мій милий! Що я  наробила! / Дочку, як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схотіла, із світа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згубила.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9452" y="4221087"/>
            <a:ext cx="2086744" cy="2454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3044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22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літературна пісня про трагедію кохання.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Композиція: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матері з дочкою про її майбутній щасливий шлюб.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Проблематика твору: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батьки і діти; що є щастя; життя і смерть.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Віршовий розмір: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анапест.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Римування: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паралельне.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ogo.ua/images/articles/1567/big/137631018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60922"/>
            <a:ext cx="4608512" cy="403244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848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hl.kiev.ua/img5166/Zabil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3455"/>
            <a:ext cx="3247419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8938" y="243455"/>
            <a:ext cx="5465549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Віктор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Миколайович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Забіла</a:t>
            </a:r>
          </a:p>
          <a:p>
            <a:pPr algn="ctr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(1808-1869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r" fontAlgn="base">
              <a:lnSpc>
                <a:spcPct val="150000"/>
              </a:lnSpc>
            </a:pP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Беручи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цю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людину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цілості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мушу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був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чолов’яга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великим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природним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даром… Хоч, може, хто й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здивується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 я скажу,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нас був би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другий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Гоголь,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може, до того Гоголь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б у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дорога, як у Гоголя, і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приятелі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 fontAlgn="base">
              <a:lnSpc>
                <a:spcPct val="150000"/>
              </a:lnSpc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Пантелеймон </a:t>
            </a:r>
            <a:r>
              <a:rPr lang="uk-UA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Куліш</a:t>
            </a:r>
            <a:endParaRPr lang="ru-RU" sz="19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999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Народився у 1808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хуторі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Кукуріківщина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лівщина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Борзнянського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р-ну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Чернігівської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обл.)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сім'ї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дрібного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поміщика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нащадка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старовинного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козацько-старшинського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роду.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1822 – 1825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роках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 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Ніжинській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гімназії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вищих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наук.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свідченням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Пантелеймона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Куліша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Забіла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разом з 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Гоголем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сидів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ним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лаві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6815" y="3203029"/>
            <a:ext cx="5328592" cy="296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04941" y="6196662"/>
            <a:ext cx="346312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Ніжинська гімназія вищих наук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18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3571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1825–1834 роках служив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війську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Вийшов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відставку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поручика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маєтку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Помер поет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1869 року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Борзні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почав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писати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30-х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них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надруковані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Три 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опублікував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Євген Гребінка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1841 року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альманасі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Ластівка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Збірка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надрукована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початку 40-х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невідомих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не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дійшла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читача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40787"/>
            <a:ext cx="2952328" cy="398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4171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496944" cy="354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Віктор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Забіла дружив з Тарасом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зустрічався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ним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Шевченкових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подорожей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Качанівці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Мойсівці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Узимку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1847 року Шевченко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хуторі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Кукуріківщина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намалював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Забіли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повісті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Капітанша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Кобзар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симпатією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зобразив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Забілу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іменем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Віктора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Олександровича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Віктор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Забіла брав участь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впорядкуванні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могили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24096"/>
            <a:ext cx="3923492" cy="280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0504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2255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напівзруйнованій батьківській хаті Віктор Забіла провів свої останні дні, де одного сумного ранку і знайшли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сусіди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вже неживого. Лежав – неначе спав на розбитій підлозі. Під головою, замість подушки,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барильце. А на обличчі –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райська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посмішка, яка дивно омолодила його риси. Мало щастя дісталося поету, а, може, хоч помер він щасливим, хто знає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8841" y="2533962"/>
            <a:ext cx="8640960" cy="13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могилі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нещасливого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поставили великий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дубовий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хрест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згодом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підгнив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упав.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справдилися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Забіли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50000"/>
              </a:lnSpc>
            </a:pP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Ніхто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взнає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могила моя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 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744416" cy="28083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964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7613"/>
            <a:ext cx="8640960" cy="18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було велелюдно.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про Віктора Миколайовича казали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кріпаки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яких він був не пан, а батько. Пантелеймон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</a:t>
            </a:r>
            <a:r>
              <a:rPr lang="uk-UA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колишній несимпатик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Забіли, 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надрукував зворушливий некролог, який закінчувався словами: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060848"/>
            <a:ext cx="8640960" cy="13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Здався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він мертвим чистим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первоцвітом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українським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мовби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одна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крапелька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грязі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впала.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Чистими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слізьми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брати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братові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заплакали...”</a:t>
            </a:r>
          </a:p>
        </p:txBody>
      </p:sp>
      <p:pic>
        <p:nvPicPr>
          <p:cNvPr id="20482" name="Picture 2" descr="https://upload.wikimedia.org/wikipedia/commons/2/2a/Zabila_vi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82840"/>
            <a:ext cx="2791313" cy="274574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517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11 років навчався в бурсі, згодом – у Київській академії, не закінчивши якої, у 1813 р.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почав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викладати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приватних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пансіонах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Бердичева,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вчителював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будинках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багатих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польських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поміщиків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dirty="0"/>
          </a:p>
        </p:txBody>
      </p:sp>
      <p:pic>
        <p:nvPicPr>
          <p:cNvPr id="3074" name="Picture 2" descr="https://upload.wikimedia.org/wikipedia/commons/thumb/a/ab/Kiev_Theological_Academy.jpg/1024px-Kiev_Theological_Academ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6881" y="1853705"/>
            <a:ext cx="6776096" cy="4096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6196662"/>
            <a:ext cx="17720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Київська академія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40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5575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Аналіз поезії «Соловей»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upload.wikimedia.org/wikipedia/commons/thumb/d/d6/BessornisAlbigularisWolf.jpg/265px-BessornisAlbigularisWol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667" y="188640"/>
            <a:ext cx="2524125" cy="35718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7" y="1268760"/>
            <a:ext cx="853126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відтворення страждань ліричного героя, яке 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поглиблюється співом солов’я.</a:t>
            </a:r>
          </a:p>
          <a:p>
            <a:pPr>
              <a:lnSpc>
                <a:spcPct val="150000"/>
              </a:lnSpc>
            </a:pPr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возвеличення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чаруючої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птаха,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здатний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впливати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думка: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лети,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співай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людям,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веселяться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/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Вони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піснею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твоєю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Будуть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забавляться.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408081"/>
            <a:ext cx="290265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інтимна лірика</a:t>
            </a:r>
            <a:r>
              <a:rPr lang="uk-UA" sz="1900" dirty="0" smtClean="0"/>
              <a:t>.</a:t>
            </a:r>
          </a:p>
          <a:p>
            <a:endParaRPr lang="ru-RU" dirty="0"/>
          </a:p>
        </p:txBody>
      </p:sp>
      <p:pic>
        <p:nvPicPr>
          <p:cNvPr id="6" name="6 . В. Забіла-Не щебечи,соловейк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80312" y="55892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28936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6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amlib.ru/img/l/lisowskaja_w/lisy/ta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3276" y="3573016"/>
            <a:ext cx="5599204" cy="299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1905" y="188640"/>
            <a:ext cx="8720575" cy="4448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/>
              <a:t>  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Спів солов’я відтіняє світ переживань ліричного героя, який відчуває невимовний душевний біль, тож звертається до птаха: 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uk-UA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щебечи</a:t>
            </a: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соловейку,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 вікном близенько;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uk-UA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щебечи</a:t>
            </a: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малюсінький,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зорі раненько.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затьохкаєш, як свиснеш,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Неначе заграєш;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і б’ється в грудях серце,</a:t>
            </a:r>
          </a:p>
          <a:p>
            <a:pPr>
              <a:lnSpc>
                <a:spcPct val="150000"/>
              </a:lnSpc>
            </a:pPr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Душу роздираєш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54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9610" y="260648"/>
            <a:ext cx="631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 Миколайович Петренко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://ukreferats.org.ua/uploads/posts/2012-02/1330242090_petrenko_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548515" cy="3343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38" y="764704"/>
            <a:ext cx="1928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(1817 – 1862)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628800"/>
            <a:ext cx="6137382" cy="3109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поет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1817 р.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містечку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Слов’янську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Донеччині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1841 р. він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закінчив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факультет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далі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Харкові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палаті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суду,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пізніше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секретарем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Вовчанського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повітового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суду,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насамкінець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повітовим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стряпчим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Лебедині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й помер 25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1862 р. (6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січня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1863 р. за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стилем).</a:t>
            </a:r>
          </a:p>
        </p:txBody>
      </p:sp>
    </p:spTree>
    <p:extLst>
      <p:ext uri="{BB962C8B-B14F-4D97-AF65-F5344CB8AC3E}">
        <p14:creationId xmlns:p14="http://schemas.microsoft.com/office/powerpoint/2010/main" xmlns="" val="195942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2671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Під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Петренко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зблизився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гуртком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існував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Харкові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закінчення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 і роком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дебюту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альманасі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Сніп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(1841) було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видруковано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три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«Дивлюсь я на небо…»,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козаче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бурлаче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 та «По небу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блакитнім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очима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блукаю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…». Твори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відразу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звернули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себе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увагу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08920"/>
            <a:ext cx="2507036" cy="3848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0144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4079"/>
            <a:ext cx="19050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6768752" cy="2255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1843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вийшов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збірник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Молодикъ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Бецький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надруковані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 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Петренка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Вечиръ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хилившись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руку,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дивлюся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я…) та 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Батькивска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могила»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Покинувъ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насъ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нашу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матиръ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3429000"/>
            <a:ext cx="5616624" cy="1378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Останнє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сьогоднішній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день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прижиттєве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Петренка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відбулося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«Южном русском с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борнике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057" y="2589297"/>
            <a:ext cx="2359287" cy="4021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4. М.Петренко - Взяв би я бандур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407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5192" y="260648"/>
            <a:ext cx="3890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Аналіз поезії «Небо»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upload.wikimedia.org/wikipedia/commons/thumb/e/ee/%D0%9C%D0%B8%D1%85%D0%B0%D0%B9%D0%BB%D0%BE_%D0%9F%D0%B5%D1%82%D1%80%D0%B5%D0%BD%D0%BA%D0%BE.JPG/200px-%D0%9C%D0%B8%D1%85%D0%B0%D0%B9%D0%BB%D0%BE_%D0%9F%D0%B5%D1%82%D1%80%D0%B5%D0%BD%D0%BA%D0%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96752"/>
            <a:ext cx="2736304" cy="3652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825" y="1196752"/>
            <a:ext cx="4917500" cy="2671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зображення прагнення ліричного героя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віднайти своє місце в життєвому вирі через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ласну невизначеність, бідність, сирітство.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висловлення співчуття хлопцем, який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озбавлений батьківської ласки, піклування і 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приречений  на довічне страждання.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26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92006"/>
            <a:ext cx="8159157" cy="3109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думка:</a:t>
            </a:r>
            <a:r>
              <a:rPr lang="uk-UA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 б мені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крилля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орлячі ті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крилля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/ Я землю б покинув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і на новосілля / Орлом бистрокрилим у небо полинув, / </a:t>
            </a:r>
          </a:p>
          <a:p>
            <a:pPr>
              <a:lnSpc>
                <a:spcPct val="150000"/>
              </a:lnSpc>
            </a:pP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І в хмарах навіки од світа втонув!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ліричне страждання.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Віршовий розмір:</a:t>
            </a:r>
            <a:r>
              <a:rPr lang="uk-UA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анапест.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Римування:</a:t>
            </a:r>
            <a:r>
              <a:rPr lang="uk-UA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паралельне.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Рима: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чоловіча.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s.picture-russia.ru/wpic/l/8/b/8b0aee40f1a7fd1f3d2b1a4effbac03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1095" y="2375416"/>
            <a:ext cx="5149349" cy="3898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7. М. Петренко - Чому я не сокі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56612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566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9971" y="284140"/>
            <a:ext cx="5904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Маркіян Семенович Шашкевич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libruk.in.ua/templates/protostar/img/authors/shashkevi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421" y="876591"/>
            <a:ext cx="2857500" cy="3771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40" y="860278"/>
            <a:ext cx="1917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(1811 – 1843)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9740" y="1700808"/>
            <a:ext cx="5904656" cy="1378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Маркіян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Шашкевич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листопада 1811р. в с.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Підліссі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Золочівського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садибі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діда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священика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Авдиковського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85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18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Учився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гімназії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м. Бережанах, а з 1829р. —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Львівській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семінарії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семінарії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Шашкевич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свою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 він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організував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гурток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твори Шашкевича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з'явилися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збірнику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«Русалка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Дністровая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(1837).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4883696" cy="322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5949280"/>
            <a:ext cx="1906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Льв</a:t>
            </a:r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вська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семінарія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4904"/>
            <a:ext cx="2265923" cy="3456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3479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82013"/>
            <a:ext cx="864096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Шашкевич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був одним з поетів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трійці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організатором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гуртка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невтомним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діячем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поезій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прозових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належать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сербських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пісень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чеських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поетів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О. Петраш писав: «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Енергійний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наполегливий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сміливий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самопожертви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 подвиг…»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16012"/>
            <a:ext cx="3096344" cy="3502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68327" y="6217654"/>
            <a:ext cx="6239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Шашкевич, І. Вагилевич, Я. Головацький – члени «Руської трійці»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79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764704"/>
            <a:ext cx="5544616" cy="313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1817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–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переїжджає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Харкова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вступає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факультет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вільним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слухачем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завдяки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заступництву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графа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Потоцького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Радою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лектором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 1820 року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доручено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статистики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900" dirty="0"/>
              <a:t> </a:t>
            </a:r>
            <a:endParaRPr lang="ru-RU" sz="1900" dirty="0" smtClean="0"/>
          </a:p>
        </p:txBody>
      </p:sp>
      <p:pic>
        <p:nvPicPr>
          <p:cNvPr id="4098" name="Picture 2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372529"/>
            <a:ext cx="2955459" cy="3416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293096"/>
            <a:ext cx="8640960" cy="96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1821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Гулак-Артемовський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магістерський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іспит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захистив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дисертацію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48438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9768"/>
            <a:ext cx="8712968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Помер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Маркіян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Шашкевич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злиднях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туберкульозу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Поховано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Новосілках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84784"/>
            <a:ext cx="5328592" cy="1378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1893 р.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тлінні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останки його за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масової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Галичини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перенесено до Львова 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Личаківський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цвинтар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566064"/>
            <a:ext cx="3168353" cy="4224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3438" y="5852246"/>
            <a:ext cx="5104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Шашкевича на Личаківському цвинтарі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055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99550"/>
            <a:ext cx="4551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Аналіз поезії «Веснівка»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00829"/>
            <a:ext cx="8454109" cy="35484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звернення квітки до весни з проханням «згорнути весь світ до себе».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висловлення співчуття весни до квітки з приводу можливої загибелі через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імовірний мороз, вихор, бурю.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думка:</a:t>
            </a:r>
            <a:r>
              <a:rPr lang="uk-UA" sz="1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возвеличення краси, яка прагне протистояти лиху.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літературна веснянка (М. Шашкевич започаткував цю традицію в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українській літературі).</a:t>
            </a:r>
          </a:p>
          <a:p>
            <a:pPr>
              <a:lnSpc>
                <a:spcPct val="150000"/>
              </a:lnSpc>
            </a:pPr>
            <a:r>
              <a:rPr lang="uk-UA" sz="19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Композиція: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діалог між квіткою і весною.</a:t>
            </a:r>
          </a:p>
          <a:p>
            <a:pPr>
              <a:lnSpc>
                <a:spcPct val="150000"/>
              </a:lnSpc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Алегорична спрямованість твору.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igormelika.com.ua/wp-content/gallery/priroda/igor-melika-03-04-11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414" y="3933056"/>
            <a:ext cx="3792421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50393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137036"/>
            <a:ext cx="6519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91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369530"/>
            <a:ext cx="64330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використаних джерел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980728"/>
            <a:ext cx="2537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r>
              <a:rPr lang="uk-UA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356992"/>
            <a:ext cx="3230564" cy="310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www.grebenka.com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www.patent.net.ua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www.poetryclub.com.ua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refdb.ru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worldpoesy.com</a:t>
            </a:r>
          </a:p>
          <a:p>
            <a:pPr>
              <a:lnSpc>
                <a:spcPct val="150000"/>
              </a:lnSpc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espreso.tv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ukrclassic.com.ua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5856" y="2780928"/>
            <a:ext cx="3643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Інтернет-ресурси</a:t>
            </a:r>
            <a:r>
              <a:rPr lang="uk-UA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556792"/>
            <a:ext cx="864096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Ткачук 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М.П. Українська література: Підручник для 9-го </a:t>
            </a:r>
            <a:r>
              <a:rPr lang="uk-UA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./М.П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Ткачук, М.М. Сулима, В.Л. Смілянська, В.І. Сулима. – К.: Освіта,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uk-UA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–416 с. </a:t>
            </a:r>
            <a:endParaRPr lang="uk-UA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721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393" y="2276872"/>
            <a:ext cx="8753607" cy="9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Тричі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обирався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деканом факультету, а з 1841 по 1849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був ректором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506" y="332656"/>
            <a:ext cx="8575982" cy="9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1823 р. – Гулак-Артемовський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ад’юнктом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статистики,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1825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екстраординарним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1828 —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ординарним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професором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2770" y="1330102"/>
            <a:ext cx="8771230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1831 і 1833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етико-політичного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відділення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член училищного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комітету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 descr="https://upload.wikimedia.org/wikipedia/commons/e/e0/Kharkov_University_o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4741989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5" name="Прямоугольник 4"/>
          <p:cNvSpPr/>
          <p:nvPr/>
        </p:nvSpPr>
        <p:spPr>
          <a:xfrm>
            <a:off x="5508104" y="3413984"/>
            <a:ext cx="3486260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1855 р.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Гулак-Артемовський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обраний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почесним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12969" y="6196662"/>
            <a:ext cx="2405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Харківський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94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6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Гулак-Артемовський з 1818 р.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Харківському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інституті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благородних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з 1827 р.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керував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частиною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Полтавського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інституту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шляхетних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Він належав до числа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засновників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журналу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членом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товариства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аматорів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словесності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Королівського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товариства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друзів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науки у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Варшаві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54537"/>
            <a:ext cx="3600400" cy="2608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57945"/>
            <a:ext cx="4567032" cy="232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23335" y="5906857"/>
            <a:ext cx="56253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Полтавський та Харківський інститути благородних дівчат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20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9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Помер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Гулак-Артемовський 13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жовтня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1865 року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Харкові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 й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поховано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20976"/>
            <a:ext cx="6228692" cy="4671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72569" y="6096754"/>
            <a:ext cx="39060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П.П. Гулака-Артемовського</a:t>
            </a:r>
            <a:endParaRPr lang="ru-RU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36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доробку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Гулака-Артемовського належать байки (байка-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байка-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притчі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послання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балади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Він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увів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жанр романтичної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балади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З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1817 р. почав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друкуватися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вісник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де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опубліковані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класиків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Жана Жака Руссо, Джона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Мільтона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Адама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Міцкевича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Йоганна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Вольфганга Гете,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Горація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54319"/>
            <a:ext cx="3347863" cy="3155002"/>
          </a:xfrm>
          <a:prstGeom prst="rect">
            <a:avLst/>
          </a:prstGeom>
          <a:ln>
            <a:noFill/>
          </a:ln>
          <a:effectLst/>
          <a:scene3d>
            <a:camera prst="perspectiveContrastingLeftFacing" fov="3000000">
              <a:rot lat="400447" lon="2455222" rev="21587998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54319"/>
            <a:ext cx="2088232" cy="30026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975" y="3050962"/>
            <a:ext cx="2961881" cy="3312367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51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976439" cy="5885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916832"/>
            <a:ext cx="4392488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Вперше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твори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окремою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збіркою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видано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1877 року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назвою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Кобзар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Артемовського-Гулака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186868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1456</TotalTime>
  <Words>2486</Words>
  <Application>Microsoft Office PowerPoint</Application>
  <PresentationFormat>Экран (4:3)</PresentationFormat>
  <Paragraphs>198</Paragraphs>
  <Slides>43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JCSeylor</cp:lastModifiedBy>
  <cp:revision>109</cp:revision>
  <dcterms:created xsi:type="dcterms:W3CDTF">2016-01-18T19:51:52Z</dcterms:created>
  <dcterms:modified xsi:type="dcterms:W3CDTF">2007-12-31T21:31:21Z</dcterms:modified>
</cp:coreProperties>
</file>