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1" r:id="rId2"/>
    <p:sldId id="262" r:id="rId3"/>
    <p:sldId id="263" r:id="rId4"/>
    <p:sldId id="258" r:id="rId5"/>
    <p:sldId id="264" r:id="rId6"/>
    <p:sldId id="259" r:id="rId7"/>
    <p:sldId id="260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4" r:id="rId18"/>
    <p:sldId id="273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6600"/>
    <a:srgbClr val="9BB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726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8657B-DAC1-4F35-947D-84C7FCF322A6}" type="doc">
      <dgm:prSet loTypeId="urn:microsoft.com/office/officeart/2005/8/layout/hList3" loCatId="list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55EB9F3-F280-45CD-8FE8-B3B68FFF93CC}">
      <dgm:prSet phldrT="[Текст]" custT="1"/>
      <dgm:spPr/>
      <dgm:t>
        <a:bodyPr/>
        <a:lstStyle/>
        <a:p>
          <a:r>
            <a:rPr lang="uk-UA" sz="32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Розмноження грибів</a:t>
          </a:r>
          <a:endParaRPr lang="ru-RU" sz="3200" b="1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FF14486D-7CFC-46C8-9CBF-D69B7772BED8}" type="parTrans" cxnId="{B3B14724-C108-4EC0-AF57-7DCC58D5B96D}">
      <dgm:prSet/>
      <dgm:spPr/>
      <dgm:t>
        <a:bodyPr/>
        <a:lstStyle/>
        <a:p>
          <a:endParaRPr lang="ru-RU"/>
        </a:p>
      </dgm:t>
    </dgm:pt>
    <dgm:pt modelId="{15D3C3CB-8F8A-46B4-B163-1453F359F178}" type="sibTrans" cxnId="{B3B14724-C108-4EC0-AF57-7DCC58D5B96D}">
      <dgm:prSet/>
      <dgm:spPr/>
      <dgm:t>
        <a:bodyPr/>
        <a:lstStyle/>
        <a:p>
          <a:endParaRPr lang="ru-RU"/>
        </a:p>
      </dgm:t>
    </dgm:pt>
    <dgm:pt modelId="{8E34CFD3-459C-4DF0-AE78-2B0315DD0C86}">
      <dgm:prSet phldrT="[Текст]" custT="1"/>
      <dgm:spPr/>
      <dgm:t>
        <a:bodyPr/>
        <a:lstStyle/>
        <a:p>
          <a:pPr algn="ctr"/>
          <a:r>
            <a:rPr lang="uk-UA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 </a:t>
          </a:r>
        </a:p>
        <a:p>
          <a:pPr algn="ctr"/>
          <a:r>
            <a:rPr lang="uk-UA" sz="2000" b="1" smtClean="0">
              <a:latin typeface="Times New Roman"/>
              <a:ea typeface="Courier New"/>
            </a:rPr>
            <a:t>у грибів утворюються спеціальні статеві клітини гамети у спеціальних структурах</a:t>
          </a:r>
          <a:endParaRPr lang="ru-RU" sz="2000" b="1" smtClean="0"/>
        </a:p>
        <a:p>
          <a:endParaRPr lang="ru-RU" dirty="0"/>
        </a:p>
      </dgm:t>
    </dgm:pt>
    <dgm:pt modelId="{EA77D669-5D09-46E5-AC07-1427F2249006}" type="parTrans" cxnId="{9E53966C-EE05-477F-AE6D-21E1A908D8D1}">
      <dgm:prSet/>
      <dgm:spPr/>
      <dgm:t>
        <a:bodyPr/>
        <a:lstStyle/>
        <a:p>
          <a:endParaRPr lang="ru-RU"/>
        </a:p>
      </dgm:t>
    </dgm:pt>
    <dgm:pt modelId="{BC118A5B-A72F-4A1E-90F7-D78C21AC2C11}" type="sibTrans" cxnId="{9E53966C-EE05-477F-AE6D-21E1A908D8D1}">
      <dgm:prSet/>
      <dgm:spPr/>
      <dgm:t>
        <a:bodyPr/>
        <a:lstStyle/>
        <a:p>
          <a:endParaRPr lang="ru-RU"/>
        </a:p>
      </dgm:t>
    </dgm:pt>
    <dgm:pt modelId="{5C32E83E-4631-4668-BD9F-C88BC941AB2C}">
      <dgm:prSet phldrT="[Текст]" custT="1"/>
      <dgm:spPr/>
      <dgm:t>
        <a:bodyPr/>
        <a:lstStyle/>
        <a:p>
          <a:pPr algn="ctr"/>
          <a:r>
            <a:rPr lang="uk-UA" sz="2000" b="1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Вегетативне</a:t>
          </a:r>
        </a:p>
        <a:p>
          <a:pPr algn="ctr"/>
          <a:r>
            <a:rPr lang="uk-UA" sz="4000" b="1" smtClean="0">
              <a:latin typeface="Times New Roman" pitchFamily="18" charset="0"/>
              <a:cs typeface="Times New Roman" pitchFamily="18" charset="0"/>
            </a:rPr>
            <a:t>?</a:t>
          </a:r>
          <a:endParaRPr lang="ru-RU" sz="4000" b="1" dirty="0">
            <a:latin typeface="Times New Roman" pitchFamily="18" charset="0"/>
            <a:cs typeface="Times New Roman" pitchFamily="18" charset="0"/>
          </a:endParaRPr>
        </a:p>
      </dgm:t>
    </dgm:pt>
    <dgm:pt modelId="{D82F76F0-EC61-493A-80FB-F5568C0CE7DF}" type="parTrans" cxnId="{4E70D066-1C62-4FED-A79B-3B8D3243E2A2}">
      <dgm:prSet/>
      <dgm:spPr/>
      <dgm:t>
        <a:bodyPr/>
        <a:lstStyle/>
        <a:p>
          <a:endParaRPr lang="ru-RU"/>
        </a:p>
      </dgm:t>
    </dgm:pt>
    <dgm:pt modelId="{F68810B2-3247-4556-BDAA-B7836A8A78CB}" type="sibTrans" cxnId="{4E70D066-1C62-4FED-A79B-3B8D3243E2A2}">
      <dgm:prSet/>
      <dgm:spPr/>
      <dgm:t>
        <a:bodyPr/>
        <a:lstStyle/>
        <a:p>
          <a:endParaRPr lang="ru-RU"/>
        </a:p>
      </dgm:t>
    </dgm:pt>
    <dgm:pt modelId="{9BBDF502-61E1-4DEB-8285-AF6296A5C8AD}">
      <dgm:prSet phldrT="[Текст]" custT="1"/>
      <dgm:spPr/>
      <dgm:t>
        <a:bodyPr/>
        <a:lstStyle/>
        <a:p>
          <a:r>
            <a: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</a:t>
          </a:r>
        </a:p>
        <a:p>
          <a:r>
            <a:rPr lang="uk-U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</a:t>
          </a:r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C3C698A-51C4-4357-9666-74A7CB616356}" type="parTrans" cxnId="{422B6A1A-DF7C-4412-A386-254B69DDDEC7}">
      <dgm:prSet/>
      <dgm:spPr/>
      <dgm:t>
        <a:bodyPr/>
        <a:lstStyle/>
        <a:p>
          <a:endParaRPr lang="ru-RU"/>
        </a:p>
      </dgm:t>
    </dgm:pt>
    <dgm:pt modelId="{0283D480-9949-4E2B-9E7A-61D294AF1024}" type="sibTrans" cxnId="{422B6A1A-DF7C-4412-A386-254B69DDDEC7}">
      <dgm:prSet/>
      <dgm:spPr/>
      <dgm:t>
        <a:bodyPr/>
        <a:lstStyle/>
        <a:p>
          <a:endParaRPr lang="ru-RU"/>
        </a:p>
      </dgm:t>
    </dgm:pt>
    <dgm:pt modelId="{8380AD27-D67D-475E-A739-D5693122645C}">
      <dgm:prSet/>
      <dgm:spPr/>
      <dgm:t>
        <a:bodyPr/>
        <a:lstStyle/>
        <a:p>
          <a:endParaRPr lang="ru-RU"/>
        </a:p>
      </dgm:t>
    </dgm:pt>
    <dgm:pt modelId="{DAC479D8-7441-457D-969A-9A84F659CDFD}" type="parTrans" cxnId="{48811FA3-F9BC-41C3-83FA-A4F77222BB6D}">
      <dgm:prSet/>
      <dgm:spPr/>
      <dgm:t>
        <a:bodyPr/>
        <a:lstStyle/>
        <a:p>
          <a:endParaRPr lang="ru-RU"/>
        </a:p>
      </dgm:t>
    </dgm:pt>
    <dgm:pt modelId="{B3925637-B628-47B7-8BDE-A7A469895044}" type="sibTrans" cxnId="{48811FA3-F9BC-41C3-83FA-A4F77222BB6D}">
      <dgm:prSet/>
      <dgm:spPr/>
      <dgm:t>
        <a:bodyPr/>
        <a:lstStyle/>
        <a:p>
          <a:endParaRPr lang="ru-RU"/>
        </a:p>
      </dgm:t>
    </dgm:pt>
    <dgm:pt modelId="{F90DAAD9-7AA8-42C0-AFEF-4B7CBD3F3ED9}">
      <dgm:prSet/>
      <dgm:spPr/>
      <dgm:t>
        <a:bodyPr/>
        <a:lstStyle/>
        <a:p>
          <a:endParaRPr lang="ru-RU"/>
        </a:p>
      </dgm:t>
    </dgm:pt>
    <dgm:pt modelId="{FB4AE2D2-755D-412F-9DDF-CBBCBDD550E9}" type="parTrans" cxnId="{16A932D0-D9A0-4DD3-B028-17DE42D5039C}">
      <dgm:prSet/>
      <dgm:spPr/>
      <dgm:t>
        <a:bodyPr/>
        <a:lstStyle/>
        <a:p>
          <a:endParaRPr lang="ru-RU"/>
        </a:p>
      </dgm:t>
    </dgm:pt>
    <dgm:pt modelId="{647733F5-D10B-40A4-BCFC-1A6D3859A595}" type="sibTrans" cxnId="{16A932D0-D9A0-4DD3-B028-17DE42D5039C}">
      <dgm:prSet/>
      <dgm:spPr/>
      <dgm:t>
        <a:bodyPr/>
        <a:lstStyle/>
        <a:p>
          <a:endParaRPr lang="ru-RU"/>
        </a:p>
      </dgm:t>
    </dgm:pt>
    <dgm:pt modelId="{5BAAF1AF-74DD-4B24-89BB-C3C72E763772}" type="pres">
      <dgm:prSet presAssocID="{5608657B-DAC1-4F35-947D-84C7FCF322A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F251AE-B3B7-4EC0-A58D-B22C3DC5F11C}" type="pres">
      <dgm:prSet presAssocID="{B55EB9F3-F280-45CD-8FE8-B3B68FFF93CC}" presName="roof" presStyleLbl="dkBgShp" presStyleIdx="0" presStyleCnt="2" custScaleY="77371" custLinFactNeighborY="89"/>
      <dgm:spPr/>
      <dgm:t>
        <a:bodyPr/>
        <a:lstStyle/>
        <a:p>
          <a:endParaRPr lang="ru-RU"/>
        </a:p>
      </dgm:t>
    </dgm:pt>
    <dgm:pt modelId="{8F9D1FE9-5583-406F-8627-6E304596CFE8}" type="pres">
      <dgm:prSet presAssocID="{B55EB9F3-F280-45CD-8FE8-B3B68FFF93CC}" presName="pillars" presStyleCnt="0"/>
      <dgm:spPr/>
      <dgm:t>
        <a:bodyPr/>
        <a:lstStyle/>
        <a:p>
          <a:endParaRPr lang="ru-RU"/>
        </a:p>
      </dgm:t>
    </dgm:pt>
    <dgm:pt modelId="{F3AAD3C8-B8AD-4DEA-8072-CEE161267986}" type="pres">
      <dgm:prSet presAssocID="{B55EB9F3-F280-45CD-8FE8-B3B68FFF93CC}" presName="pillar1" presStyleLbl="node1" presStyleIdx="0" presStyleCnt="3" custLinFactNeighborX="-147" custLinFactNeighborY="-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5CF330-8116-447B-8464-D837D7A2DC82}" type="pres">
      <dgm:prSet presAssocID="{5C32E83E-4631-4668-BD9F-C88BC941AB2C}" presName="pillarX" presStyleLbl="node1" presStyleIdx="1" presStyleCnt="3" custLinFactNeighborX="861" custLinFactNeighborY="-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8ABF9-8017-4110-89A7-B1BE784F2DDB}" type="pres">
      <dgm:prSet presAssocID="{9BBDF502-61E1-4DEB-8285-AF6296A5C8AD}" presName="pillarX" presStyleLbl="node1" presStyleIdx="2" presStyleCnt="3" custLinFactNeighborX="-861" custLinFactNeighborY="-6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24329B-56C8-43D2-BBBB-0C753F03AE55}" type="pres">
      <dgm:prSet presAssocID="{B55EB9F3-F280-45CD-8FE8-B3B68FFF93CC}" presName="base" presStyleLbl="dkBgShp" presStyleIdx="1" presStyleCnt="2" custScaleY="283796" custLinFactNeighborX="663" custLinFactNeighborY="-42357"/>
      <dgm:spPr/>
      <dgm:t>
        <a:bodyPr/>
        <a:lstStyle/>
        <a:p>
          <a:endParaRPr lang="ru-RU"/>
        </a:p>
      </dgm:t>
    </dgm:pt>
  </dgm:ptLst>
  <dgm:cxnLst>
    <dgm:cxn modelId="{1E057011-8407-4B01-82EA-4FE71B7D6B6F}" type="presOf" srcId="{9BBDF502-61E1-4DEB-8285-AF6296A5C8AD}" destId="{BB98ABF9-8017-4110-89A7-B1BE784F2DDB}" srcOrd="0" destOrd="0" presId="urn:microsoft.com/office/officeart/2005/8/layout/hList3"/>
    <dgm:cxn modelId="{D3D4A539-D7DF-4790-B598-4B25EF96F077}" type="presOf" srcId="{5608657B-DAC1-4F35-947D-84C7FCF322A6}" destId="{5BAAF1AF-74DD-4B24-89BB-C3C72E763772}" srcOrd="0" destOrd="0" presId="urn:microsoft.com/office/officeart/2005/8/layout/hList3"/>
    <dgm:cxn modelId="{16A932D0-D9A0-4DD3-B028-17DE42D5039C}" srcId="{5608657B-DAC1-4F35-947D-84C7FCF322A6}" destId="{F90DAAD9-7AA8-42C0-AFEF-4B7CBD3F3ED9}" srcOrd="2" destOrd="0" parTransId="{FB4AE2D2-755D-412F-9DDF-CBBCBDD550E9}" sibTransId="{647733F5-D10B-40A4-BCFC-1A6D3859A595}"/>
    <dgm:cxn modelId="{0D676219-0BE5-49D1-8830-AC4FE1C87B85}" type="presOf" srcId="{5C32E83E-4631-4668-BD9F-C88BC941AB2C}" destId="{F25CF330-8116-447B-8464-D837D7A2DC82}" srcOrd="0" destOrd="0" presId="urn:microsoft.com/office/officeart/2005/8/layout/hList3"/>
    <dgm:cxn modelId="{F91D4FF1-554C-496B-9C6B-677428480C9E}" type="presOf" srcId="{8E34CFD3-459C-4DF0-AE78-2B0315DD0C86}" destId="{F3AAD3C8-B8AD-4DEA-8072-CEE161267986}" srcOrd="0" destOrd="0" presId="urn:microsoft.com/office/officeart/2005/8/layout/hList3"/>
    <dgm:cxn modelId="{422B6A1A-DF7C-4412-A386-254B69DDDEC7}" srcId="{B55EB9F3-F280-45CD-8FE8-B3B68FFF93CC}" destId="{9BBDF502-61E1-4DEB-8285-AF6296A5C8AD}" srcOrd="2" destOrd="0" parTransId="{7C3C698A-51C4-4357-9666-74A7CB616356}" sibTransId="{0283D480-9949-4E2B-9E7A-61D294AF1024}"/>
    <dgm:cxn modelId="{4E70D066-1C62-4FED-A79B-3B8D3243E2A2}" srcId="{B55EB9F3-F280-45CD-8FE8-B3B68FFF93CC}" destId="{5C32E83E-4631-4668-BD9F-C88BC941AB2C}" srcOrd="1" destOrd="0" parTransId="{D82F76F0-EC61-493A-80FB-F5568C0CE7DF}" sibTransId="{F68810B2-3247-4556-BDAA-B7836A8A78CB}"/>
    <dgm:cxn modelId="{B3B14724-C108-4EC0-AF57-7DCC58D5B96D}" srcId="{5608657B-DAC1-4F35-947D-84C7FCF322A6}" destId="{B55EB9F3-F280-45CD-8FE8-B3B68FFF93CC}" srcOrd="0" destOrd="0" parTransId="{FF14486D-7CFC-46C8-9CBF-D69B7772BED8}" sibTransId="{15D3C3CB-8F8A-46B4-B163-1453F359F178}"/>
    <dgm:cxn modelId="{DD9D7BDA-0B0A-41C2-A964-79168BD2ED65}" type="presOf" srcId="{B55EB9F3-F280-45CD-8FE8-B3B68FFF93CC}" destId="{86F251AE-B3B7-4EC0-A58D-B22C3DC5F11C}" srcOrd="0" destOrd="0" presId="urn:microsoft.com/office/officeart/2005/8/layout/hList3"/>
    <dgm:cxn modelId="{9E53966C-EE05-477F-AE6D-21E1A908D8D1}" srcId="{B55EB9F3-F280-45CD-8FE8-B3B68FFF93CC}" destId="{8E34CFD3-459C-4DF0-AE78-2B0315DD0C86}" srcOrd="0" destOrd="0" parTransId="{EA77D669-5D09-46E5-AC07-1427F2249006}" sibTransId="{BC118A5B-A72F-4A1E-90F7-D78C21AC2C11}"/>
    <dgm:cxn modelId="{48811FA3-F9BC-41C3-83FA-A4F77222BB6D}" srcId="{5608657B-DAC1-4F35-947D-84C7FCF322A6}" destId="{8380AD27-D67D-475E-A739-D5693122645C}" srcOrd="1" destOrd="0" parTransId="{DAC479D8-7441-457D-969A-9A84F659CDFD}" sibTransId="{B3925637-B628-47B7-8BDE-A7A469895044}"/>
    <dgm:cxn modelId="{EADE88A0-602A-48E6-B5F3-D714FC9EC548}" type="presParOf" srcId="{5BAAF1AF-74DD-4B24-89BB-C3C72E763772}" destId="{86F251AE-B3B7-4EC0-A58D-B22C3DC5F11C}" srcOrd="0" destOrd="0" presId="urn:microsoft.com/office/officeart/2005/8/layout/hList3"/>
    <dgm:cxn modelId="{2529DEC9-509D-463D-B82A-6A3A662F4FC1}" type="presParOf" srcId="{5BAAF1AF-74DD-4B24-89BB-C3C72E763772}" destId="{8F9D1FE9-5583-406F-8627-6E304596CFE8}" srcOrd="1" destOrd="0" presId="urn:microsoft.com/office/officeart/2005/8/layout/hList3"/>
    <dgm:cxn modelId="{B1A61F68-FD18-47A7-8BBA-037E28836DF4}" type="presParOf" srcId="{8F9D1FE9-5583-406F-8627-6E304596CFE8}" destId="{F3AAD3C8-B8AD-4DEA-8072-CEE161267986}" srcOrd="0" destOrd="0" presId="urn:microsoft.com/office/officeart/2005/8/layout/hList3"/>
    <dgm:cxn modelId="{8E016560-87CC-4CC8-B26F-12A8102F5C2E}" type="presParOf" srcId="{8F9D1FE9-5583-406F-8627-6E304596CFE8}" destId="{F25CF330-8116-447B-8464-D837D7A2DC82}" srcOrd="1" destOrd="0" presId="urn:microsoft.com/office/officeart/2005/8/layout/hList3"/>
    <dgm:cxn modelId="{F89354D7-8E16-4FF1-A90C-09ECFFCD3131}" type="presParOf" srcId="{8F9D1FE9-5583-406F-8627-6E304596CFE8}" destId="{BB98ABF9-8017-4110-89A7-B1BE784F2DDB}" srcOrd="2" destOrd="0" presId="urn:microsoft.com/office/officeart/2005/8/layout/hList3"/>
    <dgm:cxn modelId="{D51313F3-D39E-41A6-9E0A-9573DA180790}" type="presParOf" srcId="{5BAAF1AF-74DD-4B24-89BB-C3C72E763772}" destId="{5B24329B-56C8-43D2-BBBB-0C753F03AE5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EDDB8F-0357-488F-88BB-C04E1CF427D5}" type="doc">
      <dgm:prSet loTypeId="urn:microsoft.com/office/officeart/2005/8/layout/hList3" loCatId="list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CA83E6EB-A65A-4ED9-86DC-F04EEA6CD576}">
      <dgm:prSet phldrT="[Текст]" custT="1"/>
      <dgm:spPr/>
      <dgm:t>
        <a:bodyPr/>
        <a:lstStyle/>
        <a:p>
          <a:pPr algn="ctr"/>
          <a:r>
            <a:rPr lang="uk-U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 зовнішнім виглядом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68A1F7F-4BB5-411D-A865-27FF51185A02}" type="parTrans" cxnId="{71275DAB-5C9F-4FDB-BF4A-FA2A94F1AE07}">
      <dgm:prSet/>
      <dgm:spPr/>
      <dgm:t>
        <a:bodyPr/>
        <a:lstStyle/>
        <a:p>
          <a:endParaRPr lang="ru-RU"/>
        </a:p>
      </dgm:t>
    </dgm:pt>
    <dgm:pt modelId="{5ED8564D-B812-45EE-BE53-04396784FACA}" type="sibTrans" cxnId="{71275DAB-5C9F-4FDB-BF4A-FA2A94F1AE07}">
      <dgm:prSet/>
      <dgm:spPr/>
      <dgm:t>
        <a:bodyPr/>
        <a:lstStyle/>
        <a:p>
          <a:endParaRPr lang="ru-RU"/>
        </a:p>
      </dgm:t>
    </dgm:pt>
    <dgm:pt modelId="{08A18406-387E-4EC4-9F07-2F653C6E7950}">
      <dgm:prSet phldrT="[Текст]" custT="1"/>
      <dgm:spPr/>
      <dgm:t>
        <a:bodyPr/>
        <a:lstStyle/>
        <a:p>
          <a:r>
            <a:rPr lang="uk-UA" sz="2800" b="0" dirty="0" smtClean="0">
              <a:latin typeface="Times New Roman" pitchFamily="18" charset="0"/>
              <a:cs typeface="Times New Roman" pitchFamily="18" charset="0"/>
            </a:rPr>
            <a:t>Накипні</a:t>
          </a:r>
        </a:p>
        <a:p>
          <a:r>
            <a:rPr lang="uk-UA" sz="2000" b="0" dirty="0" smtClean="0">
              <a:latin typeface="Times New Roman" pitchFamily="18" charset="0"/>
              <a:cs typeface="Times New Roman" pitchFamily="18" charset="0"/>
            </a:rPr>
            <a:t> (нагадують щільну кірку, яка приростає до стовбурів дерев</a:t>
          </a:r>
          <a:r>
            <a:rPr lang="uk-UA" sz="2000" b="0" dirty="0" smtClean="0"/>
            <a:t>)</a:t>
          </a:r>
          <a:endParaRPr lang="ru-RU" sz="2000" b="0" dirty="0"/>
        </a:p>
      </dgm:t>
    </dgm:pt>
    <dgm:pt modelId="{93686E7D-E27A-459C-BE69-6B45C3000A19}" type="parTrans" cxnId="{54D42AEA-7656-4089-BDAB-17E3087F65AA}">
      <dgm:prSet/>
      <dgm:spPr/>
      <dgm:t>
        <a:bodyPr/>
        <a:lstStyle/>
        <a:p>
          <a:endParaRPr lang="ru-RU"/>
        </a:p>
      </dgm:t>
    </dgm:pt>
    <dgm:pt modelId="{DE11873A-09E4-4984-8CA1-BD55E3F42CDB}" type="sibTrans" cxnId="{54D42AEA-7656-4089-BDAB-17E3087F65AA}">
      <dgm:prSet/>
      <dgm:spPr/>
      <dgm:t>
        <a:bodyPr/>
        <a:lstStyle/>
        <a:p>
          <a:endParaRPr lang="ru-RU"/>
        </a:p>
      </dgm:t>
    </dgm:pt>
    <dgm:pt modelId="{1E680FE0-9878-4ACA-88E6-DD59E504CCA7}">
      <dgm:prSet phldrT="[Текст]" custT="1"/>
      <dgm:spPr/>
      <dgm:t>
        <a:bodyPr/>
        <a:lstStyle/>
        <a:p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Листуваті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(листкові пластинки з розсіченими чи лопатевими краями)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12A5543-F176-4BB3-8ED1-8DF074B41C55}" type="parTrans" cxnId="{09B58E0B-8775-4872-9EBD-08BEF1F117D1}">
      <dgm:prSet/>
      <dgm:spPr/>
      <dgm:t>
        <a:bodyPr/>
        <a:lstStyle/>
        <a:p>
          <a:endParaRPr lang="ru-RU"/>
        </a:p>
      </dgm:t>
    </dgm:pt>
    <dgm:pt modelId="{02F14E34-6325-402D-B716-0C01C727CCA9}" type="sibTrans" cxnId="{09B58E0B-8775-4872-9EBD-08BEF1F117D1}">
      <dgm:prSet/>
      <dgm:spPr/>
      <dgm:t>
        <a:bodyPr/>
        <a:lstStyle/>
        <a:p>
          <a:endParaRPr lang="ru-RU"/>
        </a:p>
      </dgm:t>
    </dgm:pt>
    <dgm:pt modelId="{5237185A-3940-46D6-A774-A512B029116B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Кущисті </a:t>
          </a:r>
        </a:p>
        <a:p>
          <a:r>
            <a:rPr lang="uk-UA" sz="2000" dirty="0" smtClean="0">
              <a:latin typeface="Times New Roman" pitchFamily="18" charset="0"/>
              <a:cs typeface="Times New Roman" pitchFamily="18" charset="0"/>
            </a:rPr>
            <a:t>(прямостоячі або звислі розгалужені  кущики)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83059F2-1844-4A5C-8124-B6B5D8E31116}" type="parTrans" cxnId="{623F1DCC-6053-43C2-9250-5621B5CFDCBA}">
      <dgm:prSet/>
      <dgm:spPr/>
      <dgm:t>
        <a:bodyPr/>
        <a:lstStyle/>
        <a:p>
          <a:endParaRPr lang="ru-RU"/>
        </a:p>
      </dgm:t>
    </dgm:pt>
    <dgm:pt modelId="{F422A58C-9808-4F14-BBB8-20FE329FDD13}" type="sibTrans" cxnId="{623F1DCC-6053-43C2-9250-5621B5CFDCBA}">
      <dgm:prSet/>
      <dgm:spPr/>
      <dgm:t>
        <a:bodyPr/>
        <a:lstStyle/>
        <a:p>
          <a:endParaRPr lang="ru-RU"/>
        </a:p>
      </dgm:t>
    </dgm:pt>
    <dgm:pt modelId="{C4189C0D-25F5-4BD5-BCC0-EDD878F8BC7D}" type="pres">
      <dgm:prSet presAssocID="{0FEDDB8F-0357-488F-88BB-C04E1CF427D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F53329-44FC-4D5F-977E-528BF77B09E7}" type="pres">
      <dgm:prSet presAssocID="{CA83E6EB-A65A-4ED9-86DC-F04EEA6CD576}" presName="roof" presStyleLbl="dkBgShp" presStyleIdx="0" presStyleCnt="2" custScaleY="110140" custLinFactNeighborX="-505" custLinFactNeighborY="19356"/>
      <dgm:spPr/>
      <dgm:t>
        <a:bodyPr/>
        <a:lstStyle/>
        <a:p>
          <a:endParaRPr lang="ru-RU"/>
        </a:p>
      </dgm:t>
    </dgm:pt>
    <dgm:pt modelId="{909858EA-E667-4806-9833-E8E706757F1B}" type="pres">
      <dgm:prSet presAssocID="{CA83E6EB-A65A-4ED9-86DC-F04EEA6CD576}" presName="pillars" presStyleCnt="0"/>
      <dgm:spPr/>
      <dgm:t>
        <a:bodyPr/>
        <a:lstStyle/>
        <a:p>
          <a:endParaRPr lang="ru-RU"/>
        </a:p>
      </dgm:t>
    </dgm:pt>
    <dgm:pt modelId="{F1DB8F0E-ABCB-4780-A7B2-3434191DF84F}" type="pres">
      <dgm:prSet presAssocID="{CA83E6EB-A65A-4ED9-86DC-F04EEA6CD576}" presName="pillar1" presStyleLbl="node1" presStyleIdx="0" presStyleCnt="3" custScaleX="83569" custScaleY="104822" custLinFactX="77252" custLinFactNeighborX="100000" custLinFactNeighborY="92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CC144-953D-4ADF-BD83-2DDC6068FA23}" type="pres">
      <dgm:prSet presAssocID="{1E680FE0-9878-4ACA-88E6-DD59E504CCA7}" presName="pillarX" presStyleLbl="node1" presStyleIdx="1" presStyleCnt="3" custScaleX="81274" custScaleY="105078" custLinFactNeighborX="6383" custLinFactNeighborY="9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869BF-F278-4471-B0ED-D9EDF98A6146}" type="pres">
      <dgm:prSet presAssocID="{5237185A-3940-46D6-A774-A512B029116B}" presName="pillarX" presStyleLbl="node1" presStyleIdx="2" presStyleCnt="3" custScaleX="90640" custScaleY="105549" custLinFactX="-69876" custLinFactNeighborX="-100000" custLinFactNeighborY="17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DB25E-1594-4480-AF01-567370D92736}" type="pres">
      <dgm:prSet presAssocID="{CA83E6EB-A65A-4ED9-86DC-F04EEA6CD576}" presName="base" presStyleLbl="dkBgShp" presStyleIdx="1" presStyleCnt="2" custScaleY="80071" custLinFactY="600000" custLinFactNeighborX="2475" custLinFactNeighborY="685224"/>
      <dgm:spPr/>
      <dgm:t>
        <a:bodyPr/>
        <a:lstStyle/>
        <a:p>
          <a:endParaRPr lang="ru-RU"/>
        </a:p>
      </dgm:t>
    </dgm:pt>
  </dgm:ptLst>
  <dgm:cxnLst>
    <dgm:cxn modelId="{623F1DCC-6053-43C2-9250-5621B5CFDCBA}" srcId="{CA83E6EB-A65A-4ED9-86DC-F04EEA6CD576}" destId="{5237185A-3940-46D6-A774-A512B029116B}" srcOrd="2" destOrd="0" parTransId="{C83059F2-1844-4A5C-8124-B6B5D8E31116}" sibTransId="{F422A58C-9808-4F14-BBB8-20FE329FDD13}"/>
    <dgm:cxn modelId="{71275DAB-5C9F-4FDB-BF4A-FA2A94F1AE07}" srcId="{0FEDDB8F-0357-488F-88BB-C04E1CF427D5}" destId="{CA83E6EB-A65A-4ED9-86DC-F04EEA6CD576}" srcOrd="0" destOrd="0" parTransId="{768A1F7F-4BB5-411D-A865-27FF51185A02}" sibTransId="{5ED8564D-B812-45EE-BE53-04396784FACA}"/>
    <dgm:cxn modelId="{EF9BD209-9284-4EF1-B538-930B76FA7500}" type="presOf" srcId="{5237185A-3940-46D6-A774-A512B029116B}" destId="{EC8869BF-F278-4471-B0ED-D9EDF98A6146}" srcOrd="0" destOrd="0" presId="urn:microsoft.com/office/officeart/2005/8/layout/hList3"/>
    <dgm:cxn modelId="{54D42AEA-7656-4089-BDAB-17E3087F65AA}" srcId="{CA83E6EB-A65A-4ED9-86DC-F04EEA6CD576}" destId="{08A18406-387E-4EC4-9F07-2F653C6E7950}" srcOrd="0" destOrd="0" parTransId="{93686E7D-E27A-459C-BE69-6B45C3000A19}" sibTransId="{DE11873A-09E4-4984-8CA1-BD55E3F42CDB}"/>
    <dgm:cxn modelId="{8ECCD0CD-B55D-4803-A4F2-483BE6FED70C}" type="presOf" srcId="{1E680FE0-9878-4ACA-88E6-DD59E504CCA7}" destId="{EC3CC144-953D-4ADF-BD83-2DDC6068FA23}" srcOrd="0" destOrd="0" presId="urn:microsoft.com/office/officeart/2005/8/layout/hList3"/>
    <dgm:cxn modelId="{85DB98E1-4322-424D-870C-48D153EAC5E7}" type="presOf" srcId="{08A18406-387E-4EC4-9F07-2F653C6E7950}" destId="{F1DB8F0E-ABCB-4780-A7B2-3434191DF84F}" srcOrd="0" destOrd="0" presId="urn:microsoft.com/office/officeart/2005/8/layout/hList3"/>
    <dgm:cxn modelId="{09B58E0B-8775-4872-9EBD-08BEF1F117D1}" srcId="{CA83E6EB-A65A-4ED9-86DC-F04EEA6CD576}" destId="{1E680FE0-9878-4ACA-88E6-DD59E504CCA7}" srcOrd="1" destOrd="0" parTransId="{212A5543-F176-4BB3-8ED1-8DF074B41C55}" sibTransId="{02F14E34-6325-402D-B716-0C01C727CCA9}"/>
    <dgm:cxn modelId="{B7B017C5-43E4-46F0-BF29-CD8EA615ED38}" type="presOf" srcId="{CA83E6EB-A65A-4ED9-86DC-F04EEA6CD576}" destId="{3FF53329-44FC-4D5F-977E-528BF77B09E7}" srcOrd="0" destOrd="0" presId="urn:microsoft.com/office/officeart/2005/8/layout/hList3"/>
    <dgm:cxn modelId="{93C8676C-6A9E-4B45-8F96-C72C72DF9667}" type="presOf" srcId="{0FEDDB8F-0357-488F-88BB-C04E1CF427D5}" destId="{C4189C0D-25F5-4BD5-BCC0-EDD878F8BC7D}" srcOrd="0" destOrd="0" presId="urn:microsoft.com/office/officeart/2005/8/layout/hList3"/>
    <dgm:cxn modelId="{31B01264-9535-460F-900C-C1C7DCCE1DC1}" type="presParOf" srcId="{C4189C0D-25F5-4BD5-BCC0-EDD878F8BC7D}" destId="{3FF53329-44FC-4D5F-977E-528BF77B09E7}" srcOrd="0" destOrd="0" presId="urn:microsoft.com/office/officeart/2005/8/layout/hList3"/>
    <dgm:cxn modelId="{4DF010DA-42F5-4721-B2B2-422E9FCDACBE}" type="presParOf" srcId="{C4189C0D-25F5-4BD5-BCC0-EDD878F8BC7D}" destId="{909858EA-E667-4806-9833-E8E706757F1B}" srcOrd="1" destOrd="0" presId="urn:microsoft.com/office/officeart/2005/8/layout/hList3"/>
    <dgm:cxn modelId="{6CBA1EEE-27B6-4CE0-AB5A-8027127E2A00}" type="presParOf" srcId="{909858EA-E667-4806-9833-E8E706757F1B}" destId="{F1DB8F0E-ABCB-4780-A7B2-3434191DF84F}" srcOrd="0" destOrd="0" presId="urn:microsoft.com/office/officeart/2005/8/layout/hList3"/>
    <dgm:cxn modelId="{83DF80DB-93D7-40D2-89B3-4C2BFF502C41}" type="presParOf" srcId="{909858EA-E667-4806-9833-E8E706757F1B}" destId="{EC3CC144-953D-4ADF-BD83-2DDC6068FA23}" srcOrd="1" destOrd="0" presId="urn:microsoft.com/office/officeart/2005/8/layout/hList3"/>
    <dgm:cxn modelId="{461988A6-8F55-4943-926B-1DB70E7B1B11}" type="presParOf" srcId="{909858EA-E667-4806-9833-E8E706757F1B}" destId="{EC8869BF-F278-4471-B0ED-D9EDF98A6146}" srcOrd="2" destOrd="0" presId="urn:microsoft.com/office/officeart/2005/8/layout/hList3"/>
    <dgm:cxn modelId="{42CBDC9F-5156-4680-82C3-FB64AA41CC64}" type="presParOf" srcId="{C4189C0D-25F5-4BD5-BCC0-EDD878F8BC7D}" destId="{3F6DB25E-1594-4480-AF01-567370D9273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251AE-B3B7-4EC0-A58D-B22C3DC5F11C}">
      <dsp:nvSpPr>
        <dsp:cNvPr id="0" name=""/>
        <dsp:cNvSpPr/>
      </dsp:nvSpPr>
      <dsp:spPr>
        <a:xfrm>
          <a:off x="0" y="-72008"/>
          <a:ext cx="8280920" cy="1119837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Розмноження грибів</a:t>
          </a:r>
          <a:endParaRPr lang="ru-RU" sz="3200" b="1" kern="1200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0" y="-72008"/>
        <a:ext cx="8280920" cy="1119837"/>
      </dsp:txXfrm>
    </dsp:sp>
    <dsp:sp modelId="{F3AAD3C8-B8AD-4DEA-8072-CEE161267986}">
      <dsp:nvSpPr>
        <dsp:cNvPr id="0" name=""/>
        <dsp:cNvSpPr/>
      </dsp:nvSpPr>
      <dsp:spPr>
        <a:xfrm>
          <a:off x="0" y="998816"/>
          <a:ext cx="2757611" cy="3039457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smtClean="0">
              <a:latin typeface="Times New Roman"/>
              <a:ea typeface="Courier New"/>
            </a:rPr>
            <a:t>у грибів утворюються спеціальні статеві клітини гамети у спеціальних структурах</a:t>
          </a:r>
          <a:endParaRPr lang="ru-RU" sz="2000" b="1" kern="1200" smtClean="0"/>
        </a:p>
        <a:p>
          <a:pPr lvl="0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0" y="998816"/>
        <a:ext cx="2757611" cy="3039457"/>
      </dsp:txXfrm>
    </dsp:sp>
    <dsp:sp modelId="{F25CF330-8116-447B-8464-D837D7A2DC82}">
      <dsp:nvSpPr>
        <dsp:cNvPr id="0" name=""/>
        <dsp:cNvSpPr/>
      </dsp:nvSpPr>
      <dsp:spPr>
        <a:xfrm>
          <a:off x="2785397" y="998816"/>
          <a:ext cx="2757611" cy="3039457"/>
        </a:xfrm>
        <a:prstGeom prst="rect">
          <a:avLst/>
        </a:prstGeom>
        <a:solidFill>
          <a:schemeClr val="accent1">
            <a:shade val="50000"/>
            <a:hueOff val="34371"/>
            <a:satOff val="-998"/>
            <a:lumOff val="2663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cap="all" spc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rPr>
            <a:t>Вегетативне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4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85397" y="998816"/>
        <a:ext cx="2757611" cy="3039457"/>
      </dsp:txXfrm>
    </dsp:sp>
    <dsp:sp modelId="{BB98ABF9-8017-4110-89A7-B1BE784F2DDB}">
      <dsp:nvSpPr>
        <dsp:cNvPr id="0" name=""/>
        <dsp:cNvSpPr/>
      </dsp:nvSpPr>
      <dsp:spPr>
        <a:xfrm>
          <a:off x="5495522" y="998816"/>
          <a:ext cx="2757611" cy="3039457"/>
        </a:xfrm>
        <a:prstGeom prst="rect">
          <a:avLst/>
        </a:prstGeom>
        <a:solidFill>
          <a:schemeClr val="accent1">
            <a:shade val="50000"/>
            <a:hueOff val="34371"/>
            <a:satOff val="-998"/>
            <a:lumOff val="2663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?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5495522" y="998816"/>
        <a:ext cx="2757611" cy="3039457"/>
      </dsp:txXfrm>
    </dsp:sp>
    <dsp:sp modelId="{5B24329B-56C8-43D2-BBBB-0C753F03AE55}">
      <dsp:nvSpPr>
        <dsp:cNvPr id="0" name=""/>
        <dsp:cNvSpPr/>
      </dsp:nvSpPr>
      <dsp:spPr>
        <a:xfrm>
          <a:off x="0" y="3796357"/>
          <a:ext cx="8280920" cy="958428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53329-44FC-4D5F-977E-528BF77B09E7}">
      <dsp:nvSpPr>
        <dsp:cNvPr id="0" name=""/>
        <dsp:cNvSpPr/>
      </dsp:nvSpPr>
      <dsp:spPr>
        <a:xfrm>
          <a:off x="0" y="131609"/>
          <a:ext cx="8064896" cy="806043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 зовнішнім виглядом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0" y="131609"/>
        <a:ext cx="8064896" cy="806043"/>
      </dsp:txXfrm>
    </dsp:sp>
    <dsp:sp modelId="{F1DB8F0E-ABCB-4780-A7B2-3434191DF84F}">
      <dsp:nvSpPr>
        <dsp:cNvPr id="0" name=""/>
        <dsp:cNvSpPr/>
      </dsp:nvSpPr>
      <dsp:spPr>
        <a:xfrm>
          <a:off x="5428889" y="828489"/>
          <a:ext cx="2636006" cy="1610961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shade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0" kern="1200" dirty="0" smtClean="0">
              <a:latin typeface="Times New Roman" pitchFamily="18" charset="0"/>
              <a:cs typeface="Times New Roman" pitchFamily="18" charset="0"/>
            </a:rPr>
            <a:t>Накипні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dirty="0" smtClean="0">
              <a:latin typeface="Times New Roman" pitchFamily="18" charset="0"/>
              <a:cs typeface="Times New Roman" pitchFamily="18" charset="0"/>
            </a:rPr>
            <a:t> (нагадують щільну кірку, яка приростає до стовбурів дерев</a:t>
          </a:r>
          <a:r>
            <a:rPr lang="uk-UA" sz="2000" b="0" kern="1200" dirty="0" smtClean="0"/>
            <a:t>)</a:t>
          </a:r>
          <a:endParaRPr lang="ru-RU" sz="2000" b="0" kern="1200" dirty="0"/>
        </a:p>
      </dsp:txBody>
      <dsp:txXfrm>
        <a:off x="5428889" y="828489"/>
        <a:ext cx="2636006" cy="1610961"/>
      </dsp:txXfrm>
    </dsp:sp>
    <dsp:sp modelId="{EC3CC144-953D-4ADF-BD83-2DDC6068FA23}">
      <dsp:nvSpPr>
        <dsp:cNvPr id="0" name=""/>
        <dsp:cNvSpPr/>
      </dsp:nvSpPr>
      <dsp:spPr>
        <a:xfrm>
          <a:off x="2840458" y="824555"/>
          <a:ext cx="2563615" cy="1614895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34371"/>
                <a:satOff val="-998"/>
                <a:lumOff val="26630"/>
                <a:alphaOff val="0"/>
                <a:shade val="47500"/>
                <a:satMod val="137000"/>
              </a:schemeClr>
            </a:gs>
            <a:gs pos="55000">
              <a:schemeClr val="accent1">
                <a:shade val="50000"/>
                <a:hueOff val="34371"/>
                <a:satOff val="-998"/>
                <a:lumOff val="26630"/>
                <a:alphaOff val="0"/>
                <a:shade val="69000"/>
                <a:satMod val="137000"/>
              </a:schemeClr>
            </a:gs>
            <a:gs pos="100000">
              <a:schemeClr val="accent1">
                <a:shade val="50000"/>
                <a:hueOff val="34371"/>
                <a:satOff val="-998"/>
                <a:lumOff val="2663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Листуваті</a:t>
          </a: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(листкові пластинки з розсіченими чи лопатевими краями)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40458" y="824555"/>
        <a:ext cx="2563615" cy="1614895"/>
      </dsp:txXfrm>
    </dsp:sp>
    <dsp:sp modelId="{EC8869BF-F278-4471-B0ED-D9EDF98A6146}">
      <dsp:nvSpPr>
        <dsp:cNvPr id="0" name=""/>
        <dsp:cNvSpPr/>
      </dsp:nvSpPr>
      <dsp:spPr>
        <a:xfrm>
          <a:off x="0" y="817316"/>
          <a:ext cx="2859046" cy="1622134"/>
        </a:xfrm>
        <a:prstGeom prst="rect">
          <a:avLst/>
        </a:prstGeom>
        <a:gradFill rotWithShape="0">
          <a:gsLst>
            <a:gs pos="0">
              <a:schemeClr val="accent1">
                <a:shade val="50000"/>
                <a:hueOff val="34371"/>
                <a:satOff val="-998"/>
                <a:lumOff val="26630"/>
                <a:alphaOff val="0"/>
                <a:shade val="47500"/>
                <a:satMod val="137000"/>
              </a:schemeClr>
            </a:gs>
            <a:gs pos="55000">
              <a:schemeClr val="accent1">
                <a:shade val="50000"/>
                <a:hueOff val="34371"/>
                <a:satOff val="-998"/>
                <a:lumOff val="26630"/>
                <a:alphaOff val="0"/>
                <a:shade val="69000"/>
                <a:satMod val="137000"/>
              </a:schemeClr>
            </a:gs>
            <a:gs pos="100000">
              <a:schemeClr val="accent1">
                <a:shade val="50000"/>
                <a:hueOff val="34371"/>
                <a:satOff val="-998"/>
                <a:lumOff val="2663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Кущисті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itchFamily="18" charset="0"/>
              <a:cs typeface="Times New Roman" pitchFamily="18" charset="0"/>
            </a:rPr>
            <a:t>(прямостоячі або звислі розгалужені  кущики)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817316"/>
        <a:ext cx="2859046" cy="1622134"/>
      </dsp:txXfrm>
    </dsp:sp>
    <dsp:sp modelId="{3F6DB25E-1594-4480-AF01-567370D92736}">
      <dsp:nvSpPr>
        <dsp:cNvPr id="0" name=""/>
        <dsp:cNvSpPr/>
      </dsp:nvSpPr>
      <dsp:spPr>
        <a:xfrm>
          <a:off x="0" y="2312764"/>
          <a:ext cx="8064896" cy="136730"/>
        </a:xfrm>
        <a:prstGeom prst="rect">
          <a:avLst/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4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EF726-9393-4518-AA37-7EF960A323B9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0947D-EB7A-459D-862D-807D9E2B3CD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11" Type="http://schemas.openxmlformats.org/officeDocument/2006/relationships/image" Target="../media/image26.jpe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5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26803" y="1768030"/>
            <a:ext cx="7488831" cy="40324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/>
                <a:solidFill>
                  <a:srgbClr val="000066"/>
                </a:solidFill>
              </a:rPr>
              <a:t>Лишайники</a:t>
            </a:r>
            <a:endParaRPr lang="uk-UA" sz="2400" b="1" dirty="0" smtClean="0">
              <a:ln w="11430"/>
              <a:solidFill>
                <a:srgbClr val="000066"/>
              </a:solidFill>
            </a:endParaRPr>
          </a:p>
          <a:p>
            <a:pPr algn="ctr"/>
            <a:r>
              <a:rPr lang="uk-UA" sz="24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Володимир Павлович,</a:t>
            </a:r>
          </a:p>
          <a:p>
            <a:pPr algn="ctr"/>
            <a:r>
              <a:rPr lang="uk-UA" sz="24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учитель біології та економіки </a:t>
            </a:r>
          </a:p>
          <a:p>
            <a:pPr algn="ctr"/>
            <a:r>
              <a:rPr lang="uk-UA" sz="24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Маньківського</a:t>
            </a:r>
            <a:r>
              <a:rPr lang="uk-UA" sz="24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НВК «Загальноосвітня школа </a:t>
            </a:r>
          </a:p>
          <a:p>
            <a:pPr algn="ctr"/>
            <a:r>
              <a:rPr lang="uk-UA" sz="24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– ІІІ ступенів -гімназія»</a:t>
            </a:r>
            <a:endParaRPr lang="ru-RU" sz="72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7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928913402"/>
              </p:ext>
            </p:extLst>
          </p:nvPr>
        </p:nvGraphicFramePr>
        <p:xfrm>
          <a:off x="431540" y="260648"/>
          <a:ext cx="8064896" cy="2439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951286" y="2710787"/>
            <a:ext cx="2509146" cy="3541940"/>
            <a:chOff x="5940152" y="2874024"/>
            <a:chExt cx="2802944" cy="3541940"/>
          </a:xfrm>
        </p:grpSpPr>
        <p:pic>
          <p:nvPicPr>
            <p:cNvPr id="7170" name="Picture 2" descr="http://im1-tub-ua.yandex.net/i?id=edfb1a4ea1694ee5ff2ee6db5e08c40a-97-144&amp;n=2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2" y="2874024"/>
              <a:ext cx="2802944" cy="193602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  <p:pic>
          <p:nvPicPr>
            <p:cNvPr id="7174" name="Picture 6" descr="Тема: Лишайники - Министерство образования и науки российской федерации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30344"/>
            <a:stretch/>
          </p:blipFill>
          <p:spPr bwMode="auto">
            <a:xfrm>
              <a:off x="5940152" y="4810046"/>
              <a:ext cx="2802944" cy="160591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</p:grpSp>
      <p:grpSp>
        <p:nvGrpSpPr>
          <p:cNvPr id="2" name="Группа 1"/>
          <p:cNvGrpSpPr/>
          <p:nvPr/>
        </p:nvGrpSpPr>
        <p:grpSpPr>
          <a:xfrm>
            <a:off x="467544" y="2681406"/>
            <a:ext cx="2736304" cy="3551431"/>
            <a:chOff x="316797" y="2864534"/>
            <a:chExt cx="2664296" cy="3551431"/>
          </a:xfrm>
        </p:grpSpPr>
        <p:pic>
          <p:nvPicPr>
            <p:cNvPr id="7176" name="Picture 8" descr="&quot;Мох&quot; дубовий - лентец крупитчатый (фото)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797" y="2864534"/>
              <a:ext cx="2664296" cy="194551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  <p:pic>
          <p:nvPicPr>
            <p:cNvPr id="7182" name="Picture 14" descr="Кустистые - 11886/7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5" t="24093" r="7161" b="16122"/>
            <a:stretch/>
          </p:blipFill>
          <p:spPr bwMode="auto">
            <a:xfrm>
              <a:off x="316797" y="4819536"/>
              <a:ext cx="2664296" cy="159642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</p:grpSp>
      <p:grpSp>
        <p:nvGrpSpPr>
          <p:cNvPr id="3" name="Группа 2"/>
          <p:cNvGrpSpPr/>
          <p:nvPr/>
        </p:nvGrpSpPr>
        <p:grpSpPr>
          <a:xfrm>
            <a:off x="3347864" y="2710786"/>
            <a:ext cx="2479046" cy="3541941"/>
            <a:chOff x="3353094" y="2780928"/>
            <a:chExt cx="2479046" cy="3541941"/>
          </a:xfrm>
        </p:grpSpPr>
        <p:pic>
          <p:nvPicPr>
            <p:cNvPr id="7172" name="Picture 4" descr="Ролики из категории &quot;Среда обитания&quot; - Лучшие телевизионные шоу рунета!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3094" y="2780928"/>
              <a:ext cx="2479046" cy="1936022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  <p:pic>
          <p:nvPicPr>
            <p:cNvPr id="7184" name="Picture 16" descr="Лишайники Чанбайшаня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3094" y="4726441"/>
              <a:ext cx="2479046" cy="159642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292929"/>
              </a:solidFill>
              <a:miter lim="800000"/>
            </a:ln>
            <a:effectLst>
              <a:reflection blurRad="12700" stA="28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>
              <a:bevelT h="38100"/>
              <a:contourClr>
                <a:srgbClr val="C0C0C0"/>
              </a:contourClr>
            </a:sp3d>
            <a:extLst/>
          </p:spPr>
        </p:pic>
      </p:grpSp>
    </p:spTree>
    <p:extLst>
      <p:ext uri="{BB962C8B-B14F-4D97-AF65-F5344CB8AC3E}">
        <p14:creationId xmlns:p14="http://schemas.microsoft.com/office/powerpoint/2010/main" val="203068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6153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Вегетативне розмноження лишайників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83470" y="1365248"/>
            <a:ext cx="460851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176213" algn="l"/>
              </a:tabLst>
            </a:pPr>
            <a:r>
              <a:rPr lang="ru-RU" sz="2000" b="1" dirty="0" smtClean="0"/>
              <a:t>	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Вегетативне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розмноження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здійснюється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частинами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слані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ізидіями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соредіями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50000"/>
              </a:lnSpc>
              <a:tabLst>
                <a:tab pos="176213" algn="l"/>
              </a:tabLst>
            </a:pP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Соредії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невеличкі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утвори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водоростей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гіфів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гриба. Вони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утворюються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всередині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слані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листуватих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кущистих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лишайниках.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	За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сприятливих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умов вони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проростають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утворюють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лишайники.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Соредіями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розмножується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30%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лишайників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9363" y="904076"/>
            <a:ext cx="3894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Утворення </a:t>
            </a:r>
            <a:r>
              <a:rPr lang="uk-UA" sz="24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соредіїв</a:t>
            </a:r>
            <a:endParaRPr lang="ru-RU" sz="24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"/>
          <a:stretch/>
        </p:blipFill>
        <p:spPr bwMode="auto">
          <a:xfrm>
            <a:off x="356657" y="1484784"/>
            <a:ext cx="3705412" cy="40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40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0799" y="791730"/>
            <a:ext cx="4764666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Ізидії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складаються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кількох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клітин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водорості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обплетених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гіфами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гриба і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вкритих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корковим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шаром.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вигляд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зернин,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циліндричних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виростів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маленьких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листочків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постійна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для кожного виду лишайника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Ізидії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висипаються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поверхню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слані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а разом з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шматочками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відламуються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внаслідок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зовнішніх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факторів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 за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сприятливих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умов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розростаються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в лишайник.</a:t>
            </a:r>
          </a:p>
          <a:p>
            <a:pPr algn="just">
              <a:lnSpc>
                <a:spcPct val="150000"/>
              </a:lnSpc>
            </a:pP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Утворювати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ізидії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здатні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15% </a:t>
            </a:r>
            <a:r>
              <a:rPr lang="ru-RU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91"/>
          <a:stretch/>
        </p:blipFill>
        <p:spPr bwMode="auto">
          <a:xfrm>
            <a:off x="251519" y="944212"/>
            <a:ext cx="3724275" cy="52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091" y="6240696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Ізидії</a:t>
            </a:r>
            <a:r>
              <a:rPr lang="uk-UA" sz="2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3" y="116632"/>
            <a:ext cx="510530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Ізидії</a:t>
            </a:r>
            <a:r>
              <a:rPr lang="uk-UA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лишайника</a:t>
            </a:r>
            <a:endParaRPr lang="ru-RU" sz="3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058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7654" y="1124744"/>
            <a:ext cx="7776864" cy="424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створюють умови для формування рослинних угруповань, тому їх називають «піонерами рослинності»;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жерело сировини для промисловості (добувають цукор, спирт);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жерело барвників та індикаторів (лакмус);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жа для багатьох видів тварин;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ишайникові кислоти застосовують  в медицині як антибіотики;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 витримують чадного газу, оксидів сірки, тому є </a:t>
            </a:r>
            <a:r>
              <a:rPr lang="uk-UA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біоіндикаторами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чистого повітря;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 їх допомогою визначають вік гірських порід та кам'яних будівель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459934"/>
            <a:ext cx="501207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3600" b="1" dirty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лишайників</a:t>
            </a:r>
            <a:r>
              <a:rPr lang="ru-RU" sz="3600" b="1" dirty="0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600" b="1" dirty="0">
              <a:ln w="1143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6815" y="6206694"/>
            <a:ext cx="2008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Норвезькі лемінги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292080" y="5053451"/>
            <a:ext cx="3309146" cy="1153243"/>
            <a:chOff x="4648513" y="4799022"/>
            <a:chExt cx="3309146" cy="1153243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2159" y="4799022"/>
              <a:ext cx="2095500" cy="1143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874" t="34279" r="5707" b="7682"/>
            <a:stretch/>
          </p:blipFill>
          <p:spPr bwMode="auto">
            <a:xfrm>
              <a:off x="4648513" y="4809266"/>
              <a:ext cx="1779831" cy="1142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9" t="20941" r="9355" b="34081"/>
          <a:stretch/>
        </p:blipFill>
        <p:spPr bwMode="auto">
          <a:xfrm>
            <a:off x="2927976" y="5053451"/>
            <a:ext cx="2263990" cy="112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48627" y="6206694"/>
            <a:ext cx="1432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Білі ведмеді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 descr="http://www.zoolog.com.ua/ssavci/olen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063695"/>
            <a:ext cx="2173794" cy="114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5819" y="6209278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Олень північний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4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571" y="1052736"/>
            <a:ext cx="8895170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150000"/>
              </a:lnSpc>
              <a:buAutoNum type="arabicPeriod"/>
              <a:tabLst>
                <a:tab pos="265113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 розташовані клітини водоростей у складі лишайників: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у верхньому корковому шарі;     б) у нижньому корковому шарі;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в) у серцевині;                                     г) під нижнім корковим шаром.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2. Укажіть середовище,  для визначення стану якого використовують лишайники: 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i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а) повітря;           б) водойми;             в) </a:t>
            </a:r>
            <a:r>
              <a:rPr lang="uk-UA" b="1" i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ґ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рунт;             г) організм людини.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3. Виберіть лишайник, який названо в </a:t>
            </a: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іблії «манна небесна»: 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ксанторія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;         б)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аспіцилія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;  	      в)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пармелія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;        г)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цетрарія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  <a:tabLst>
                <a:tab pos="265113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4. Встановіть відповідність між складовими </a:t>
            </a:r>
            <a:r>
              <a:rPr lang="uk-UA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та виконуваними функціями:</a:t>
            </a:r>
          </a:p>
          <a:p>
            <a:pPr>
              <a:lnSpc>
                <a:spcPct val="150000"/>
              </a:lnSpc>
              <a:tabLst>
                <a:tab pos="0" algn="l"/>
                <a:tab pos="900113" algn="l"/>
              </a:tabLst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uk-UA" b="1" i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ерхній корковий шар	                 а) виконує функцію фотосинтезу</a:t>
            </a:r>
          </a:p>
          <a:p>
            <a:pPr>
              <a:lnSpc>
                <a:spcPct val="150000"/>
              </a:lnSpc>
              <a:tabLst>
                <a:tab pos="0" algn="l"/>
                <a:tab pos="900113" algn="l"/>
              </a:tabLst>
            </a:pP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2) </a:t>
            </a:r>
            <a:r>
              <a:rPr lang="uk-UA" b="1" i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ижній корковий шар	                 б) відходять гіфи, що виконують роль  ризоїдів</a:t>
            </a:r>
          </a:p>
          <a:p>
            <a:pPr>
              <a:lnSpc>
                <a:spcPct val="150000"/>
              </a:lnSpc>
              <a:tabLst>
                <a:tab pos="0" algn="l"/>
                <a:tab pos="900113" algn="l"/>
              </a:tabLst>
            </a:pP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3) Клітини водорості		 в) містить пігменти, що надають колір 					                                     слані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4160" y="339476"/>
            <a:ext cx="6279348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Виберіть</a:t>
            </a:r>
            <a:r>
              <a:rPr lang="ru-RU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правильні</a:t>
            </a:r>
            <a:r>
              <a:rPr lang="ru-RU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ru-RU" sz="3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01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777" y="836712"/>
            <a:ext cx="820891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b="1" dirty="0" smtClean="0"/>
          </a:p>
          <a:p>
            <a:pPr algn="just">
              <a:lnSpc>
                <a:spcPct val="150000"/>
              </a:lnSpc>
            </a:pPr>
            <a:r>
              <a:rPr lang="ru-RU" sz="2000" b="1" dirty="0" smtClean="0"/>
              <a:t>	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Характерна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особливість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лишайників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повільний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ріст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Виміри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засвідчили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накипний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лишайник,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росте на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скелі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щороку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збільшується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діаметрі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 0,25 мм.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лишайника,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діаметр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досягає</a:t>
            </a: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8,5 см. 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24172" y="476672"/>
            <a:ext cx="390254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Розв'яжіть</a:t>
            </a:r>
            <a:r>
              <a:rPr lang="ru-RU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задачу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226" y="4509126"/>
            <a:ext cx="2369051" cy="189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415" y="4509126"/>
            <a:ext cx="2672600" cy="189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25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57513" y="29543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725685"/>
              </p:ext>
            </p:extLst>
          </p:nvPr>
        </p:nvGraphicFramePr>
        <p:xfrm>
          <a:off x="251520" y="1052736"/>
          <a:ext cx="3320829" cy="5400600"/>
        </p:xfrm>
        <a:graphic>
          <a:graphicData uri="http://schemas.openxmlformats.org/drawingml/2006/table">
            <a:tbl>
              <a:tblPr firstRow="1" firstCol="1" bandRow="1"/>
              <a:tblGrid>
                <a:gridCol w="368981"/>
                <a:gridCol w="385753"/>
                <a:gridCol w="352209"/>
                <a:gridCol w="368981"/>
                <a:gridCol w="368981"/>
                <a:gridCol w="368981"/>
                <a:gridCol w="368981"/>
                <a:gridCol w="368981"/>
                <a:gridCol w="368981"/>
              </a:tblGrid>
              <a:tr h="360040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n>
                            <a:solidFill>
                              <a:sysClr val="windowText" lastClr="000000"/>
                            </a:solidFill>
                          </a:ln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n>
                          <a:solidFill>
                            <a:sysClr val="windowText" lastClr="000000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270" marR="562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2840" y="-12793"/>
            <a:ext cx="859241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Розв'яжіть кросворд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0725" y="967183"/>
            <a:ext cx="496931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73038" algn="just">
              <a:lnSpc>
                <a:spcPct val="150000"/>
              </a:lnSpc>
              <a:buAutoNum type="arabicPeriod"/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Будова тіла лишайників, яка нагадує щільну шкірку. 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2. До складу гриба входять два організми – гриб і … 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3. Будова тіла </a:t>
            </a:r>
            <a:r>
              <a:rPr lang="uk-UA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яка нагадує листкові пластинки. 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4.Гіфи, які слугують для прикріплення </a:t>
            </a:r>
            <a:r>
              <a:rPr lang="uk-UA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поверхні субстрату.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5. Спосіб розмноження лишайників. 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овгожитель серед лишайників. 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7. Наука, яка вивчає лишайники.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8. Лишайники – індикатори чистоти …</a:t>
            </a:r>
          </a:p>
          <a:p>
            <a:pPr indent="173038" algn="just">
              <a:lnSpc>
                <a:spcPct val="150000"/>
              </a:lnSpc>
            </a:pP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9. Будова тіла </a:t>
            </a:r>
            <a:r>
              <a:rPr lang="uk-UA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лишайника</a:t>
            </a:r>
            <a:r>
              <a:rPr lang="uk-UA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яка нагадує кущики.   </a:t>
            </a:r>
            <a:endParaRPr lang="ru-RU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94841"/>
              </p:ext>
            </p:extLst>
          </p:nvPr>
        </p:nvGraphicFramePr>
        <p:xfrm>
          <a:off x="3495554" y="1967696"/>
          <a:ext cx="212350" cy="2534856"/>
        </p:xfrm>
        <a:graphic>
          <a:graphicData uri="http://schemas.openxmlformats.org/drawingml/2006/table">
            <a:tbl>
              <a:tblPr/>
              <a:tblGrid>
                <a:gridCol w="212350"/>
              </a:tblGrid>
              <a:tr h="2534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99" y="498322"/>
            <a:ext cx="705961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434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156408"/>
            <a:ext cx="76328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0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Опрацювати § 53, знати відповіді на запитання з рубрики «Перевірте здобуті знання».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Підготувати повідомлення про лишайники, які трапляються в нашій місцевості.</a:t>
            </a:r>
          </a:p>
          <a:p>
            <a:pPr marL="457200" indent="-457200" algn="ctr">
              <a:buAutoNum type="arabicPeriod"/>
            </a:pPr>
            <a:endParaRPr lang="ru-RU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30836" y="332656"/>
            <a:ext cx="4138312" cy="8237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lnSpc>
                <a:spcPct val="150000"/>
              </a:lnSpc>
            </a:pPr>
            <a:r>
              <a:rPr lang="uk-UA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416" y="3710953"/>
            <a:ext cx="4651671" cy="2616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28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7709" y="1484784"/>
            <a:ext cx="763284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</a:t>
            </a:r>
          </a:p>
          <a:p>
            <a:pPr algn="ctr"/>
            <a:r>
              <a:rPr lang="uk-UA" sz="80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співпрацю!</a:t>
            </a:r>
            <a:endParaRPr lang="ru-RU" sz="80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adam-lea.fr/image_32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10225"/>
            <a:ext cx="8594281" cy="212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85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960" y="980728"/>
            <a:ext cx="866441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Біологія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6-й кл./Л.І.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Остапченко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та ін. – К.: 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2014. – 224с.: іл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uk-UA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endParaRPr lang="uk-UA" sz="20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http://intranet.tdmu.edu.ua/data/kafedra/internal/pharma_1/classes_stud/uk/med/biol/ptn/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Мікологія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альгологія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/курс/Лишайники-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Ціанобактерії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htm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http://znaimo.com.ua/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Різокарпон_географічний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http://www.mambakaramba.com/lishajniki-divovizhni-roslini-sfinksi/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http://www.rgo.ru/ru/photo/i-v-arktike-cvety-cvetut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http://nashapriroda.com/wiki/list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http://fitorastenia.ru/rastenia/112-moh-islandskiy.html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http://www.rbge.org.uk/the-gardens/edinburgh/seasons-highlights/january-garden-highlights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http://eol.org/pages/6580434/overview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http://rpp.nashaucheba.ru/download/docs-75840/75840.doc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Ізидії</a:t>
            </a:r>
            <a:endParaRPr lang="uk-UA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3648" y="116632"/>
            <a:ext cx="643304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</a:p>
          <a:p>
            <a:endParaRPr lang="ru-RU" sz="3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89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575" y="5589240"/>
            <a:ext cx="8784976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 малюнками визначте, до якої групи за способом живлення належать гриби? Поясніть свій вибір.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Черная плесень на плитке в ванной Как убрать плесень в ванно…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b="58618"/>
          <a:stretch/>
        </p:blipFill>
        <p:spPr bwMode="auto">
          <a:xfrm>
            <a:off x="146575" y="218216"/>
            <a:ext cx="2841249" cy="27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upload.wikimedia.org/wikipedia/commons/thumb/7/7a/Leccinum_aurantiacum.jpg/240px-Leccinum_aurantiacu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0"/>
          <a:stretch/>
        </p:blipFill>
        <p:spPr bwMode="auto">
          <a:xfrm>
            <a:off x="259276" y="3034278"/>
            <a:ext cx="2416773" cy="2528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Грибы-паразиты на плодовых деревья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3344" y="201275"/>
            <a:ext cx="3027832" cy="27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Умеют ли грибы думать? / Разно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" r="18084" b="12188"/>
          <a:stretch/>
        </p:blipFill>
        <p:spPr bwMode="auto">
          <a:xfrm>
            <a:off x="2693417" y="3067181"/>
            <a:ext cx="3459880" cy="252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USHROOMS-ONLINE.RU - Съедобные гриб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52" y="3046574"/>
            <a:ext cx="2771880" cy="252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ikigrib.ru/img-gribs/podberezovik/podberezovik-0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566" y="218217"/>
            <a:ext cx="2757578" cy="277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6575" y="251571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10566" y="253051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4020" y="2515717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6575" y="512757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6815" y="517374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7552" y="5173741"/>
            <a:ext cx="1174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56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16258701"/>
              </p:ext>
            </p:extLst>
          </p:nvPr>
        </p:nvGraphicFramePr>
        <p:xfrm>
          <a:off x="467544" y="1556792"/>
          <a:ext cx="828092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8610" y="300989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Заповніть схему</a:t>
            </a:r>
            <a:endParaRPr lang="ru-RU" sz="3600" b="1" dirty="0">
              <a:ln w="1143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17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484784"/>
            <a:ext cx="792088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формувати 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поняття про наукову класифікацію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лишайників на основі морфологічної будови;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навчитися 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розпізнавати різні групи лишайників;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з'ясувати 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будову лишайників;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ояснити співіснування грибів і водоростей у лишайнику;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ознайомитися 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 екологічним та геологічним значенням  лишайників.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2000" b="1" dirty="0"/>
          </a:p>
        </p:txBody>
      </p:sp>
      <p:pic>
        <p:nvPicPr>
          <p:cNvPr id="2050" name="Picture 2" descr="подвески Финансовый интернет журнал - Part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3" r="10022"/>
          <a:stretch/>
        </p:blipFill>
        <p:spPr bwMode="auto">
          <a:xfrm>
            <a:off x="7413236" y="260648"/>
            <a:ext cx="1581545" cy="165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487378"/>
            <a:ext cx="3616631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dirty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Завдання </a:t>
            </a:r>
            <a:r>
              <a:rPr lang="uk-UA" sz="3600" b="1" dirty="0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уроку:</a:t>
            </a:r>
            <a:endParaRPr lang="uk-UA" sz="3600" b="1" dirty="0">
              <a:ln w="1143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7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60648"/>
            <a:ext cx="6877272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Які організми К.А.Тімірязєв назвав «рослинами-сфінксами»? Чому?  </a:t>
            </a:r>
            <a:endParaRPr lang="ru-RU" sz="32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0768" y="1490837"/>
            <a:ext cx="8831715" cy="1955483"/>
            <a:chOff x="180768" y="1490837"/>
            <a:chExt cx="8831715" cy="1955483"/>
          </a:xfrm>
        </p:grpSpPr>
        <p:pic>
          <p:nvPicPr>
            <p:cNvPr id="2052" name="Picture 4" descr="Propagating Fungi &amp; Lichen Gardening Tips Garden Guide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768" y="1490837"/>
              <a:ext cx="2936913" cy="1946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Цетрария степная Supersadovod - о саде и огороде просто и интересно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9685" y="1490837"/>
              <a:ext cx="2732798" cy="1955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В Намибии есть &quot;волшебные круги&quot; &quot; Палата 6 - на защите Вашего настроения!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3848" y="1490837"/>
              <a:ext cx="2952328" cy="1955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575556" y="3711150"/>
            <a:ext cx="8208912" cy="2806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Лишайники 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названі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рослинами-сфінксами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тому,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другій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половині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століття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вченим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розгадати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таємницю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їхнього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походження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Лишайники —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симбіоз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водоростей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такій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взаємодії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змогли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заселити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абсолютно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недоступні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вони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виростають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 голому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камінні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вулканічних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породах,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пустельних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пісках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313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87397"/>
            <a:ext cx="79576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снує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17000 до 26000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найдавніші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скам’янілі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400 млн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Вивчає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лишайники 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ліхенологія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виникла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1803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шведський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ботанік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Ахаріус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виділив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лишайники в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окрему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5587" y="2522048"/>
            <a:ext cx="38356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Лишайники —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одні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найбільш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довгоживучих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організмів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планеті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декількох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сотень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4500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Ростуть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лишайники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повільно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декількох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десятих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міліметра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декількох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сантиметрів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4" name="Picture 2" descr="Різокарпон географіч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14" y="2729172"/>
            <a:ext cx="4351966" cy="326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835796"/>
            <a:ext cx="4927813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Різокарпон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географічний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найстаріший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довгожитель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нашої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66653"/>
            <a:ext cx="583050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Найстаріші</a:t>
            </a:r>
            <a:r>
              <a:rPr lang="ru-RU" sz="32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довгожителі</a:t>
            </a:r>
            <a:r>
              <a:rPr lang="ru-RU" sz="32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</a:t>
            </a:r>
            <a:endParaRPr lang="ru-RU" sz="32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0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Поширеність лишайників</a:t>
            </a:r>
            <a:endParaRPr lang="ru-RU" sz="3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УДИВИТЕЛЬНАЯ НАША ПРИРОДА - Стать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1" y="1052736"/>
            <a:ext cx="3808631" cy="229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6802" y="3254254"/>
            <a:ext cx="3808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Типова рослинність арктичних пустель – мохи та лишайники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Флора в чилийской пустыне Атакам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8" b="4743"/>
          <a:stretch/>
        </p:blipFill>
        <p:spPr bwMode="auto">
          <a:xfrm>
            <a:off x="4639784" y="3948086"/>
            <a:ext cx="3601622" cy="198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39784" y="5949281"/>
            <a:ext cx="4124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Флора в чилійській пустині </a:t>
            </a:r>
            <a:r>
              <a:rPr lang="uk-UA" sz="20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Атакама</a:t>
            </a:r>
            <a:r>
              <a:rPr lang="uk-UA" sz="2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 descr="http://www.rgo.ru/sites/default/files/styles/gallery_main/public/node/5467/1110.jpg?itok=TW4S7Td-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2" y="3948086"/>
            <a:ext cx="3808631" cy="264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95983" y="881867"/>
            <a:ext cx="45244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42913">
              <a:lnSpc>
                <a:spcPct val="150000"/>
              </a:lnSpc>
            </a:pPr>
            <a:r>
              <a:rPr lang="uk-UA" sz="2000" b="1" dirty="0" smtClean="0"/>
              <a:t>	</a:t>
            </a:r>
            <a:r>
              <a:rPr lang="uk-UA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Лишайники поширені по Землі – від холодних арктичних регіонів до спекотних пустель, бо здатні перенести  тривалі періоди несприятливих умов, але не витримують забрудненої атмосфери.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Dermatocarpon lurid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640" y="3869086"/>
            <a:ext cx="3256063" cy="230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narodna-osvita.com.ua/uploads/bio-6-ostap-ukr/bio-6-ostap-ukr-2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t="4334" r="6472" b="18527"/>
          <a:stretch/>
        </p:blipFill>
        <p:spPr bwMode="auto">
          <a:xfrm>
            <a:off x="5436096" y="1052813"/>
            <a:ext cx="3242591" cy="220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37736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Середовище існування лишайників</a:t>
            </a:r>
            <a:endParaRPr lang="ru-RU" sz="3600" b="1" dirty="0">
              <a:ln w="11430"/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Мох исландский &quot; Лекарственные расте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814"/>
            <a:ext cx="3513335" cy="220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052" y="3266568"/>
            <a:ext cx="3098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Цетрарія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ісландська </a:t>
            </a:r>
          </a:p>
          <a:p>
            <a:pPr algn="ctr"/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(на болотах) 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Royal Botanic Garden Edinburgh - January Highlight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16" y="3869086"/>
            <a:ext cx="3392495" cy="230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7780" y="6244573"/>
            <a:ext cx="3157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Ксанторія</a:t>
            </a:r>
            <a:r>
              <a:rPr lang="uk-UA" sz="2000" b="1" dirty="0" smtClean="0"/>
              <a:t> </a:t>
            </a:r>
            <a:endParaRPr lang="ru-RU" sz="2000" b="1" dirty="0"/>
          </a:p>
        </p:txBody>
      </p:sp>
      <p:pic>
        <p:nvPicPr>
          <p:cNvPr id="5130" name="Picture 10" descr="Lecidea fuscoatrina - Information on Lecidea fuscoatrina - Encyclopedia of Lif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212" y="2528186"/>
            <a:ext cx="3320980" cy="221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94891" y="4742173"/>
            <a:ext cx="1885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Лецидея</a:t>
            </a:r>
            <a:r>
              <a:rPr lang="uk-UA" sz="16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16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(на камінні)</a:t>
            </a:r>
            <a:endParaRPr lang="ru-RU" sz="16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3" y="6217577"/>
            <a:ext cx="3242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Дерматокарпон</a:t>
            </a: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річковий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9492" y="3261471"/>
            <a:ext cx="2259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b="1" i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Аспіцилія</a:t>
            </a:r>
            <a:r>
              <a:rPr lang="uk-UA" sz="16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16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їстівна</a:t>
            </a:r>
            <a:endParaRPr lang="ru-RU" sz="16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84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arodna-osvita.com.ua/uploads/bio-6-ostap-ukr/bio-6-ostap-ukr-20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" b="23110"/>
          <a:stretch/>
        </p:blipFill>
        <p:spPr bwMode="auto">
          <a:xfrm>
            <a:off x="251520" y="1024677"/>
            <a:ext cx="8640960" cy="431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51356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Внутрішня будова </a:t>
            </a:r>
            <a:r>
              <a:rPr lang="uk-UA" sz="3600" b="1" dirty="0" err="1" smtClean="0">
                <a:ln w="11430"/>
                <a:solidFill>
                  <a:srgbClr val="00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лишайника</a:t>
            </a:r>
            <a:endParaRPr lang="ru-RU" sz="3600" b="1" dirty="0">
              <a:ln w="11430"/>
              <a:solidFill>
                <a:srgbClr val="00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354191"/>
            <a:ext cx="864096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 – верхній корковий шар, містить пігменти; 2 – нижній корковий шар; </a:t>
            </a:r>
          </a:p>
          <a:p>
            <a:pPr>
              <a:lnSpc>
                <a:spcPct val="150000"/>
              </a:lnSpc>
            </a:pPr>
            <a:r>
              <a:rPr lang="uk-UA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 – серцевина лишайнику; 4 – клітини водоростей або ціанобактерій</a:t>
            </a:r>
            <a:endParaRPr lang="ru-RU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5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Другая 24">
      <a:dk1>
        <a:srgbClr val="3F3F3F"/>
      </a:dk1>
      <a:lt1>
        <a:srgbClr val="FFFFFF"/>
      </a:lt1>
      <a:dk2>
        <a:srgbClr val="E5EFF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Выставка</Template>
  <TotalTime>1012</TotalTime>
  <Words>619</Words>
  <Application>Microsoft Office PowerPoint</Application>
  <PresentationFormat>Экран (4:3)</PresentationFormat>
  <Paragraphs>217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Tradeshow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Дорошенко</cp:lastModifiedBy>
  <cp:revision>75</cp:revision>
  <dcterms:created xsi:type="dcterms:W3CDTF">2015-02-16T20:15:06Z</dcterms:created>
  <dcterms:modified xsi:type="dcterms:W3CDTF">2015-02-24T22:29:51Z</dcterms:modified>
</cp:coreProperties>
</file>