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45" autoAdjust="0"/>
  </p:normalViewPr>
  <p:slideViewPr>
    <p:cSldViewPr>
      <p:cViewPr>
        <p:scale>
          <a:sx n="66" d="100"/>
          <a:sy n="66" d="100"/>
        </p:scale>
        <p:origin x="-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6CD891-C106-4ADD-8186-FF6638C1C248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440787-CA7E-4E71-ADBC-2E37F60506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</a:rPr>
              <a:t>Особливості впровадження мистецтва у старшій школі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С.В. </a:t>
            </a:r>
            <a:r>
              <a:rPr lang="ru-RU" dirty="0" err="1" smtClean="0">
                <a:solidFill>
                  <a:schemeClr val="tx1"/>
                </a:solidFill>
              </a:rPr>
              <a:t>Гловацький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методист </a:t>
            </a:r>
            <a:r>
              <a:rPr lang="ru-RU" dirty="0" err="1" smtClean="0">
                <a:solidFill>
                  <a:schemeClr val="tx1"/>
                </a:solidFill>
              </a:rPr>
              <a:t>предметів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художньо-естетичного</a:t>
            </a:r>
            <a:r>
              <a:rPr lang="ru-RU" dirty="0" smtClean="0">
                <a:solidFill>
                  <a:schemeClr val="tx1"/>
                </a:solidFill>
              </a:rPr>
              <a:t> циклу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КНЗ «ЧОІПОПП ЧОР»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учні</a:t>
            </a:r>
            <a:r>
              <a:rPr lang="ru-RU" sz="4400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71600" y="2161599"/>
            <a:ext cx="7992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сприймання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інтерпретація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оцінювання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художніх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пізнання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мистецтва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художньо-творче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самовираження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збалансованими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Ключові компетентності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компетентності спілкування рідною /державною, іноземною мовами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математична компетентність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основні </a:t>
            </a:r>
            <a:r>
              <a:rPr lang="uk-UA" sz="2400" i="1" dirty="0"/>
              <a:t>компетентності у природничих науках і </a:t>
            </a:r>
            <a:r>
              <a:rPr lang="uk-UA" sz="2400" i="1" dirty="0" smtClean="0"/>
              <a:t>технологіях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і</a:t>
            </a:r>
            <a:r>
              <a:rPr lang="ru-RU" sz="2400" i="1" dirty="0" err="1" smtClean="0"/>
              <a:t>нформаційно-цифрова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компетентність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компетентність </a:t>
            </a:r>
            <a:r>
              <a:rPr lang="uk-UA" sz="2400" i="1" dirty="0"/>
              <a:t>уміння вчитися впродовж </a:t>
            </a:r>
            <a:r>
              <a:rPr lang="uk-UA" sz="2400" i="1" dirty="0" smtClean="0"/>
              <a:t>життя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компетентності </a:t>
            </a:r>
            <a:r>
              <a:rPr lang="uk-UA" sz="2400" i="1" dirty="0"/>
              <a:t>ініціативності і </a:t>
            </a:r>
            <a:r>
              <a:rPr lang="uk-UA" sz="2400" i="1" dirty="0" smtClean="0"/>
              <a:t> </a:t>
            </a:r>
            <a:r>
              <a:rPr lang="uk-UA" sz="2400" i="1" dirty="0"/>
              <a:t>підприємливості</a:t>
            </a:r>
            <a:endParaRPr lang="uk-UA" sz="2400" i="1" dirty="0" smtClean="0"/>
          </a:p>
          <a:p>
            <a:pPr>
              <a:buFont typeface="Arial" pitchFamily="34" charset="0"/>
              <a:buChar char="•"/>
            </a:pPr>
            <a:r>
              <a:rPr lang="ru-RU" sz="2400" i="1" dirty="0" err="1" smtClean="0"/>
              <a:t>соціальна</a:t>
            </a:r>
            <a:r>
              <a:rPr lang="ru-RU" sz="2400" i="1" dirty="0" smtClean="0"/>
              <a:t> та </a:t>
            </a:r>
            <a:r>
              <a:rPr lang="ru-RU" sz="2400" i="1" dirty="0" err="1"/>
              <a:t>громадянська</a:t>
            </a:r>
            <a:r>
              <a:rPr lang="ru-RU" sz="2400" i="1" dirty="0"/>
              <a:t> 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компетентності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компетентність </a:t>
            </a:r>
            <a:r>
              <a:rPr lang="uk-UA" sz="2400" i="1" dirty="0"/>
              <a:t>о</a:t>
            </a:r>
            <a:r>
              <a:rPr lang="ru-RU" sz="2400" i="1" dirty="0" err="1"/>
              <a:t>бізнан</a:t>
            </a:r>
            <a:r>
              <a:rPr lang="uk-UA" sz="2400" i="1" dirty="0"/>
              <a:t>ості</a:t>
            </a:r>
            <a:r>
              <a:rPr lang="ru-RU" sz="2400" i="1" dirty="0"/>
              <a:t> та </a:t>
            </a:r>
            <a:r>
              <a:rPr lang="ru-RU" sz="2400" i="1" dirty="0" err="1"/>
              <a:t>самовираження</a:t>
            </a:r>
            <a:r>
              <a:rPr lang="ru-RU" sz="2400" i="1" dirty="0"/>
              <a:t> у </a:t>
            </a:r>
            <a:r>
              <a:rPr lang="ru-RU" sz="2400" i="1" dirty="0" err="1"/>
              <a:t>сфері</a:t>
            </a:r>
            <a:r>
              <a:rPr lang="ru-RU" sz="2400" i="1" dirty="0"/>
              <a:t> </a:t>
            </a:r>
            <a:r>
              <a:rPr lang="ru-RU" sz="2400" i="1" dirty="0" err="1" smtClean="0"/>
              <a:t>культури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компетентність </a:t>
            </a:r>
            <a:r>
              <a:rPr lang="uk-UA" sz="2400" i="1" dirty="0"/>
              <a:t>е</a:t>
            </a:r>
            <a:r>
              <a:rPr lang="ru-RU" sz="2400" i="1" dirty="0" err="1"/>
              <a:t>кологічної</a:t>
            </a:r>
            <a:r>
              <a:rPr lang="ru-RU" sz="2400" i="1" dirty="0"/>
              <a:t> </a:t>
            </a:r>
            <a:r>
              <a:rPr lang="ru-RU" sz="2400" i="1" dirty="0" err="1"/>
              <a:t>грамотн</a:t>
            </a:r>
            <a:r>
              <a:rPr lang="uk-UA" sz="2400" i="1" dirty="0"/>
              <a:t>ості</a:t>
            </a:r>
            <a:r>
              <a:rPr lang="ru-RU" sz="2400" i="1" dirty="0"/>
              <a:t> </a:t>
            </a:r>
            <a:r>
              <a:rPr lang="ru-RU" sz="2400" i="1" dirty="0" err="1"/>
              <a:t>і</a:t>
            </a:r>
            <a:r>
              <a:rPr lang="ru-RU" sz="2400" i="1" dirty="0"/>
              <a:t> здоров</a:t>
            </a:r>
            <a:r>
              <a:rPr lang="uk-UA" sz="2400" i="1" dirty="0" err="1"/>
              <a:t>ого</a:t>
            </a:r>
            <a:r>
              <a:rPr lang="ru-RU" sz="2400" i="1" dirty="0"/>
              <a:t> </a:t>
            </a:r>
            <a:r>
              <a:rPr lang="ru-RU" sz="2400" i="1" dirty="0" err="1"/>
              <a:t>життя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Наскрізні змістові лінії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43608" y="3435678"/>
            <a:ext cx="77768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!!!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Формування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ключових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компетентностей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реалізація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змісту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наскрізних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змістових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ліній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має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бути </a:t>
            </a:r>
            <a:r>
              <a:rPr lang="ru-RU" sz="2400" b="1" dirty="0" err="1" smtClean="0">
                <a:latin typeface="Arial" pitchFamily="34" charset="0"/>
                <a:ea typeface="Gungsuh"/>
                <a:cs typeface="Arial" pitchFamily="34" charset="0"/>
              </a:rPr>
              <a:t>педагогічно</a:t>
            </a:r>
            <a:r>
              <a:rPr lang="ru-RU" sz="2400" b="1" dirty="0" smtClean="0"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ea typeface="Gungsuh"/>
                <a:cs typeface="Arial" pitchFamily="34" charset="0"/>
              </a:rPr>
              <a:t>коректним</a:t>
            </a:r>
            <a:r>
              <a:rPr lang="ru-RU" sz="2400" b="1" dirty="0" smtClean="0"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ea typeface="Gungsuh"/>
                <a:cs typeface="Arial" pitchFamily="34" charset="0"/>
              </a:rPr>
              <a:t>і</a:t>
            </a:r>
            <a:r>
              <a:rPr lang="ru-RU" sz="2400" b="1" dirty="0" smtClean="0"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ea typeface="Gungsuh"/>
                <a:cs typeface="Arial" pitchFamily="34" charset="0"/>
              </a:rPr>
              <a:t>доцільним</a:t>
            </a:r>
            <a:r>
              <a:rPr lang="ru-RU" sz="2400" b="1" dirty="0" smtClean="0">
                <a:latin typeface="Arial" pitchFamily="34" charset="0"/>
                <a:ea typeface="Gungsuh"/>
                <a:cs typeface="Arial" pitchFamily="34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втілюватися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через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відповідні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мистецькі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трактування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приклади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методи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Gungsuh"/>
                <a:cs typeface="Arial" pitchFamily="34" charset="0"/>
              </a:rPr>
              <a:t>навчання</a:t>
            </a:r>
            <a:r>
              <a:rPr lang="ru-RU" sz="2400" b="1" dirty="0">
                <a:latin typeface="Arial" pitchFamily="34" charset="0"/>
                <a:ea typeface="Gungsuh"/>
                <a:cs typeface="Arial" pitchFamily="34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Gungsuh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12776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err="1"/>
              <a:t>Екологічна</a:t>
            </a:r>
            <a:r>
              <a:rPr lang="ru-RU" sz="2800" i="1" dirty="0"/>
              <a:t> </a:t>
            </a:r>
            <a:r>
              <a:rPr lang="ru-RU" sz="2800" i="1" dirty="0" err="1"/>
              <a:t>безпека</a:t>
            </a:r>
            <a:r>
              <a:rPr lang="ru-RU" sz="2800" i="1" dirty="0"/>
              <a:t> та </a:t>
            </a:r>
            <a:r>
              <a:rPr lang="ru-RU" sz="2800" i="1" dirty="0" err="1"/>
              <a:t>сталий</a:t>
            </a:r>
            <a:r>
              <a:rPr lang="ru-RU" sz="2800" i="1" dirty="0"/>
              <a:t> </a:t>
            </a:r>
            <a:r>
              <a:rPr lang="ru-RU" sz="2800" i="1" dirty="0" err="1" smtClean="0"/>
              <a:t>розвиток</a:t>
            </a:r>
            <a:endParaRPr lang="ru-RU" sz="2800" i="1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err="1" smtClean="0"/>
              <a:t>Громадянська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відповідальність</a:t>
            </a:r>
            <a:endParaRPr lang="ru-RU" sz="2800" i="1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err="1" smtClean="0"/>
              <a:t>Здоров'я</a:t>
            </a:r>
            <a:r>
              <a:rPr lang="ru-RU" sz="2800" i="1" dirty="0" smtClean="0"/>
              <a:t> </a:t>
            </a:r>
            <a:r>
              <a:rPr lang="ru-RU" sz="2800" i="1" dirty="0" err="1"/>
              <a:t>і</a:t>
            </a:r>
            <a:r>
              <a:rPr lang="ru-RU" sz="2800" i="1" dirty="0"/>
              <a:t> </a:t>
            </a:r>
            <a:r>
              <a:rPr lang="ru-RU" sz="2800" i="1" dirty="0" err="1" smtClean="0"/>
              <a:t>безпека</a:t>
            </a:r>
            <a:endParaRPr lang="ru-RU" sz="2800" i="1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err="1" smtClean="0"/>
              <a:t>Підприємливість</a:t>
            </a:r>
            <a:r>
              <a:rPr lang="ru-RU" sz="2800" i="1" dirty="0" smtClean="0"/>
              <a:t> </a:t>
            </a:r>
            <a:r>
              <a:rPr lang="ru-RU" sz="2800" i="1" dirty="0"/>
              <a:t>та </a:t>
            </a:r>
            <a:r>
              <a:rPr lang="ru-RU" sz="2800" i="1" dirty="0" err="1"/>
              <a:t>фінансова</a:t>
            </a:r>
            <a:r>
              <a:rPr lang="ru-RU" sz="2800" i="1" dirty="0"/>
              <a:t> </a:t>
            </a:r>
            <a:r>
              <a:rPr lang="ru-RU" sz="2800" i="1" dirty="0" err="1" smtClean="0"/>
              <a:t>грамотність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Програма </a:t>
            </a:r>
            <a:r>
              <a:rPr lang="uk-UA" dirty="0" err="1" smtClean="0">
                <a:solidFill>
                  <a:schemeClr val="tx1"/>
                </a:solidFill>
              </a:rPr>
              <a:t>“Мистецтво</a:t>
            </a:r>
            <a:r>
              <a:rPr lang="uk-UA" dirty="0" smtClean="0">
                <a:solidFill>
                  <a:schemeClr val="tx1"/>
                </a:solidFill>
              </a:rPr>
              <a:t>. 10-11 класи. Профільний </a:t>
            </a:r>
            <a:r>
              <a:rPr lang="uk-UA" dirty="0" err="1" smtClean="0">
                <a:solidFill>
                  <a:schemeClr val="tx1"/>
                </a:solidFill>
              </a:rPr>
              <a:t>рівень”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87624" y="1932802"/>
            <a:ext cx="73448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Пізнавальна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складова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години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обов’язкова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опануваннями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усіма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учнями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Художньо-практична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складова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години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варіативні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модулі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спрямовані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умінь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обраного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-их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-ів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мистецької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Реалізація художньо-практичної складової програми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2084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err="1" smtClean="0"/>
              <a:t>навчальний</a:t>
            </a:r>
            <a:r>
              <a:rPr lang="ru-RU" sz="2800" b="1" dirty="0" smtClean="0"/>
              <a:t> </a:t>
            </a:r>
            <a:r>
              <a:rPr lang="ru-RU" sz="2800" b="1" dirty="0"/>
              <a:t>заклад </a:t>
            </a:r>
            <a:r>
              <a:rPr lang="ru-RU" sz="2800" b="1" dirty="0" err="1"/>
              <a:t>обирає</a:t>
            </a:r>
            <a:r>
              <a:rPr lang="ru-RU" sz="2800" b="1" dirty="0"/>
              <a:t> </a:t>
            </a:r>
            <a:r>
              <a:rPr lang="ru-RU" sz="2800" b="1" dirty="0" err="1"/>
              <a:t>модул</a:t>
            </a:r>
            <a:r>
              <a:rPr lang="uk-UA" sz="2800" b="1" dirty="0"/>
              <a:t>ь (або модулі) в</a:t>
            </a:r>
            <a:r>
              <a:rPr lang="ru-RU" sz="2800" b="1" dirty="0" err="1"/>
              <a:t>ідповідно</a:t>
            </a:r>
            <a:r>
              <a:rPr lang="ru-RU" sz="2800" b="1" dirty="0"/>
              <a:t> до потреб </a:t>
            </a:r>
            <a:r>
              <a:rPr lang="uk-UA" sz="2800" b="1" dirty="0"/>
              <a:t>і</a:t>
            </a:r>
            <a:r>
              <a:rPr lang="ru-RU" sz="2800" b="1" dirty="0"/>
              <a:t> </a:t>
            </a:r>
            <a:r>
              <a:rPr lang="ru-RU" sz="2800" b="1" dirty="0" err="1"/>
              <a:t>побажань</a:t>
            </a:r>
            <a:r>
              <a:rPr lang="ru-RU" sz="2800" b="1" dirty="0"/>
              <a:t> </a:t>
            </a:r>
            <a:r>
              <a:rPr lang="ru-RU" sz="2800" b="1" dirty="0" err="1"/>
              <a:t>учнів</a:t>
            </a:r>
            <a:r>
              <a:rPr lang="ru-RU" sz="2800" b="1" dirty="0"/>
              <a:t>, умов та </a:t>
            </a:r>
            <a:r>
              <a:rPr lang="ru-RU" sz="2800" b="1" dirty="0" err="1"/>
              <a:t>матеріально-технічного</a:t>
            </a:r>
            <a:r>
              <a:rPr lang="ru-RU" sz="2800" b="1" dirty="0"/>
              <a:t> </a:t>
            </a:r>
            <a:r>
              <a:rPr lang="ru-RU" sz="2800" b="1" dirty="0" err="1"/>
              <a:t>забезпечення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endParaRPr lang="uk-UA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err="1" smtClean="0"/>
              <a:t>зміст</a:t>
            </a:r>
            <a:r>
              <a:rPr lang="ru-RU" sz="2800" b="1" dirty="0" smtClean="0"/>
              <a:t> </a:t>
            </a:r>
            <a:r>
              <a:rPr lang="ru-RU" sz="2800" b="1" dirty="0"/>
              <a:t>модуля </a:t>
            </a:r>
            <a:r>
              <a:rPr lang="uk-UA" sz="2800" b="1" dirty="0"/>
              <a:t>(</a:t>
            </a:r>
            <a:r>
              <a:rPr lang="uk-UA" sz="2800" b="1" dirty="0" err="1"/>
              <a:t>-ів</a:t>
            </a:r>
            <a:r>
              <a:rPr lang="uk-UA" sz="2800" b="1" dirty="0"/>
              <a:t>)</a:t>
            </a:r>
            <a:r>
              <a:rPr lang="ru-RU" sz="2800" b="1" dirty="0"/>
              <a:t> </a:t>
            </a:r>
            <a:r>
              <a:rPr lang="ru-RU" sz="2800" b="1" dirty="0" err="1"/>
              <a:t>може</a:t>
            </a:r>
            <a:r>
              <a:rPr lang="ru-RU" sz="2800" b="1" dirty="0"/>
              <a:t> бути не </a:t>
            </a:r>
            <a:r>
              <a:rPr lang="ru-RU" sz="2800" b="1" dirty="0" err="1" smtClean="0"/>
              <a:t>синхронізован</a:t>
            </a:r>
            <a:r>
              <a:rPr lang="uk-UA" sz="2800" b="1" dirty="0" smtClean="0"/>
              <a:t>о</a:t>
            </a:r>
            <a:r>
              <a:rPr lang="ru-RU" sz="2800" b="1" dirty="0" smtClean="0"/>
              <a:t> </a:t>
            </a:r>
            <a:r>
              <a:rPr lang="ru-RU" sz="2800" b="1" dirty="0" err="1"/>
              <a:t>зі</a:t>
            </a:r>
            <a:r>
              <a:rPr lang="ru-RU" sz="2800" b="1" dirty="0"/>
              <a:t> </a:t>
            </a:r>
            <a:r>
              <a:rPr lang="ru-RU" sz="2800" b="1" dirty="0" err="1"/>
              <a:t>змістом</a:t>
            </a:r>
            <a:r>
              <a:rPr lang="ru-RU" sz="2800" b="1" dirty="0"/>
              <a:t> </a:t>
            </a:r>
            <a:r>
              <a:rPr lang="ru-RU" sz="2800" b="1" dirty="0" err="1"/>
              <a:t>пізнавальної</a:t>
            </a:r>
            <a:r>
              <a:rPr lang="ru-RU" sz="2800" b="1" dirty="0"/>
              <a:t> </a:t>
            </a:r>
            <a:r>
              <a:rPr lang="ru-RU" sz="2800" b="1" dirty="0" err="1"/>
              <a:t>складової</a:t>
            </a:r>
            <a:r>
              <a:rPr lang="ru-RU" sz="2800" b="1" dirty="0"/>
              <a:t>, а </a:t>
            </a:r>
            <a:r>
              <a:rPr lang="ru-RU" sz="2800" b="1" dirty="0" err="1" smtClean="0"/>
              <a:t>спрямован</a:t>
            </a:r>
            <a:r>
              <a:rPr lang="uk-UA" sz="2800" b="1" dirty="0" smtClean="0"/>
              <a:t>о </a:t>
            </a:r>
            <a:r>
              <a:rPr lang="ru-RU" sz="2800" b="1" dirty="0" err="1" smtClean="0"/>
              <a:t>безпосередньо</a:t>
            </a:r>
            <a:r>
              <a:rPr lang="ru-RU" sz="2800" b="1" dirty="0" smtClean="0"/>
              <a:t> </a:t>
            </a:r>
            <a:r>
              <a:rPr lang="ru-RU" sz="2800" b="1" dirty="0"/>
              <a:t>на </a:t>
            </a:r>
            <a:r>
              <a:rPr lang="ru-RU" sz="2800" b="1" dirty="0" err="1"/>
              <a:t>опанування</a:t>
            </a:r>
            <a:r>
              <a:rPr lang="ru-RU" sz="2800" b="1" dirty="0"/>
              <a:t> </a:t>
            </a:r>
            <a:r>
              <a:rPr lang="ru-RU" sz="2800" b="1" dirty="0" err="1"/>
              <a:t>учнями</a:t>
            </a:r>
            <a:r>
              <a:rPr lang="ru-RU" sz="2800" b="1" dirty="0"/>
              <a:t> </a:t>
            </a:r>
            <a:r>
              <a:rPr lang="ru-RU" sz="2800" b="1" dirty="0" err="1"/>
              <a:t>певних</a:t>
            </a:r>
            <a:r>
              <a:rPr lang="ru-RU" sz="2800" b="1" dirty="0"/>
              <a:t> </a:t>
            </a:r>
            <a:r>
              <a:rPr lang="ru-RU" sz="2800" b="1" dirty="0" err="1"/>
              <a:t>мистецьких</a:t>
            </a:r>
            <a:r>
              <a:rPr lang="ru-RU" sz="2800" b="1" dirty="0"/>
              <a:t> </a:t>
            </a:r>
            <a:r>
              <a:rPr lang="ru-RU" sz="2800" b="1" dirty="0" err="1"/>
              <a:t>умінь</a:t>
            </a:r>
            <a:r>
              <a:rPr lang="uk-UA" sz="2800" b="1" dirty="0"/>
              <a:t> і навичок</a:t>
            </a:r>
            <a:r>
              <a:rPr lang="ru-RU" sz="2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Вчитель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самостійно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331640" y="1124744"/>
            <a:ext cx="727280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	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модуля (1, 2, 3, 4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семестри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художньо-змістове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наповнення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	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календарно-тематичний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урахуванням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вимог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навчальної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(модуля);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	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обирає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навчального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методики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умінь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мистецької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Модулі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1340768"/>
            <a:ext cx="71287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СПІВ</a:t>
            </a:r>
            <a:r>
              <a:rPr lang="ru-RU" sz="2000" b="1" dirty="0" smtClean="0"/>
              <a:t>* (</a:t>
            </a:r>
            <a:r>
              <a:rPr lang="ru-RU" sz="2000" b="1" dirty="0" err="1" smtClean="0"/>
              <a:t>сольний</a:t>
            </a:r>
            <a:r>
              <a:rPr lang="ru-RU" sz="2000" b="1" dirty="0"/>
              <a:t>, </a:t>
            </a:r>
            <a:r>
              <a:rPr lang="ru-RU" sz="2000" b="1" dirty="0" err="1"/>
              <a:t>ансамблевий</a:t>
            </a:r>
            <a:r>
              <a:rPr lang="ru-RU" sz="2000" b="1" dirty="0"/>
              <a:t>, </a:t>
            </a:r>
            <a:r>
              <a:rPr lang="ru-RU" sz="2000" b="1" dirty="0" err="1"/>
              <a:t>хоровий</a:t>
            </a:r>
            <a:r>
              <a:rPr lang="ru-RU" sz="2000" b="1" dirty="0"/>
              <a:t>)</a:t>
            </a:r>
            <a:endParaRPr lang="ru-RU" sz="2000" dirty="0"/>
          </a:p>
          <a:p>
            <a:r>
              <a:rPr lang="ru-RU" sz="2000" b="1" dirty="0"/>
              <a:t>МУЗИЧНИЙ </a:t>
            </a:r>
            <a:r>
              <a:rPr lang="ru-RU" sz="2000" b="1" dirty="0" smtClean="0"/>
              <a:t>ІНСТРУМЕНТ (</a:t>
            </a:r>
            <a:r>
              <a:rPr lang="ru-RU" sz="2000" b="1" dirty="0"/>
              <a:t>бандура, </a:t>
            </a:r>
            <a:r>
              <a:rPr lang="ru-RU" sz="2000" b="1" dirty="0" err="1"/>
              <a:t>гітара</a:t>
            </a:r>
            <a:r>
              <a:rPr lang="ru-RU" sz="2000" b="1" dirty="0"/>
              <a:t>, баян </a:t>
            </a:r>
            <a:r>
              <a:rPr lang="ru-RU" sz="2000" b="1" dirty="0" err="1"/>
              <a:t>тощо</a:t>
            </a:r>
            <a:r>
              <a:rPr lang="ru-RU" sz="2000" b="1" dirty="0"/>
              <a:t>/ ансамбль, оркестр)</a:t>
            </a:r>
            <a:endParaRPr lang="ru-RU" sz="2000" dirty="0"/>
          </a:p>
          <a:p>
            <a:r>
              <a:rPr lang="ru-RU" sz="2000" b="1" dirty="0"/>
              <a:t>ГРАФІКА</a:t>
            </a:r>
            <a:endParaRPr lang="ru-RU" sz="2000" dirty="0"/>
          </a:p>
          <a:p>
            <a:r>
              <a:rPr lang="ru-RU" sz="2000" b="1" dirty="0"/>
              <a:t>КОМПЬЮТЕРНА ГРАФІКА</a:t>
            </a:r>
            <a:endParaRPr lang="ru-RU" sz="2000" dirty="0"/>
          </a:p>
          <a:p>
            <a:r>
              <a:rPr lang="ru-RU" sz="2000" b="1" dirty="0"/>
              <a:t>ЖИВОПИС</a:t>
            </a:r>
            <a:endParaRPr lang="ru-RU" sz="2000" dirty="0"/>
          </a:p>
          <a:p>
            <a:r>
              <a:rPr lang="ru-RU" sz="2000" b="1" dirty="0"/>
              <a:t>СКУЛЬПТУРА</a:t>
            </a:r>
            <a:endParaRPr lang="ru-RU" sz="2000" dirty="0"/>
          </a:p>
          <a:p>
            <a:r>
              <a:rPr lang="ru-RU" sz="2000" b="1" dirty="0"/>
              <a:t>ДЕКОРАТИВНО-ПРИКЛАДНЕ МИСТЕЦТВО</a:t>
            </a:r>
            <a:endParaRPr lang="ru-RU" sz="2000" dirty="0"/>
          </a:p>
          <a:p>
            <a:r>
              <a:rPr lang="ru-RU" sz="2000" b="1" dirty="0"/>
              <a:t>ОСНОВИ ДИЗАЙНУ</a:t>
            </a:r>
            <a:endParaRPr lang="ru-RU" sz="2000" dirty="0"/>
          </a:p>
          <a:p>
            <a:r>
              <a:rPr lang="ru-RU" sz="2000" b="1" dirty="0" smtClean="0"/>
              <a:t>ХОРЕОГРАФІЯ </a:t>
            </a:r>
            <a:r>
              <a:rPr lang="ru-RU" sz="2000" dirty="0" smtClean="0"/>
              <a:t>(</a:t>
            </a:r>
            <a:r>
              <a:rPr lang="ru-RU" sz="2000" dirty="0" err="1"/>
              <a:t>класична</a:t>
            </a:r>
            <a:r>
              <a:rPr lang="ru-RU" sz="2000" dirty="0"/>
              <a:t>, народна, </a:t>
            </a:r>
            <a:r>
              <a:rPr lang="ru-RU" sz="2000" dirty="0" err="1"/>
              <a:t>бальна</a:t>
            </a:r>
            <a:r>
              <a:rPr lang="ru-RU" sz="2000" dirty="0"/>
              <a:t>, </a:t>
            </a:r>
            <a:r>
              <a:rPr lang="ru-RU" sz="2000" dirty="0" err="1"/>
              <a:t>сучасна</a:t>
            </a:r>
            <a:r>
              <a:rPr lang="ru-RU" sz="2000" dirty="0"/>
              <a:t> – за </a:t>
            </a:r>
            <a:r>
              <a:rPr lang="ru-RU" sz="2000" dirty="0" err="1"/>
              <a:t>вибором</a:t>
            </a:r>
            <a:r>
              <a:rPr lang="ru-RU" sz="2000" dirty="0"/>
              <a:t>)</a:t>
            </a:r>
          </a:p>
          <a:p>
            <a:r>
              <a:rPr lang="ru-RU" sz="2000" b="1" dirty="0"/>
              <a:t>ТЕАТРАЛЬНЕ МИСТЕЦТВО</a:t>
            </a:r>
            <a:endParaRPr lang="ru-RU" sz="2000" dirty="0"/>
          </a:p>
          <a:p>
            <a:r>
              <a:rPr lang="ru-RU" sz="2000" b="1" dirty="0"/>
              <a:t>ФОТОМИСТЕЦТВО</a:t>
            </a:r>
            <a:endParaRPr lang="ru-RU" sz="2000" dirty="0"/>
          </a:p>
          <a:p>
            <a:r>
              <a:rPr lang="uk-UA" sz="2000" b="1" dirty="0"/>
              <a:t>МИСТЕЦТВО КІНО</a:t>
            </a:r>
            <a:endParaRPr lang="ru-RU" sz="2000" dirty="0"/>
          </a:p>
          <a:p>
            <a:r>
              <a:rPr lang="ru-RU" sz="2000" b="1" dirty="0"/>
              <a:t>МИСТЕЦТВО ТЕАТРУ І </a:t>
            </a:r>
            <a:r>
              <a:rPr lang="ru-RU" sz="2000" b="1" dirty="0" smtClean="0"/>
              <a:t>КІНО (</a:t>
            </a:r>
            <a:r>
              <a:rPr lang="ru-RU" sz="2000" b="1" dirty="0" err="1"/>
              <a:t>проектна</a:t>
            </a:r>
            <a:r>
              <a:rPr lang="ru-RU" sz="2000" b="1" dirty="0"/>
              <a:t> </a:t>
            </a:r>
            <a:r>
              <a:rPr lang="ru-RU" sz="2000" b="1" dirty="0" err="1"/>
              <a:t>діяльність</a:t>
            </a:r>
            <a:r>
              <a:rPr lang="ru-RU" sz="2000" b="1" dirty="0"/>
              <a:t>)</a:t>
            </a:r>
            <a:endParaRPr lang="ru-RU" sz="2000" dirty="0"/>
          </a:p>
          <a:p>
            <a:r>
              <a:rPr lang="ru-RU" sz="2000" b="1" dirty="0"/>
              <a:t>МИСТЕЦТВО РІДНОГО КРАЮ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200709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Підручник «Мистецтво. 10(11). Рівень стандарту. Профільний рівень»: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7056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sz="2800" b="1" dirty="0" smtClean="0"/>
              <a:t>Масол Л. М.</a:t>
            </a:r>
          </a:p>
          <a:p>
            <a:pPr marL="457200" indent="-457200">
              <a:buFont typeface="Arial" pitchFamily="34" charset="0"/>
              <a:buChar char="•"/>
            </a:pPr>
            <a:endParaRPr lang="uk-UA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/>
              <a:t>Гайдамака О. В.</a:t>
            </a:r>
          </a:p>
          <a:p>
            <a:pPr marL="457200" indent="-457200">
              <a:buFont typeface="Arial" pitchFamily="34" charset="0"/>
              <a:buChar char="•"/>
            </a:pPr>
            <a:endParaRPr lang="uk-UA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err="1">
                <a:latin typeface="Helvetica Neue"/>
              </a:rPr>
              <a:t>Комаровська</a:t>
            </a:r>
            <a:r>
              <a:rPr lang="ru-RU" sz="2800" b="1" dirty="0">
                <a:latin typeface="Helvetica Neue"/>
              </a:rPr>
              <a:t>, О. А.; </a:t>
            </a:r>
            <a:r>
              <a:rPr lang="ru-RU" sz="2800" b="1" dirty="0" err="1">
                <a:latin typeface="Helvetica Neue"/>
              </a:rPr>
              <a:t>Миропольська</a:t>
            </a:r>
            <a:r>
              <a:rPr lang="ru-RU" sz="2800" b="1" dirty="0">
                <a:latin typeface="Helvetica Neue"/>
              </a:rPr>
              <a:t>, Н. Є.; </a:t>
            </a:r>
            <a:r>
              <a:rPr lang="ru-RU" sz="2800" b="1" dirty="0" err="1">
                <a:latin typeface="Helvetica Neue"/>
              </a:rPr>
              <a:t>Ничкало</a:t>
            </a:r>
            <a:r>
              <a:rPr lang="ru-RU" sz="2800" b="1" dirty="0">
                <a:latin typeface="Helvetica Neue"/>
              </a:rPr>
              <a:t>, С. А.; Руденко, І. В</a:t>
            </a:r>
            <a:r>
              <a:rPr lang="ru-RU" sz="2800" b="1" dirty="0" smtClean="0">
                <a:latin typeface="Helvetica Neue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Helvetica Neue"/>
              </a:rPr>
              <a:t>Назаренко</a:t>
            </a:r>
            <a:r>
              <a:rPr lang="ru-RU" sz="2800" b="1" dirty="0">
                <a:latin typeface="Helvetica Neue"/>
              </a:rPr>
              <a:t>, Н. В.; </a:t>
            </a:r>
            <a:r>
              <a:rPr lang="ru-RU" sz="2800" b="1" dirty="0" err="1">
                <a:latin typeface="Helvetica Neue"/>
              </a:rPr>
              <a:t>Чен</a:t>
            </a:r>
            <a:r>
              <a:rPr lang="ru-RU" sz="2800" b="1" dirty="0">
                <a:latin typeface="Helvetica Neue"/>
              </a:rPr>
              <a:t>, Н. В.; Севастьянова, Д. О</a:t>
            </a:r>
            <a:r>
              <a:rPr lang="ru-RU" sz="2800" b="1" dirty="0" smtClean="0">
                <a:latin typeface="Helvetica Neue"/>
              </a:rPr>
              <a:t>.</a:t>
            </a:r>
          </a:p>
          <a:p>
            <a:endParaRPr lang="uk-UA" dirty="0">
              <a:solidFill>
                <a:srgbClr val="777777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928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Дякую за увагу!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Типові навчальні плани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наказ МОН від 11.07.2017 № 995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«Про </a:t>
            </a:r>
            <a:r>
              <a:rPr lang="ru-RU" b="1" dirty="0" err="1">
                <a:solidFill>
                  <a:schemeClr val="tx1"/>
                </a:solidFill>
              </a:rPr>
              <a:t>типові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плани</a:t>
            </a:r>
            <a:r>
              <a:rPr lang="ru-RU" b="1" dirty="0">
                <a:solidFill>
                  <a:schemeClr val="tx1"/>
                </a:solidFill>
              </a:rPr>
              <a:t> для 10-11 </a:t>
            </a:r>
            <a:r>
              <a:rPr lang="ru-RU" b="1" dirty="0" err="1">
                <a:solidFill>
                  <a:schemeClr val="tx1"/>
                </a:solidFill>
              </a:rPr>
              <a:t>класів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загальноосвітніх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закладів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наказ МОН від  24.11.2017 № 1541 </a:t>
            </a:r>
            <a:r>
              <a:rPr lang="uk-UA" b="1" dirty="0" err="1" smtClean="0">
                <a:solidFill>
                  <a:schemeClr val="tx1"/>
                </a:solidFill>
              </a:rPr>
              <a:t>“Про</a:t>
            </a:r>
            <a:r>
              <a:rPr lang="uk-UA" b="1" dirty="0" smtClean="0">
                <a:solidFill>
                  <a:schemeClr val="tx1"/>
                </a:solidFill>
              </a:rPr>
              <a:t> внесення змін до наказу МОН від 11.07.2017 № 995”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692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Типовий навчальний план містить  загальний обсяг навчального навантаження та тижневі години на вивчення </a:t>
            </a:r>
            <a:r>
              <a:rPr lang="uk-UA" sz="3200" b="1" dirty="0" smtClean="0"/>
              <a:t>базових</a:t>
            </a:r>
            <a:r>
              <a:rPr lang="uk-UA" sz="3200" dirty="0" smtClean="0"/>
              <a:t> предметів, </a:t>
            </a:r>
            <a:r>
              <a:rPr lang="uk-UA" sz="3200" b="1" dirty="0" smtClean="0"/>
              <a:t>вибірково</a:t>
            </a:r>
            <a:r>
              <a:rPr lang="en-US" sz="3200" b="1" dirty="0" smtClean="0">
                <a:latin typeface="Britannic Bold" pitchFamily="34" charset="0"/>
              </a:rPr>
              <a:t> </a:t>
            </a:r>
            <a:r>
              <a:rPr lang="uk-UA" sz="3200" b="1" dirty="0" smtClean="0"/>
              <a:t>- </a:t>
            </a:r>
            <a:r>
              <a:rPr lang="uk-UA" sz="3200" b="1" dirty="0" err="1" smtClean="0"/>
              <a:t>обов</a:t>
            </a:r>
            <a:r>
              <a:rPr lang="en-US" sz="3200" b="1" dirty="0" smtClean="0">
                <a:latin typeface="Britannic Bold" pitchFamily="34" charset="0"/>
              </a:rPr>
              <a:t>’</a:t>
            </a:r>
            <a:r>
              <a:rPr lang="uk-UA" sz="3200" b="1" dirty="0" err="1" smtClean="0"/>
              <a:t>язкових</a:t>
            </a:r>
            <a:r>
              <a:rPr lang="uk-UA" sz="3200" b="1" dirty="0" smtClean="0"/>
              <a:t> </a:t>
            </a:r>
            <a:r>
              <a:rPr lang="uk-UA" sz="3200" dirty="0" smtClean="0"/>
              <a:t>предметів,  </a:t>
            </a:r>
            <a:r>
              <a:rPr lang="uk-UA" sz="3200" b="1" dirty="0" smtClean="0"/>
              <a:t>профільних</a:t>
            </a:r>
            <a:r>
              <a:rPr lang="uk-UA" sz="3200" dirty="0" smtClean="0"/>
              <a:t> предметів і </a:t>
            </a:r>
            <a:r>
              <a:rPr lang="uk-UA" sz="3200" b="1" dirty="0" smtClean="0"/>
              <a:t>спеціальних курсів</a:t>
            </a:r>
            <a:r>
              <a:rPr lang="uk-UA" sz="3200" dirty="0" smtClean="0"/>
              <a:t>, а також передбачає години на </a:t>
            </a:r>
            <a:r>
              <a:rPr lang="uk-UA" sz="3200" b="1" dirty="0" smtClean="0"/>
              <a:t>факультативи, індивідуальні заняття </a:t>
            </a:r>
            <a:r>
              <a:rPr lang="uk-UA" sz="3200" dirty="0" smtClean="0"/>
              <a:t>тощо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err="1" smtClean="0"/>
              <a:t>Вибірково-обов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язкові</a:t>
            </a:r>
            <a:r>
              <a:rPr lang="uk-UA" sz="2800" b="1" dirty="0" smtClean="0"/>
              <a:t> предмети </a:t>
            </a:r>
            <a:r>
              <a:rPr lang="uk-UA" sz="2800" dirty="0" smtClean="0"/>
              <a:t>(</a:t>
            </a:r>
            <a:r>
              <a:rPr lang="uk-UA" sz="2800" dirty="0" err="1" smtClean="0"/>
              <a:t>“Інформатика”</a:t>
            </a:r>
            <a:r>
              <a:rPr lang="uk-UA" sz="2800" dirty="0" smtClean="0"/>
              <a:t>, </a:t>
            </a:r>
            <a:r>
              <a:rPr lang="uk-UA" sz="2800" dirty="0" err="1" smtClean="0"/>
              <a:t>“Технології”</a:t>
            </a:r>
            <a:r>
              <a:rPr lang="uk-UA" sz="2800" dirty="0" smtClean="0"/>
              <a:t>, </a:t>
            </a:r>
            <a:r>
              <a:rPr lang="uk-UA" sz="2800" dirty="0" err="1" smtClean="0"/>
              <a:t>“Мистецтво”</a:t>
            </a:r>
            <a:r>
              <a:rPr lang="uk-UA" sz="2800" dirty="0" smtClean="0"/>
              <a:t>) вивчаються на рівні стандарту.</a:t>
            </a:r>
            <a:endParaRPr lang="ru-RU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2204864"/>
          <a:ext cx="705678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088232"/>
                <a:gridCol w="17281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Навчальні предмети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10 клас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11 клас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err="1" smtClean="0">
                          <a:solidFill>
                            <a:schemeClr val="tx1"/>
                          </a:solidFill>
                        </a:rPr>
                        <a:t>Вибірково-обов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uk-UA" sz="2800" dirty="0" err="1" smtClean="0">
                          <a:solidFill>
                            <a:schemeClr val="tx1"/>
                          </a:solidFill>
                        </a:rPr>
                        <a:t>язкові</a:t>
                      </a:r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 предмети (Інформатика, Технології, Мистецтво)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Із запропонованого переліку учень може обрати </a:t>
            </a:r>
            <a:r>
              <a:rPr lang="uk-UA" sz="4000" b="1" i="1" dirty="0" smtClean="0"/>
              <a:t>два предмети</a:t>
            </a:r>
            <a:r>
              <a:rPr lang="ru-RU" sz="4000" b="1" i="1" dirty="0" smtClean="0"/>
              <a:t> </a:t>
            </a:r>
            <a:r>
              <a:rPr lang="ru-RU" sz="4000" i="1" dirty="0" smtClean="0"/>
              <a:t>– </a:t>
            </a:r>
            <a:r>
              <a:rPr lang="ru-RU" sz="4000" b="1" i="1" dirty="0" smtClean="0"/>
              <a:t>один в 10, </a:t>
            </a:r>
            <a:r>
              <a:rPr lang="ru-RU" sz="4000" b="1" i="1" dirty="0" err="1" smtClean="0"/>
              <a:t>інший</a:t>
            </a:r>
            <a:r>
              <a:rPr lang="ru-RU" sz="4000" b="1" i="1" dirty="0" smtClean="0"/>
              <a:t>  в 11 </a:t>
            </a:r>
            <a:r>
              <a:rPr lang="ru-RU" sz="4000" b="1" i="1" dirty="0" err="1" smtClean="0"/>
              <a:t>класі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або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одночасно</a:t>
            </a:r>
            <a:r>
              <a:rPr lang="ru-RU" sz="4000" b="1" i="1" dirty="0" smtClean="0"/>
              <a:t> два </a:t>
            </a:r>
            <a:r>
              <a:rPr lang="ru-RU" sz="4000" b="1" i="1" dirty="0" err="1" smtClean="0"/>
              <a:t>предмети</a:t>
            </a:r>
            <a:r>
              <a:rPr lang="ru-RU" sz="4000" b="1" i="1" dirty="0" smtClean="0"/>
              <a:t> в 10 </a:t>
            </a:r>
            <a:r>
              <a:rPr lang="ru-RU" sz="4000" b="1" i="1" dirty="0" err="1" smtClean="0"/>
              <a:t>і</a:t>
            </a:r>
            <a:r>
              <a:rPr lang="ru-RU" sz="4000" b="1" i="1" dirty="0" smtClean="0"/>
              <a:t> 11 </a:t>
            </a:r>
            <a:r>
              <a:rPr lang="ru-RU" sz="4000" b="1" i="1" dirty="0" err="1" smtClean="0"/>
              <a:t>класах</a:t>
            </a:r>
            <a:r>
              <a:rPr lang="ru-RU" sz="4000" b="1" dirty="0" smtClean="0"/>
              <a:t> </a:t>
            </a:r>
            <a:r>
              <a:rPr lang="ru-RU" sz="4000" dirty="0" smtClean="0"/>
              <a:t>(у такому </a:t>
            </a:r>
            <a:r>
              <a:rPr lang="ru-RU" sz="4000" dirty="0" err="1" smtClean="0"/>
              <a:t>разі</a:t>
            </a:r>
            <a:r>
              <a:rPr lang="ru-RU" sz="4000" dirty="0" smtClean="0"/>
              <a:t> </a:t>
            </a:r>
            <a:r>
              <a:rPr lang="ru-RU" sz="4000" dirty="0" err="1" smtClean="0"/>
              <a:t>години</a:t>
            </a:r>
            <a:r>
              <a:rPr lang="ru-RU" sz="4000" dirty="0" smtClean="0"/>
              <a:t>, </a:t>
            </a:r>
            <a:r>
              <a:rPr lang="ru-RU" sz="4000" dirty="0" err="1" smtClean="0"/>
              <a:t>передбачені</a:t>
            </a:r>
            <a:r>
              <a:rPr lang="ru-RU" sz="4000" dirty="0" smtClean="0"/>
              <a:t> на </a:t>
            </a:r>
            <a:r>
              <a:rPr lang="ru-RU" sz="4000" dirty="0" err="1" smtClean="0"/>
              <a:t>вибірково-обовязкові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предмети</a:t>
            </a:r>
            <a:r>
              <a:rPr lang="ru-RU" sz="4000" dirty="0" smtClean="0"/>
              <a:t>, </a:t>
            </a:r>
            <a:r>
              <a:rPr lang="ru-RU" sz="4000" dirty="0" err="1" smtClean="0"/>
              <a:t>діляться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між</a:t>
            </a:r>
            <a:r>
              <a:rPr lang="ru-RU" sz="4000" dirty="0" smtClean="0"/>
              <a:t> </a:t>
            </a:r>
            <a:r>
              <a:rPr lang="ru-RU" sz="4000" dirty="0" err="1" smtClean="0"/>
              <a:t>двома</a:t>
            </a:r>
            <a:r>
              <a:rPr lang="ru-RU" sz="4000" dirty="0" smtClean="0"/>
              <a:t> </a:t>
            </a:r>
            <a:r>
              <a:rPr lang="ru-RU" sz="4000" dirty="0" err="1" smtClean="0"/>
              <a:t>обраними</a:t>
            </a:r>
            <a:r>
              <a:rPr lang="ru-RU" sz="4000" dirty="0" smtClean="0"/>
              <a:t> предметами)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49808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Навчальні програми </a:t>
            </a:r>
            <a:r>
              <a:rPr lang="uk-UA" b="1" dirty="0" err="1" smtClean="0">
                <a:solidFill>
                  <a:schemeClr val="tx1"/>
                </a:solidFill>
              </a:rPr>
              <a:t>“Мистецтво</a:t>
            </a:r>
            <a:r>
              <a:rPr lang="uk-UA" b="1" dirty="0" smtClean="0">
                <a:solidFill>
                  <a:schemeClr val="tx1"/>
                </a:solidFill>
              </a:rPr>
              <a:t>. 10-11 </a:t>
            </a:r>
            <a:r>
              <a:rPr lang="uk-UA" b="1" dirty="0" err="1" smtClean="0">
                <a:solidFill>
                  <a:schemeClr val="tx1"/>
                </a:solidFill>
              </a:rPr>
              <a:t>класи”</a:t>
            </a:r>
            <a:r>
              <a:rPr lang="uk-UA" b="1" dirty="0" smtClean="0">
                <a:solidFill>
                  <a:schemeClr val="tx1"/>
                </a:solidFill>
              </a:rPr>
              <a:t> рівень стандарту, профільний рівень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996952"/>
            <a:ext cx="68225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(затверджено наказом МОН від 23.10 2017 № 1407 </a:t>
            </a:r>
            <a:r>
              <a:rPr lang="uk-UA" sz="2800" b="1" dirty="0" err="1" smtClean="0"/>
              <a:t>“Про</a:t>
            </a:r>
            <a:r>
              <a:rPr lang="uk-UA" sz="2800" b="1" dirty="0" smtClean="0"/>
              <a:t> надання грифу навчальним програмам для учнів 10-11 класі закладів загальної середньої </a:t>
            </a:r>
            <a:r>
              <a:rPr lang="uk-UA" sz="2800" b="1" dirty="0" err="1" smtClean="0"/>
              <a:t>освіти”</a:t>
            </a:r>
            <a:r>
              <a:rPr lang="uk-UA" sz="2800" b="1" dirty="0" smtClean="0"/>
              <a:t>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548680"/>
            <a:ext cx="7498080" cy="5040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Тематична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структура </a:t>
            </a:r>
            <a:r>
              <a:rPr lang="ru-RU" sz="40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програми</a:t>
            </a:r>
            <a:r>
              <a:rPr lang="ru-RU" sz="5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1124744"/>
          <a:ext cx="7224464" cy="552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4464"/>
              </a:tblGrid>
              <a:tr h="4367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розділу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африканського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американського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далекосхідного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індійського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24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арабо-мусульманського</a:t>
                      </a:r>
                      <a:r>
                        <a:rPr kumimoji="0" lang="ru-RU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91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європейського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618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Мистецтво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європейського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культурного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регіону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Україна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1628800"/>
          <a:ext cx="7560840" cy="4812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5760640"/>
              </a:tblGrid>
              <a:tr h="69730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РІВЕНЬ ОСВІТИ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ПРОВІДНІ ДОМІНАНТИ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6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Початкова</a:t>
                      </a:r>
                      <a:r>
                        <a:rPr lang="uk-UA" sz="2400" b="1" baseline="0" dirty="0" smtClean="0">
                          <a:solidFill>
                            <a:schemeClr val="tx1"/>
                          </a:solidFill>
                        </a:rPr>
                        <a:t> школа 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МОВА МИСТЕЦТВА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7306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Основна школа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ЖАНРИ МИСТЕЦТВА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994"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СТИЛІ МИСТЕЦТВА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994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6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Старша школа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            МИСТЕЦТВО </a:t>
                      </a:r>
                      <a:r>
                        <a:rPr lang="uk-UA" sz="2400" b="1" dirty="0" smtClean="0">
                          <a:solidFill>
                            <a:schemeClr val="tx1"/>
                          </a:solidFill>
                        </a:rPr>
                        <a:t>КУЛЬТУРНИХ</a:t>
                      </a:r>
                      <a:r>
                        <a:rPr lang="uk-UA" sz="2400" b="1" baseline="0" dirty="0" smtClean="0">
                          <a:solidFill>
                            <a:schemeClr val="tx1"/>
                          </a:solidFill>
                        </a:rPr>
                        <a:t> РЕГІОНІВ СВІТУ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260648"/>
            <a:ext cx="7720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Опанування учнями мистецтва у школі</a:t>
            </a:r>
          </a:p>
          <a:p>
            <a:pPr algn="ctr"/>
            <a:r>
              <a:rPr lang="uk-UA" sz="2800" b="1" dirty="0" smtClean="0"/>
              <a:t> (відповідно до  концепції Л. М. </a:t>
            </a:r>
            <a:r>
              <a:rPr lang="uk-UA" sz="2800" b="1" dirty="0" err="1" smtClean="0"/>
              <a:t>Масол</a:t>
            </a:r>
            <a:r>
              <a:rPr lang="uk-UA" sz="2800" b="1" dirty="0" smtClean="0"/>
              <a:t>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Варіативність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47664" y="1268760"/>
            <a:ext cx="70567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Вчитель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самостійно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обирає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практичні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мистецькі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твори для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сприймання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орієнтуючись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критерій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художньої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якості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яскраву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приналежність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культури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певного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регіону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обсяг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годин на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теми,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поурочний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розподіл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опанування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кожної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теми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навчальної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необхідності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26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право </a:t>
            </a:r>
            <a:r>
              <a:rPr kumimoji="0" lang="ru-RU" sz="2600" b="1" i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змінювати</a:t>
            </a:r>
            <a:r>
              <a:rPr kumimoji="0" lang="ru-RU" sz="26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порядок </a:t>
            </a:r>
            <a:r>
              <a:rPr kumimoji="0" lang="ru-RU" sz="2600" b="1" i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</a:t>
            </a:r>
            <a:r>
              <a:rPr kumimoji="0" lang="ru-RU" sz="26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 у межах </a:t>
            </a:r>
            <a:r>
              <a:rPr kumimoji="0" lang="ru-RU" sz="2600" b="1" i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навчального</a:t>
            </a:r>
            <a:r>
              <a:rPr kumimoji="0" lang="ru-RU" sz="26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року.</a:t>
            </a:r>
            <a:endParaRPr kumimoji="0" lang="ru-RU" sz="2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797</TotalTime>
  <Words>680</Words>
  <Application>Microsoft Office PowerPoint</Application>
  <PresentationFormat>Екран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Валка</vt:lpstr>
      <vt:lpstr>Особливості впровадження мистецтва у старшій школі</vt:lpstr>
      <vt:lpstr>Типові навчальні плани</vt:lpstr>
      <vt:lpstr>Слайд 3</vt:lpstr>
      <vt:lpstr>Слайд 4</vt:lpstr>
      <vt:lpstr>Слайд 5</vt:lpstr>
      <vt:lpstr>Навчальні програми “Мистецтво. 10-11 класи” рівень стандарту, профільний рівень </vt:lpstr>
      <vt:lpstr>Тематична структура програми </vt:lpstr>
      <vt:lpstr>Слайд 8</vt:lpstr>
      <vt:lpstr>Варіативність програми</vt:lpstr>
      <vt:lpstr>Основні види діяльності учнів </vt:lpstr>
      <vt:lpstr>Ключові компетентності</vt:lpstr>
      <vt:lpstr>Наскрізні змістові лінії</vt:lpstr>
      <vt:lpstr>Програма “Мистецтво. 10-11 класи. Профільний рівень”</vt:lpstr>
      <vt:lpstr>Реалізація художньо-практичної складової програми</vt:lpstr>
      <vt:lpstr>Вчитель самостійно:</vt:lpstr>
      <vt:lpstr>Модулі</vt:lpstr>
      <vt:lpstr>Підручник «Мистецтво. 10(11). Рівень стандарту. Профільний рівень»: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Гловацький</cp:lastModifiedBy>
  <cp:revision>21</cp:revision>
  <dcterms:created xsi:type="dcterms:W3CDTF">2018-04-16T19:03:24Z</dcterms:created>
  <dcterms:modified xsi:type="dcterms:W3CDTF">2018-09-04T05:18:19Z</dcterms:modified>
</cp:coreProperties>
</file>