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ms-office.legacyDiagramText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Default Extension="gif" ContentType="image/gif"/>
  <Override PartName="/ppt/notesSlides/notesSlide6.xml" ContentType="application/vnd.openxmlformats-officedocument.presentationml.notesSlide+xml"/>
  <Override PartName="/ppt/legacyDocTextInfo.bin" ContentType="application/vnd.ms-office.legacyDocTextInfo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handoutMasterIdLst>
    <p:handoutMasterId r:id="rId32"/>
  </p:handoutMasterIdLst>
  <p:sldIdLst>
    <p:sldId id="309" r:id="rId2"/>
    <p:sldId id="260" r:id="rId3"/>
    <p:sldId id="280" r:id="rId4"/>
    <p:sldId id="299" r:id="rId5"/>
    <p:sldId id="281" r:id="rId6"/>
    <p:sldId id="282" r:id="rId7"/>
    <p:sldId id="283" r:id="rId8"/>
    <p:sldId id="284" r:id="rId9"/>
    <p:sldId id="285" r:id="rId10"/>
    <p:sldId id="286" r:id="rId11"/>
    <p:sldId id="300" r:id="rId12"/>
    <p:sldId id="287" r:id="rId13"/>
    <p:sldId id="288" r:id="rId14"/>
    <p:sldId id="289" r:id="rId15"/>
    <p:sldId id="290" r:id="rId16"/>
    <p:sldId id="291" r:id="rId17"/>
    <p:sldId id="292" r:id="rId18"/>
    <p:sldId id="293" r:id="rId19"/>
    <p:sldId id="294" r:id="rId20"/>
    <p:sldId id="295" r:id="rId21"/>
    <p:sldId id="301" r:id="rId22"/>
    <p:sldId id="296" r:id="rId23"/>
    <p:sldId id="297" r:id="rId24"/>
    <p:sldId id="302" r:id="rId25"/>
    <p:sldId id="303" r:id="rId26"/>
    <p:sldId id="304" r:id="rId27"/>
    <p:sldId id="305" r:id="rId28"/>
    <p:sldId id="306" r:id="rId29"/>
    <p:sldId id="308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993300"/>
    <a:srgbClr val="B5A217"/>
    <a:srgbClr val="CC3300"/>
    <a:srgbClr val="003366"/>
    <a:srgbClr val="000066"/>
    <a:srgbClr val="00FF99"/>
    <a:srgbClr val="66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025" autoAdjust="0"/>
    <p:restoredTop sz="96433" autoAdjust="0"/>
  </p:normalViewPr>
  <p:slideViewPr>
    <p:cSldViewPr snapToGrid="0">
      <p:cViewPr varScale="1">
        <p:scale>
          <a:sx n="49" d="100"/>
          <a:sy n="49" d="100"/>
        </p:scale>
        <p:origin x="-96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microsoft.com/office/2006/relationships/legacyDocTextInfo" Target="legacyDocTextInfo.bin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8" Type="http://schemas.microsoft.com/office/2006/relationships/legacyDiagramText" Target="legacyDiagramText8.bin"/><Relationship Id="rId3" Type="http://schemas.microsoft.com/office/2006/relationships/legacyDiagramText" Target="legacyDiagramText3.bin"/><Relationship Id="rId7" Type="http://schemas.microsoft.com/office/2006/relationships/legacyDiagramText" Target="legacyDiagramText7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6" Type="http://schemas.microsoft.com/office/2006/relationships/legacyDiagramText" Target="legacyDiagramText6.bin"/><Relationship Id="rId5" Type="http://schemas.microsoft.com/office/2006/relationships/legacyDiagramText" Target="legacyDiagramText5.bin"/><Relationship Id="rId4" Type="http://schemas.microsoft.com/office/2006/relationships/legacyDiagramText" Target="legacyDiagramText4.bin"/></Relationships>
</file>

<file path=ppt/drawings/_rels/vmlDrawing2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11.bin"/><Relationship Id="rId2" Type="http://schemas.microsoft.com/office/2006/relationships/legacyDiagramText" Target="legacyDiagramText10.bin"/><Relationship Id="rId1" Type="http://schemas.microsoft.com/office/2006/relationships/legacyDiagramText" Target="legacyDiagramText9.bin"/><Relationship Id="rId6" Type="http://schemas.microsoft.com/office/2006/relationships/legacyDiagramText" Target="legacyDiagramText14.bin"/><Relationship Id="rId5" Type="http://schemas.microsoft.com/office/2006/relationships/legacyDiagramText" Target="legacyDiagramText13.bin"/><Relationship Id="rId4" Type="http://schemas.microsoft.com/office/2006/relationships/legacyDiagramText" Target="legacyDiagramText12.bin"/></Relationships>
</file>

<file path=ppt/drawings/_rels/vmlDrawing3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17.bin"/><Relationship Id="rId7" Type="http://schemas.microsoft.com/office/2006/relationships/legacyDiagramText" Target="legacyDiagramText21.bin"/><Relationship Id="rId2" Type="http://schemas.microsoft.com/office/2006/relationships/legacyDiagramText" Target="legacyDiagramText16.bin"/><Relationship Id="rId1" Type="http://schemas.microsoft.com/office/2006/relationships/legacyDiagramText" Target="legacyDiagramText15.bin"/><Relationship Id="rId6" Type="http://schemas.microsoft.com/office/2006/relationships/legacyDiagramText" Target="legacyDiagramText20.bin"/><Relationship Id="rId5" Type="http://schemas.microsoft.com/office/2006/relationships/legacyDiagramText" Target="legacyDiagramText19.bin"/><Relationship Id="rId4" Type="http://schemas.microsoft.com/office/2006/relationships/legacyDiagramText" Target="legacyDiagramText18.bin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B28C1DE1-A087-4319-9292-D3FDB0A23F12}" type="datetime1">
              <a:rPr lang="uk-UA"/>
              <a:pPr>
                <a:defRPr/>
              </a:pPr>
              <a:t>25.02.2015</a:t>
            </a:fld>
            <a:endParaRPr lang="uk-UA"/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358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AB02DB6-4A16-4F76-B26B-18A116F4FE58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F152D23-C043-4660-ACA0-C7F6D0E1CD9E}" type="datetime1">
              <a:rPr lang="uk-UA"/>
              <a:pPr>
                <a:defRPr/>
              </a:pPr>
              <a:t>25.02.2015</a:t>
            </a:fld>
            <a:endParaRPr lang="uk-UA"/>
          </a:p>
        </p:txBody>
      </p:sp>
      <p:sp>
        <p:nvSpPr>
          <p:cNvPr id="13316" name="Rectangle 4"/>
          <p:cNvSpPr>
            <a:spLocks noGrp="1"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noProof="0" smtClean="0"/>
              <a:t>Образец текста</a:t>
            </a:r>
          </a:p>
          <a:p>
            <a:pPr lvl="1"/>
            <a:r>
              <a:rPr lang="uk-UA" noProof="0" smtClean="0"/>
              <a:t>Второй уровень</a:t>
            </a:r>
          </a:p>
          <a:p>
            <a:pPr lvl="2"/>
            <a:r>
              <a:rPr lang="uk-UA" noProof="0" smtClean="0"/>
              <a:t>Третий уровень</a:t>
            </a:r>
          </a:p>
          <a:p>
            <a:pPr lvl="3"/>
            <a:r>
              <a:rPr lang="uk-UA" noProof="0" smtClean="0"/>
              <a:t>Четвертый уровень</a:t>
            </a:r>
          </a:p>
          <a:p>
            <a:pPr lvl="4"/>
            <a:r>
              <a:rPr lang="uk-UA" noProof="0" smtClean="0"/>
              <a:t>Пятый уровень</a:t>
            </a:r>
          </a:p>
        </p:txBody>
      </p:sp>
      <p:sp>
        <p:nvSpPr>
          <p:cNvPr id="33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33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F3A766A-8424-4F32-BC55-68A65379BAD3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uk-UA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1FD0F-E51A-43E6-8E28-DCD52F68601E}" type="datetime1">
              <a:rPr lang="ru-RU"/>
              <a:pPr>
                <a:defRPr/>
              </a:pPr>
              <a:t>25.02.2015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6E9E6D-69C3-46DF-90CC-25E28788E8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89B5CE-0A11-4FAD-8ED1-FC02A28C675E}" type="datetime1">
              <a:rPr lang="ru-RU"/>
              <a:pPr>
                <a:defRPr/>
              </a:pPr>
              <a:t>25.02.2015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EA7E37-37C2-4F60-BB60-8FE89C0E93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9ED4D8-F846-4C16-B949-FA9B61BEC415}" type="datetime1">
              <a:rPr lang="ru-RU"/>
              <a:pPr>
                <a:defRPr/>
              </a:pPr>
              <a:t>25.02.2015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0331FB-1145-4BEB-B434-003710B6D9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362E26-49BA-4953-9E4E-C9DC12DF0379}" type="datetime1">
              <a:rPr lang="ru-RU"/>
              <a:pPr>
                <a:defRPr/>
              </a:pPr>
              <a:t>25.02.2015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EC9481-0731-47F6-A7F8-D329C46D70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2DECB-D281-428E-A82D-7C34DD95C4B9}" type="datetime1">
              <a:rPr lang="ru-RU"/>
              <a:pPr>
                <a:defRPr/>
              </a:pPr>
              <a:t>25.02.2015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14CBBD-784F-4879-B4A7-1E8A56FAE6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EB57D8-4A9B-4105-B1E7-E869FE3A6C47}" type="datetime1">
              <a:rPr lang="ru-RU"/>
              <a:pPr>
                <a:defRPr/>
              </a:pPr>
              <a:t>25.02.2015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1781F9-CE20-45D3-AE47-8B7CCA2B45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9D120D-1934-47F4-9031-4814C2546F3E}" type="datetime1">
              <a:rPr lang="ru-RU"/>
              <a:pPr>
                <a:defRPr/>
              </a:pPr>
              <a:t>25.02.2015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A66FFC-A663-44D9-8EF7-9C8B4FDEEE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AA6A62-8FAD-4817-8085-A2C1629E1D67}" type="datetime1">
              <a:rPr lang="ru-RU"/>
              <a:pPr>
                <a:defRPr/>
              </a:pPr>
              <a:t>25.02.2015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69E49A-DB5D-4C05-84EF-78F63914A9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88CA57-32FE-485D-BA92-D108FAC0C585}" type="datetime1">
              <a:rPr lang="ru-RU"/>
              <a:pPr>
                <a:defRPr/>
              </a:pPr>
              <a:t>25.02.2015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7CCA0D-F5BC-43A1-8A0D-FCF5EE5682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AFAE62-5E2D-4D0B-B757-5C8F5ACBF4C7}" type="datetime1">
              <a:rPr lang="ru-RU"/>
              <a:pPr>
                <a:defRPr/>
              </a:pPr>
              <a:t>25.02.2015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D28B3-ABDA-40CE-A8D4-D6DFBC6155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FFD9B4-9BB1-46D7-AB27-E328C319D56C}" type="datetime1">
              <a:rPr lang="ru-RU"/>
              <a:pPr>
                <a:defRPr/>
              </a:pPr>
              <a:t>25.02.2015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552176-6D01-4906-81FC-F9F8974C96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8E48C93-2C0E-41C9-8B6C-59703D0D2B5E}" type="datetime1">
              <a:rPr lang="ru-RU"/>
              <a:pPr>
                <a:defRPr/>
              </a:pPr>
              <a:t>25.02.2015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8FD74A9-2955-47CC-BDC6-8BBA49BB2C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1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5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Rectangle 3"/>
          <p:cNvSpPr>
            <a:spLocks noChangeArrowheads="1"/>
          </p:cNvSpPr>
          <p:nvPr/>
        </p:nvSpPr>
        <p:spPr bwMode="auto">
          <a:xfrm>
            <a:off x="1887538" y="2770188"/>
            <a:ext cx="5576887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uk-UA" sz="4000" b="1" i="1">
                <a:solidFill>
                  <a:srgbClr val="CC3300"/>
                </a:solidFill>
              </a:rPr>
              <a:t>СПРИЙНЯТТЯ.</a:t>
            </a:r>
          </a:p>
          <a:p>
            <a:pPr algn="ctr"/>
            <a:r>
              <a:rPr lang="uk-UA" sz="4000" b="1" i="1">
                <a:solidFill>
                  <a:srgbClr val="CC3300"/>
                </a:solidFill>
              </a:rPr>
              <a:t>УВАГА.</a:t>
            </a:r>
          </a:p>
        </p:txBody>
      </p:sp>
      <p:sp>
        <p:nvSpPr>
          <p:cNvPr id="15363" name="Text Box 6"/>
          <p:cNvSpPr txBox="1">
            <a:spLocks noChangeArrowheads="1"/>
          </p:cNvSpPr>
          <p:nvPr/>
        </p:nvSpPr>
        <p:spPr bwMode="auto">
          <a:xfrm>
            <a:off x="0" y="5026025"/>
            <a:ext cx="9144000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uk-UA" sz="2000" i="1">
                <a:solidFill>
                  <a:srgbClr val="003300"/>
                </a:solidFill>
              </a:rPr>
              <a:t>Криворучко Мар'яна Володимирівна,</a:t>
            </a:r>
          </a:p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uk-UA" sz="2000" i="1">
                <a:solidFill>
                  <a:srgbClr val="003300"/>
                </a:solidFill>
              </a:rPr>
              <a:t>вчитель біології та географії</a:t>
            </a:r>
          </a:p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uk-UA" sz="2000" i="1">
                <a:solidFill>
                  <a:srgbClr val="003300"/>
                </a:solidFill>
              </a:rPr>
              <a:t>навчально-виховного комплексу</a:t>
            </a:r>
          </a:p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uk-UA" sz="2000" i="1">
                <a:solidFill>
                  <a:srgbClr val="003300"/>
                </a:solidFill>
              </a:rPr>
              <a:t>“ Дошкільний навчальний заклад – </a:t>
            </a:r>
          </a:p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uk-UA" sz="2000" i="1">
                <a:solidFill>
                  <a:srgbClr val="003300"/>
                </a:solidFill>
              </a:rPr>
              <a:t>загальноосвітня школа І-ІІІ ступенів №15” м. Сміла</a:t>
            </a:r>
          </a:p>
        </p:txBody>
      </p:sp>
      <p:sp>
        <p:nvSpPr>
          <p:cNvPr id="15364" name="Rectangle 6"/>
          <p:cNvSpPr>
            <a:spLocks noChangeArrowheads="1"/>
          </p:cNvSpPr>
          <p:nvPr/>
        </p:nvSpPr>
        <p:spPr bwMode="auto">
          <a:xfrm>
            <a:off x="366713" y="563563"/>
            <a:ext cx="8491537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b="1"/>
              <a:t>МІНІСТЕРСТВО ОСВІТИ І НАУКИ УКРАЇНИ</a:t>
            </a:r>
            <a:br>
              <a:rPr lang="uk-UA" b="1"/>
            </a:br>
            <a:r>
              <a:rPr lang="uk-UA" b="1"/>
              <a:t>ГОЛОВНЕ УПРАВЛІННЯ ОСВІТИ І НАУКИ</a:t>
            </a:r>
            <a:br>
              <a:rPr lang="uk-UA" b="1"/>
            </a:br>
            <a:r>
              <a:rPr lang="uk-UA" b="1"/>
              <a:t>ЧЕРКАСЬКОЇ ОБЛАСНОЇ ДЕРЖАВНОЇ АДМІНІСТРАЦІЇ</a:t>
            </a:r>
            <a:br>
              <a:rPr lang="uk-UA" b="1"/>
            </a:br>
            <a:r>
              <a:rPr lang="uk-UA" b="1"/>
              <a:t>ДЕПАРТАМЕНТ ОСВІТИ ТА ГУМАНІТАРНОЇ ПОЛІТИКИ</a:t>
            </a:r>
            <a:br>
              <a:rPr lang="uk-UA" b="1"/>
            </a:br>
            <a:r>
              <a:rPr lang="uk-UA" b="1"/>
              <a:t>УПРАВЛІННЯ ОСВІТИ, МОЛОДІ ТА СПОРТУ СМІЛЯНСЬКОЇ МІСЬКОЇ РАДИ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5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1">
                <a:solidFill>
                  <a:schemeClr val="bg1"/>
                </a:solidFill>
              </a:rPr>
              <a:t>Криворучко М.В.</a:t>
            </a:r>
          </a:p>
        </p:txBody>
      </p:sp>
      <p:sp>
        <p:nvSpPr>
          <p:cNvPr id="32771" name="Text Box 4"/>
          <p:cNvSpPr txBox="1">
            <a:spLocks noChangeArrowheads="1"/>
          </p:cNvSpPr>
          <p:nvPr/>
        </p:nvSpPr>
        <p:spPr bwMode="auto">
          <a:xfrm>
            <a:off x="369888" y="681038"/>
            <a:ext cx="79597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800" b="1">
                <a:solidFill>
                  <a:srgbClr val="FF0000"/>
                </a:solidFill>
              </a:rPr>
              <a:t>ІЛЮЗІЇ СПРИЙНЯТТЯ</a:t>
            </a:r>
            <a:endParaRPr lang="uk-UA"/>
          </a:p>
        </p:txBody>
      </p:sp>
      <p:pic>
        <p:nvPicPr>
          <p:cNvPr id="3277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7075" y="1311275"/>
            <a:ext cx="4976813" cy="493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3" name="Прямоугольник 3"/>
          <p:cNvSpPr>
            <a:spLocks noChangeArrowheads="1"/>
          </p:cNvSpPr>
          <p:nvPr/>
        </p:nvSpPr>
        <p:spPr bwMode="auto">
          <a:xfrm>
            <a:off x="5618163" y="1338263"/>
            <a:ext cx="2986087" cy="443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0000CC"/>
                </a:solidFill>
              </a:rPr>
              <a:t>Решітка</a:t>
            </a:r>
            <a:r>
              <a:rPr lang="ru-RU" sz="2400" b="1">
                <a:solidFill>
                  <a:srgbClr val="0000CC"/>
                </a:solidFill>
                <a:latin typeface="Times New Roman" pitchFamily="18" charset="0"/>
              </a:rPr>
              <a:t> Г</a:t>
            </a:r>
            <a:r>
              <a:rPr lang="ru-RU" sz="2400" b="1">
                <a:solidFill>
                  <a:srgbClr val="0000CC"/>
                </a:solidFill>
              </a:rPr>
              <a:t>ерінга</a:t>
            </a:r>
            <a:r>
              <a:rPr lang="ru-RU" sz="2400" b="1">
                <a:latin typeface="Times New Roman" pitchFamily="18" charset="0"/>
              </a:rPr>
              <a:t> </a:t>
            </a:r>
          </a:p>
          <a:p>
            <a:pPr algn="ctr"/>
            <a:endParaRPr lang="ru-RU" sz="2400" b="1">
              <a:latin typeface="Times New Roman" pitchFamily="18" charset="0"/>
            </a:endParaRPr>
          </a:p>
          <a:p>
            <a:pPr algn="ctr">
              <a:lnSpc>
                <a:spcPct val="110000"/>
              </a:lnSpc>
            </a:pPr>
            <a:r>
              <a:rPr lang="ru-RU" sz="2400" b="1">
                <a:solidFill>
                  <a:srgbClr val="CC3300"/>
                </a:solidFill>
              </a:rPr>
              <a:t>На</a:t>
            </a:r>
            <a:r>
              <a:rPr lang="ru-RU" sz="2400" b="1">
                <a:solidFill>
                  <a:srgbClr val="CC3300"/>
                </a:solidFill>
                <a:latin typeface="Times New Roman" pitchFamily="18" charset="0"/>
              </a:rPr>
              <a:t> </a:t>
            </a:r>
            <a:r>
              <a:rPr lang="ru-RU" sz="2400" b="1">
                <a:solidFill>
                  <a:srgbClr val="CC3300"/>
                </a:solidFill>
              </a:rPr>
              <a:t>перетинах</a:t>
            </a:r>
            <a:r>
              <a:rPr lang="ru-RU" sz="2400" b="1">
                <a:solidFill>
                  <a:srgbClr val="CC3300"/>
                </a:solidFill>
                <a:latin typeface="Times New Roman" pitchFamily="18" charset="0"/>
              </a:rPr>
              <a:t> </a:t>
            </a:r>
            <a:r>
              <a:rPr lang="ru-RU" sz="2400" b="1">
                <a:solidFill>
                  <a:srgbClr val="CC3300"/>
                </a:solidFill>
              </a:rPr>
              <a:t>всіх</a:t>
            </a:r>
            <a:r>
              <a:rPr lang="ru-RU" sz="2400" b="1">
                <a:solidFill>
                  <a:srgbClr val="CC3300"/>
                </a:solidFill>
                <a:latin typeface="Times New Roman" pitchFamily="18" charset="0"/>
              </a:rPr>
              <a:t> </a:t>
            </a:r>
            <a:r>
              <a:rPr lang="ru-RU" sz="2400" b="1">
                <a:solidFill>
                  <a:srgbClr val="CC3300"/>
                </a:solidFill>
              </a:rPr>
              <a:t>білих</a:t>
            </a:r>
            <a:r>
              <a:rPr lang="ru-RU" sz="2400" b="1">
                <a:solidFill>
                  <a:srgbClr val="CC3300"/>
                </a:solidFill>
                <a:latin typeface="Times New Roman" pitchFamily="18" charset="0"/>
              </a:rPr>
              <a:t> </a:t>
            </a:r>
            <a:r>
              <a:rPr lang="ru-RU" sz="2400" b="1">
                <a:solidFill>
                  <a:srgbClr val="CC3300"/>
                </a:solidFill>
              </a:rPr>
              <a:t>смуг</a:t>
            </a:r>
            <a:r>
              <a:rPr lang="ru-RU" sz="2400" b="1">
                <a:solidFill>
                  <a:srgbClr val="CC3300"/>
                </a:solidFill>
                <a:latin typeface="Times New Roman" pitchFamily="18" charset="0"/>
              </a:rPr>
              <a:t>, </a:t>
            </a:r>
            <a:r>
              <a:rPr lang="ru-RU" sz="2400" b="1">
                <a:solidFill>
                  <a:srgbClr val="CC3300"/>
                </a:solidFill>
              </a:rPr>
              <a:t>за</a:t>
            </a:r>
            <a:r>
              <a:rPr lang="ru-RU" sz="2400" b="1">
                <a:solidFill>
                  <a:srgbClr val="CC3300"/>
                </a:solidFill>
                <a:latin typeface="Times New Roman" pitchFamily="18" charset="0"/>
              </a:rPr>
              <a:t> </a:t>
            </a:r>
            <a:r>
              <a:rPr lang="ru-RU" sz="2400" b="1">
                <a:solidFill>
                  <a:srgbClr val="CC3300"/>
                </a:solidFill>
              </a:rPr>
              <a:t>винятком</a:t>
            </a:r>
            <a:r>
              <a:rPr lang="ru-RU" sz="2400" b="1">
                <a:solidFill>
                  <a:srgbClr val="CC3300"/>
                </a:solidFill>
                <a:latin typeface="Times New Roman" pitchFamily="18" charset="0"/>
              </a:rPr>
              <a:t> </a:t>
            </a:r>
            <a:r>
              <a:rPr lang="ru-RU" sz="2400" b="1">
                <a:solidFill>
                  <a:srgbClr val="CC3300"/>
                </a:solidFill>
              </a:rPr>
              <a:t>того</a:t>
            </a:r>
            <a:r>
              <a:rPr lang="ru-RU" sz="2400" b="1">
                <a:solidFill>
                  <a:srgbClr val="CC3300"/>
                </a:solidFill>
                <a:latin typeface="Times New Roman" pitchFamily="18" charset="0"/>
              </a:rPr>
              <a:t> </a:t>
            </a:r>
            <a:r>
              <a:rPr lang="ru-RU" sz="2400" b="1">
                <a:solidFill>
                  <a:srgbClr val="CC3300"/>
                </a:solidFill>
              </a:rPr>
              <a:t>перетину</a:t>
            </a:r>
            <a:r>
              <a:rPr lang="ru-RU" sz="2400" b="1">
                <a:solidFill>
                  <a:srgbClr val="CC3300"/>
                </a:solidFill>
                <a:latin typeface="Times New Roman" pitchFamily="18" charset="0"/>
              </a:rPr>
              <a:t>,</a:t>
            </a:r>
          </a:p>
          <a:p>
            <a:pPr algn="ctr">
              <a:lnSpc>
                <a:spcPct val="110000"/>
              </a:lnSpc>
            </a:pPr>
            <a:r>
              <a:rPr lang="ru-RU" sz="2400" b="1">
                <a:solidFill>
                  <a:srgbClr val="CC3300"/>
                </a:solidFill>
              </a:rPr>
              <a:t>на</a:t>
            </a:r>
            <a:r>
              <a:rPr lang="ru-RU" sz="2400" b="1">
                <a:solidFill>
                  <a:srgbClr val="CC3300"/>
                </a:solidFill>
                <a:latin typeface="Times New Roman" pitchFamily="18" charset="0"/>
              </a:rPr>
              <a:t> </a:t>
            </a:r>
            <a:r>
              <a:rPr lang="ru-RU" sz="2400" b="1">
                <a:solidFill>
                  <a:srgbClr val="CC3300"/>
                </a:solidFill>
              </a:rPr>
              <a:t>якому</a:t>
            </a:r>
            <a:r>
              <a:rPr lang="ru-RU" sz="2400" b="1">
                <a:solidFill>
                  <a:srgbClr val="CC3300"/>
                </a:solidFill>
                <a:latin typeface="Times New Roman" pitchFamily="18" charset="0"/>
              </a:rPr>
              <a:t> </a:t>
            </a:r>
            <a:r>
              <a:rPr lang="ru-RU" sz="2400" b="1">
                <a:solidFill>
                  <a:srgbClr val="CC3300"/>
                </a:solidFill>
              </a:rPr>
              <a:t>ви</a:t>
            </a:r>
            <a:r>
              <a:rPr lang="ru-RU" sz="2400" b="1">
                <a:solidFill>
                  <a:srgbClr val="CC3300"/>
                </a:solidFill>
                <a:latin typeface="Times New Roman" pitchFamily="18" charset="0"/>
              </a:rPr>
              <a:t> </a:t>
            </a:r>
            <a:r>
              <a:rPr lang="ru-RU" sz="2400" b="1">
                <a:solidFill>
                  <a:srgbClr val="CC3300"/>
                </a:solidFill>
              </a:rPr>
              <a:t>фіксуєте</a:t>
            </a:r>
            <a:r>
              <a:rPr lang="ru-RU" sz="2400" b="1">
                <a:solidFill>
                  <a:srgbClr val="CC3300"/>
                </a:solidFill>
                <a:latin typeface="Times New Roman" pitchFamily="18" charset="0"/>
              </a:rPr>
              <a:t> </a:t>
            </a:r>
            <a:r>
              <a:rPr lang="ru-RU" sz="2400" b="1">
                <a:solidFill>
                  <a:srgbClr val="CC3300"/>
                </a:solidFill>
              </a:rPr>
              <a:t>погляд</a:t>
            </a:r>
            <a:r>
              <a:rPr lang="ru-RU" sz="2400" b="1">
                <a:solidFill>
                  <a:srgbClr val="CC3300"/>
                </a:solidFill>
                <a:latin typeface="Times New Roman" pitchFamily="18" charset="0"/>
              </a:rPr>
              <a:t>  </a:t>
            </a:r>
            <a:r>
              <a:rPr lang="ru-RU" sz="2400" b="1">
                <a:solidFill>
                  <a:srgbClr val="CC3300"/>
                </a:solidFill>
              </a:rPr>
              <a:t>в</a:t>
            </a:r>
            <a:r>
              <a:rPr lang="ru-RU" sz="2400" b="1">
                <a:solidFill>
                  <a:srgbClr val="CC3300"/>
                </a:solidFill>
                <a:latin typeface="Times New Roman" pitchFamily="18" charset="0"/>
              </a:rPr>
              <a:t> </a:t>
            </a:r>
            <a:r>
              <a:rPr lang="ru-RU" sz="2400" b="1">
                <a:solidFill>
                  <a:srgbClr val="CC3300"/>
                </a:solidFill>
              </a:rPr>
              <a:t>даний</a:t>
            </a:r>
            <a:r>
              <a:rPr lang="ru-RU" sz="2400" b="1">
                <a:solidFill>
                  <a:srgbClr val="CC3300"/>
                </a:solidFill>
                <a:latin typeface="Times New Roman" pitchFamily="18" charset="0"/>
              </a:rPr>
              <a:t> </a:t>
            </a:r>
            <a:r>
              <a:rPr lang="ru-RU" sz="2400" b="1">
                <a:solidFill>
                  <a:srgbClr val="CC3300"/>
                </a:solidFill>
              </a:rPr>
              <a:t>момент</a:t>
            </a:r>
            <a:r>
              <a:rPr lang="ru-RU" sz="2400" b="1">
                <a:solidFill>
                  <a:srgbClr val="CC3300"/>
                </a:solidFill>
                <a:latin typeface="Times New Roman" pitchFamily="18" charset="0"/>
              </a:rPr>
              <a:t>, </a:t>
            </a:r>
            <a:r>
              <a:rPr lang="ru-RU" sz="2400" b="1">
                <a:solidFill>
                  <a:srgbClr val="CC3300"/>
                </a:solidFill>
              </a:rPr>
              <a:t>видно</a:t>
            </a:r>
            <a:r>
              <a:rPr lang="ru-RU" sz="2400" b="1">
                <a:solidFill>
                  <a:srgbClr val="CC3300"/>
                </a:solidFill>
                <a:latin typeface="Times New Roman" pitchFamily="18" charset="0"/>
              </a:rPr>
              <a:t> </a:t>
            </a:r>
            <a:r>
              <a:rPr lang="ru-RU" sz="2400" b="1">
                <a:solidFill>
                  <a:srgbClr val="CC3300"/>
                </a:solidFill>
              </a:rPr>
              <a:t>маленькі</a:t>
            </a:r>
            <a:r>
              <a:rPr lang="ru-RU" sz="2400" b="1">
                <a:solidFill>
                  <a:srgbClr val="CC3300"/>
                </a:solidFill>
                <a:latin typeface="Times New Roman" pitchFamily="18" charset="0"/>
              </a:rPr>
              <a:t> </a:t>
            </a:r>
            <a:r>
              <a:rPr lang="ru-RU" sz="2400" b="1">
                <a:solidFill>
                  <a:srgbClr val="CC3300"/>
                </a:solidFill>
              </a:rPr>
              <a:t>сірі</a:t>
            </a:r>
            <a:r>
              <a:rPr lang="ru-RU" sz="2400" b="1">
                <a:solidFill>
                  <a:srgbClr val="CC3300"/>
                </a:solidFill>
                <a:latin typeface="Times New Roman" pitchFamily="18" charset="0"/>
              </a:rPr>
              <a:t> </a:t>
            </a:r>
            <a:r>
              <a:rPr lang="ru-RU" sz="2400" b="1">
                <a:solidFill>
                  <a:srgbClr val="CC3300"/>
                </a:solidFill>
              </a:rPr>
              <a:t>плями</a:t>
            </a:r>
            <a:r>
              <a:rPr lang="ru-RU" sz="2400" b="1">
                <a:solidFill>
                  <a:srgbClr val="CC3300"/>
                </a:solidFill>
                <a:latin typeface="Times New Roman" pitchFamily="18" charset="0"/>
              </a:rPr>
              <a:t>.</a:t>
            </a:r>
            <a:endParaRPr lang="uk-UA" sz="2400">
              <a:solidFill>
                <a:srgbClr val="CC330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5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8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1">
                <a:solidFill>
                  <a:schemeClr val="bg1"/>
                </a:solidFill>
              </a:rPr>
              <a:t>Криворучко М.В.</a:t>
            </a:r>
          </a:p>
        </p:txBody>
      </p:sp>
      <p:sp>
        <p:nvSpPr>
          <p:cNvPr id="34819" name="Text Box 4"/>
          <p:cNvSpPr txBox="1">
            <a:spLocks noChangeArrowheads="1"/>
          </p:cNvSpPr>
          <p:nvPr/>
        </p:nvSpPr>
        <p:spPr bwMode="auto">
          <a:xfrm>
            <a:off x="369888" y="681038"/>
            <a:ext cx="79597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800" b="1">
                <a:solidFill>
                  <a:srgbClr val="FF0000"/>
                </a:solidFill>
              </a:rPr>
              <a:t>ІЛЮЗІЯ МЕРЕХТЛИВОЇ РЕШІТКИ</a:t>
            </a:r>
            <a:endParaRPr lang="uk-UA"/>
          </a:p>
        </p:txBody>
      </p:sp>
      <p:pic>
        <p:nvPicPr>
          <p:cNvPr id="3482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11288" y="1443038"/>
            <a:ext cx="6429375" cy="494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6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1">
                <a:solidFill>
                  <a:schemeClr val="bg1"/>
                </a:solidFill>
              </a:rPr>
              <a:t>Криворучко М.В.</a:t>
            </a:r>
          </a:p>
        </p:txBody>
      </p:sp>
      <p:sp>
        <p:nvSpPr>
          <p:cNvPr id="36867" name="Rectangle 4"/>
          <p:cNvSpPr>
            <a:spLocks noChangeArrowheads="1"/>
          </p:cNvSpPr>
          <p:nvPr/>
        </p:nvSpPr>
        <p:spPr bwMode="auto">
          <a:xfrm>
            <a:off x="1493838" y="588963"/>
            <a:ext cx="56165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2400" b="1" i="1">
                <a:solidFill>
                  <a:srgbClr val="CC3300"/>
                </a:solidFill>
              </a:rPr>
              <a:t>ІЛЮЗІЯ КАФЕ "Wall" </a:t>
            </a:r>
            <a:br>
              <a:rPr lang="ru-RU" sz="2400" b="1" i="1">
                <a:solidFill>
                  <a:srgbClr val="CC3300"/>
                </a:solidFill>
              </a:rPr>
            </a:br>
            <a:r>
              <a:rPr lang="ru-RU" b="1" i="1"/>
              <a:t> </a:t>
            </a:r>
            <a:r>
              <a:rPr lang="ru-RU" sz="2400" b="1"/>
              <a:t>Чи паралельні горизонтальні лінії?</a:t>
            </a:r>
            <a:endParaRPr lang="ru-RU" sz="2400"/>
          </a:p>
        </p:txBody>
      </p:sp>
      <p:pic>
        <p:nvPicPr>
          <p:cNvPr id="3686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81075" y="1565275"/>
            <a:ext cx="7396163" cy="450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9" name="Text Box 6"/>
          <p:cNvSpPr txBox="1">
            <a:spLocks noChangeArrowheads="1"/>
          </p:cNvSpPr>
          <p:nvPr/>
        </p:nvSpPr>
        <p:spPr bwMode="auto">
          <a:xfrm>
            <a:off x="5272088" y="6049963"/>
            <a:ext cx="933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400" b="1">
                <a:solidFill>
                  <a:srgbClr val="CC3300"/>
                </a:solidFill>
              </a:rPr>
              <a:t>ТАК!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4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1">
                <a:solidFill>
                  <a:schemeClr val="bg1"/>
                </a:solidFill>
              </a:rPr>
              <a:t>Криворучко М.В.</a:t>
            </a:r>
          </a:p>
        </p:txBody>
      </p:sp>
      <p:sp>
        <p:nvSpPr>
          <p:cNvPr id="38915" name="Заголовок 1"/>
          <p:cNvSpPr>
            <a:spLocks/>
          </p:cNvSpPr>
          <p:nvPr/>
        </p:nvSpPr>
        <p:spPr bwMode="auto">
          <a:xfrm>
            <a:off x="730250" y="461963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lnSpc>
                <a:spcPct val="90000"/>
              </a:lnSpc>
            </a:pPr>
            <a:r>
              <a:rPr lang="ru-RU" sz="2800" b="1" i="1">
                <a:solidFill>
                  <a:srgbClr val="CC3300"/>
                </a:solidFill>
                <a:latin typeface="Times New Roman" pitchFamily="18" charset="0"/>
              </a:rPr>
              <a:t>Червоні лінії - прямі, хоча здаються зігнутими.</a:t>
            </a:r>
            <a:endParaRPr lang="uk-UA" sz="2800">
              <a:solidFill>
                <a:srgbClr val="CC3300"/>
              </a:solidFill>
              <a:latin typeface="Calibri Light"/>
            </a:endParaRPr>
          </a:p>
        </p:txBody>
      </p:sp>
      <p:pic>
        <p:nvPicPr>
          <p:cNvPr id="3891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75" y="1590675"/>
            <a:ext cx="7572375" cy="439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2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1">
                <a:solidFill>
                  <a:schemeClr val="bg1"/>
                </a:solidFill>
              </a:rPr>
              <a:t>Криворучко М.В.</a:t>
            </a:r>
          </a:p>
        </p:txBody>
      </p:sp>
      <p:sp>
        <p:nvSpPr>
          <p:cNvPr id="40963" name="Заголовок 1"/>
          <p:cNvSpPr>
            <a:spLocks/>
          </p:cNvSpPr>
          <p:nvPr/>
        </p:nvSpPr>
        <p:spPr bwMode="auto">
          <a:xfrm>
            <a:off x="384175" y="381000"/>
            <a:ext cx="8455025" cy="117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lnSpc>
                <a:spcPct val="90000"/>
              </a:lnSpc>
            </a:pPr>
            <a:r>
              <a:rPr lang="ru-RU" sz="2800" b="1" i="1">
                <a:solidFill>
                  <a:srgbClr val="CC3300"/>
                </a:solidFill>
                <a:latin typeface="Times New Roman" pitchFamily="18" charset="0"/>
              </a:rPr>
              <a:t>ІЛЮЗІЯ ПЕРЕЛЬМАНА</a:t>
            </a:r>
            <a:br>
              <a:rPr lang="ru-RU" sz="2800" b="1" i="1">
                <a:solidFill>
                  <a:srgbClr val="CC3300"/>
                </a:solidFill>
                <a:latin typeface="Times New Roman" pitchFamily="18" charset="0"/>
              </a:rPr>
            </a:br>
            <a:r>
              <a:rPr lang="ru-RU" sz="2800" b="1" i="1">
                <a:solidFill>
                  <a:srgbClr val="CC3300"/>
                </a:solidFill>
                <a:latin typeface="Times New Roman" pitchFamily="18" charset="0"/>
              </a:rPr>
              <a:t>Лінії в літерах насправді паралельні одна одній</a:t>
            </a:r>
            <a:endParaRPr lang="uk-UA" sz="2800">
              <a:solidFill>
                <a:srgbClr val="CC3300"/>
              </a:solidFill>
              <a:latin typeface="Calibri Light"/>
            </a:endParaRPr>
          </a:p>
        </p:txBody>
      </p:sp>
      <p:pic>
        <p:nvPicPr>
          <p:cNvPr id="4096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813" y="1752600"/>
            <a:ext cx="7783512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0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1">
                <a:solidFill>
                  <a:schemeClr val="bg1"/>
                </a:solidFill>
              </a:rPr>
              <a:t>Криворучко М.В.</a:t>
            </a:r>
          </a:p>
        </p:txBody>
      </p:sp>
      <p:pic>
        <p:nvPicPr>
          <p:cNvPr id="43011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38375" y="1117600"/>
            <a:ext cx="4668838" cy="510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2" name="Заголовок 1"/>
          <p:cNvSpPr>
            <a:spLocks/>
          </p:cNvSpPr>
          <p:nvPr/>
        </p:nvSpPr>
        <p:spPr bwMode="auto">
          <a:xfrm>
            <a:off x="363538" y="214313"/>
            <a:ext cx="8551862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lnSpc>
                <a:spcPct val="90000"/>
              </a:lnSpc>
            </a:pPr>
            <a:r>
              <a:rPr lang="ru-RU" sz="2800" b="1">
                <a:solidFill>
                  <a:srgbClr val="CC3300"/>
                </a:solidFill>
                <a:latin typeface="Times New Roman" pitchFamily="18" charset="0"/>
              </a:rPr>
              <a:t>ВІЗЕРУНОК ВГИНАЄТЬСЯ? </a:t>
            </a:r>
            <a:endParaRPr lang="uk-UA" sz="2800">
              <a:solidFill>
                <a:srgbClr val="CC3300"/>
              </a:solidFill>
              <a:latin typeface="Calibri Ligh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5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8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1">
                <a:solidFill>
                  <a:schemeClr val="bg1"/>
                </a:solidFill>
              </a:rPr>
              <a:t>Криворучко М.В.</a:t>
            </a:r>
          </a:p>
        </p:txBody>
      </p:sp>
      <p:pic>
        <p:nvPicPr>
          <p:cNvPr id="45059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98675" y="1227138"/>
            <a:ext cx="51435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0" name="Заголовок 1"/>
          <p:cNvSpPr>
            <a:spLocks/>
          </p:cNvSpPr>
          <p:nvPr/>
        </p:nvSpPr>
        <p:spPr bwMode="auto">
          <a:xfrm>
            <a:off x="833438" y="381000"/>
            <a:ext cx="7772400" cy="69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lnSpc>
                <a:spcPct val="90000"/>
              </a:lnSpc>
            </a:pPr>
            <a:r>
              <a:rPr lang="ru-RU" sz="2800" b="1" i="1">
                <a:solidFill>
                  <a:srgbClr val="CC3300"/>
                </a:solidFill>
                <a:latin typeface="Times New Roman" pitchFamily="18" charset="0"/>
              </a:rPr>
              <a:t>КРУГИ ЧИ СПІРАЛІ?</a:t>
            </a:r>
            <a:endParaRPr lang="uk-UA" sz="2800">
              <a:solidFill>
                <a:srgbClr val="CC3300"/>
              </a:solidFill>
              <a:latin typeface="Calibri Ligh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6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1">
                <a:solidFill>
                  <a:schemeClr val="bg1"/>
                </a:solidFill>
              </a:rPr>
              <a:t>Криворучко М.В.</a:t>
            </a:r>
          </a:p>
        </p:txBody>
      </p:sp>
      <p:pic>
        <p:nvPicPr>
          <p:cNvPr id="47107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03350" y="1341438"/>
            <a:ext cx="6643688" cy="489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8" name="Содержимое 2"/>
          <p:cNvSpPr>
            <a:spLocks/>
          </p:cNvSpPr>
          <p:nvPr/>
        </p:nvSpPr>
        <p:spPr bwMode="auto">
          <a:xfrm>
            <a:off x="519113" y="630238"/>
            <a:ext cx="771525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28600" indent="-228600" algn="ctr"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uk-UA" sz="2800" b="1">
                <a:solidFill>
                  <a:srgbClr val="CC3300"/>
                </a:solidFill>
                <a:latin typeface="Times New Roman" pitchFamily="18" charset="0"/>
              </a:rPr>
              <a:t>ІЛЮЗІЯ КАВОВИХ ЗЕРЕН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5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4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1">
                <a:solidFill>
                  <a:schemeClr val="bg1"/>
                </a:solidFill>
              </a:rPr>
              <a:t>Криворучко М.В.</a:t>
            </a:r>
          </a:p>
        </p:txBody>
      </p:sp>
      <p:pic>
        <p:nvPicPr>
          <p:cNvPr id="49155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06625" y="1292225"/>
            <a:ext cx="5183188" cy="518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6" name="Заголовок 1"/>
          <p:cNvSpPr>
            <a:spLocks/>
          </p:cNvSpPr>
          <p:nvPr/>
        </p:nvSpPr>
        <p:spPr bwMode="auto">
          <a:xfrm>
            <a:off x="971550" y="533400"/>
            <a:ext cx="7772400" cy="69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lnSpc>
                <a:spcPct val="90000"/>
              </a:lnSpc>
            </a:pPr>
            <a:r>
              <a:rPr lang="ru-RU" sz="2800" b="1">
                <a:solidFill>
                  <a:srgbClr val="CC3300"/>
                </a:solidFill>
                <a:latin typeface="Times New Roman" pitchFamily="18" charset="0"/>
              </a:rPr>
              <a:t>ПУЛЬСУЮЧА КАРТИНКА</a:t>
            </a:r>
            <a:endParaRPr lang="uk-UA" sz="2800">
              <a:solidFill>
                <a:srgbClr val="CC3300"/>
              </a:solidFill>
              <a:latin typeface="Calibri Ligh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2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1">
                <a:solidFill>
                  <a:schemeClr val="bg1"/>
                </a:solidFill>
              </a:rPr>
              <a:t>Криворучко М.В.</a:t>
            </a:r>
          </a:p>
        </p:txBody>
      </p:sp>
      <p:pic>
        <p:nvPicPr>
          <p:cNvPr id="51203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3250" y="1954213"/>
            <a:ext cx="7921625" cy="413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4" name="Прямоугольник 3"/>
          <p:cNvSpPr>
            <a:spLocks noChangeArrowheads="1"/>
          </p:cNvSpPr>
          <p:nvPr/>
        </p:nvSpPr>
        <p:spPr bwMode="auto">
          <a:xfrm>
            <a:off x="455613" y="642938"/>
            <a:ext cx="840263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CC3300"/>
                </a:solidFill>
                <a:latin typeface="Times New Roman" pitchFamily="18" charset="0"/>
              </a:rPr>
              <a:t>ЧИ Є ЧОРНІ КРУГИ </a:t>
            </a:r>
          </a:p>
          <a:p>
            <a:pPr algn="ctr"/>
            <a:r>
              <a:rPr lang="ru-RU" sz="2800" b="1">
                <a:solidFill>
                  <a:srgbClr val="CC3300"/>
                </a:solidFill>
                <a:latin typeface="Times New Roman" pitchFamily="18" charset="0"/>
              </a:rPr>
              <a:t>НА ПЕРЕТИНАХ БІЛИХ ЛІНІЙ?</a:t>
            </a:r>
            <a:endParaRPr lang="uk-UA" sz="2800" b="1">
              <a:solidFill>
                <a:srgbClr val="CC33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05" name="Рисунок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406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1">
                <a:solidFill>
                  <a:schemeClr val="bg1"/>
                </a:solidFill>
              </a:rPr>
              <a:t>Криворучко М.В.</a:t>
            </a:r>
          </a:p>
        </p:txBody>
      </p:sp>
      <p:graphicFrame>
        <p:nvGraphicFramePr>
          <p:cNvPr id="16389" name="Diagram 5"/>
          <p:cNvGraphicFramePr>
            <a:graphicFrameLocks/>
          </p:cNvGraphicFramePr>
          <p:nvPr/>
        </p:nvGraphicFramePr>
        <p:xfrm>
          <a:off x="690563" y="544513"/>
          <a:ext cx="7802562" cy="5934075"/>
        </p:xfrm>
        <a:graphic>
          <a:graphicData uri="http://schemas.openxmlformats.org/drawingml/2006/compatibility">
            <com:legacyDrawing xmlns:com="http://schemas.openxmlformats.org/drawingml/2006/compatibility" spid="_x0000_s16389"/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5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0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1">
                <a:solidFill>
                  <a:schemeClr val="bg1"/>
                </a:solidFill>
              </a:rPr>
              <a:t>Криворучко М.В.</a:t>
            </a:r>
          </a:p>
        </p:txBody>
      </p:sp>
      <p:pic>
        <p:nvPicPr>
          <p:cNvPr id="53251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98550" y="1268413"/>
            <a:ext cx="7097713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2" name="Заголовок 1"/>
          <p:cNvSpPr>
            <a:spLocks/>
          </p:cNvSpPr>
          <p:nvPr/>
        </p:nvSpPr>
        <p:spPr bwMode="auto">
          <a:xfrm>
            <a:off x="971550" y="552450"/>
            <a:ext cx="7772400" cy="54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lnSpc>
                <a:spcPct val="90000"/>
              </a:lnSpc>
            </a:pPr>
            <a:r>
              <a:rPr lang="uk-UA" sz="2800" b="1">
                <a:solidFill>
                  <a:srgbClr val="CC3300"/>
                </a:solidFill>
                <a:latin typeface="Times New Roman" pitchFamily="18" charset="0"/>
              </a:rPr>
              <a:t>НАМАЛЬОВАНА ЧИ РЕАЛЬНА?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298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1">
                <a:solidFill>
                  <a:schemeClr val="bg1"/>
                </a:solidFill>
              </a:rPr>
              <a:t>Криворучко М.В.</a:t>
            </a:r>
          </a:p>
        </p:txBody>
      </p:sp>
      <p:sp>
        <p:nvSpPr>
          <p:cNvPr id="55299" name="Text Box 4"/>
          <p:cNvSpPr txBox="1">
            <a:spLocks noChangeArrowheads="1"/>
          </p:cNvSpPr>
          <p:nvPr/>
        </p:nvSpPr>
        <p:spPr bwMode="auto">
          <a:xfrm>
            <a:off x="1322388" y="504825"/>
            <a:ext cx="7529512" cy="647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  <a:buFontTx/>
              <a:buAutoNum type="arabicPeriod"/>
            </a:pPr>
            <a:r>
              <a:rPr lang="uk-UA" sz="2800" b="1">
                <a:solidFill>
                  <a:srgbClr val="CC3300"/>
                </a:solidFill>
              </a:rPr>
              <a:t>В ЧОМУ ПОЛЯГАЄ ПРИЧИНА </a:t>
            </a:r>
          </a:p>
          <a:p>
            <a:pPr marL="342900" indent="-342900" algn="ctr">
              <a:spcBef>
                <a:spcPct val="50000"/>
              </a:spcBef>
            </a:pPr>
            <a:r>
              <a:rPr lang="uk-UA" sz="2800" b="1">
                <a:solidFill>
                  <a:srgbClr val="CC3300"/>
                </a:solidFill>
              </a:rPr>
              <a:t>ВИНИКЛЕННЯ ІЛЮЗІЙ СПРИЙНЯТТЯ?</a:t>
            </a:r>
          </a:p>
          <a:p>
            <a:pPr marL="342900" indent="-342900" algn="ctr">
              <a:spcBef>
                <a:spcPct val="50000"/>
              </a:spcBef>
            </a:pPr>
            <a:endParaRPr lang="uk-UA" sz="1200" b="1">
              <a:solidFill>
                <a:srgbClr val="CC3300"/>
              </a:solidFill>
            </a:endParaRPr>
          </a:p>
          <a:p>
            <a:pPr marL="342900" indent="-342900" algn="ctr">
              <a:spcBef>
                <a:spcPct val="50000"/>
              </a:spcBef>
            </a:pPr>
            <a:r>
              <a:rPr lang="uk-UA" sz="2800" b="1">
                <a:solidFill>
                  <a:srgbClr val="0000CC"/>
                </a:solidFill>
              </a:rPr>
              <a:t>2. ЧОМУ В КЛАСІ БУЛИ РОЗБІЖНОСТІ У </a:t>
            </a:r>
          </a:p>
          <a:p>
            <a:pPr marL="342900" indent="-342900" algn="ctr">
              <a:spcBef>
                <a:spcPct val="50000"/>
              </a:spcBef>
            </a:pPr>
            <a:r>
              <a:rPr lang="uk-UA" sz="2800" b="1">
                <a:solidFill>
                  <a:srgbClr val="0000CC"/>
                </a:solidFill>
              </a:rPr>
              <a:t>СПРИЙНЯТТІ ІЛЮЗІЙ?</a:t>
            </a:r>
          </a:p>
          <a:p>
            <a:pPr marL="342900" indent="-342900" algn="ctr">
              <a:spcBef>
                <a:spcPct val="50000"/>
              </a:spcBef>
            </a:pPr>
            <a:endParaRPr lang="uk-UA" sz="1200" b="1">
              <a:solidFill>
                <a:srgbClr val="0000CC"/>
              </a:solidFill>
            </a:endParaRPr>
          </a:p>
          <a:p>
            <a:pPr marL="342900" indent="-342900" algn="ctr">
              <a:spcBef>
                <a:spcPct val="50000"/>
              </a:spcBef>
            </a:pPr>
            <a:r>
              <a:rPr lang="uk-UA" sz="2800" b="1">
                <a:solidFill>
                  <a:srgbClr val="CC3300"/>
                </a:solidFill>
              </a:rPr>
              <a:t>3. ВІД ЧОГО ЗАЛЕЖИТЬ ВИБІР </a:t>
            </a:r>
          </a:p>
          <a:p>
            <a:pPr marL="342900" indent="-342900" algn="ctr">
              <a:spcBef>
                <a:spcPct val="50000"/>
              </a:spcBef>
            </a:pPr>
            <a:r>
              <a:rPr lang="uk-UA" sz="2800" b="1">
                <a:solidFill>
                  <a:srgbClr val="CC3300"/>
                </a:solidFill>
              </a:rPr>
              <a:t>ІНФОРМАЦІЇ ДЛЯ СПРИЙНЯТТЯ?</a:t>
            </a:r>
          </a:p>
          <a:p>
            <a:pPr marL="342900" indent="-342900" algn="ctr">
              <a:spcBef>
                <a:spcPct val="50000"/>
              </a:spcBef>
            </a:pPr>
            <a:endParaRPr lang="uk-UA" sz="1200" b="1">
              <a:solidFill>
                <a:srgbClr val="CC3300"/>
              </a:solidFill>
            </a:endParaRPr>
          </a:p>
          <a:p>
            <a:pPr marL="342900" indent="-342900" algn="ctr">
              <a:spcBef>
                <a:spcPct val="50000"/>
              </a:spcBef>
            </a:pPr>
            <a:r>
              <a:rPr lang="uk-UA" sz="2800" b="1">
                <a:solidFill>
                  <a:srgbClr val="0000CC"/>
                </a:solidFill>
              </a:rPr>
              <a:t>4. ЧИ МОЖНА ПРИМУСИТИ СЕБЕ </a:t>
            </a:r>
          </a:p>
          <a:p>
            <a:pPr marL="342900" indent="-342900" algn="ctr">
              <a:spcBef>
                <a:spcPct val="50000"/>
              </a:spcBef>
            </a:pPr>
            <a:r>
              <a:rPr lang="uk-UA" sz="2800" b="1">
                <a:solidFill>
                  <a:srgbClr val="0000CC"/>
                </a:solidFill>
              </a:rPr>
              <a:t>СПРИЙМАТИ ІНФОРМАЦІЮ?</a:t>
            </a:r>
          </a:p>
          <a:p>
            <a:pPr marL="342900" indent="-342900" algn="ctr">
              <a:spcBef>
                <a:spcPct val="50000"/>
              </a:spcBef>
            </a:pPr>
            <a:endParaRPr lang="uk-UA" sz="2800" b="1">
              <a:solidFill>
                <a:srgbClr val="0000CC"/>
              </a:solidFill>
            </a:endParaRPr>
          </a:p>
        </p:txBody>
      </p:sp>
      <p:sp>
        <p:nvSpPr>
          <p:cNvPr id="55300" name="Text Box 6"/>
          <p:cNvSpPr txBox="1">
            <a:spLocks noChangeArrowheads="1"/>
          </p:cNvSpPr>
          <p:nvPr/>
        </p:nvSpPr>
        <p:spPr bwMode="auto">
          <a:xfrm>
            <a:off x="0" y="1214438"/>
            <a:ext cx="1260475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0000">
                <a:solidFill>
                  <a:srgbClr val="FF0000"/>
                </a:solidFill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6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1">
                <a:solidFill>
                  <a:schemeClr val="bg1"/>
                </a:solidFill>
              </a:rPr>
              <a:t>Криворучко М.В.</a:t>
            </a:r>
          </a:p>
        </p:txBody>
      </p:sp>
      <p:pic>
        <p:nvPicPr>
          <p:cNvPr id="57347" name="Содержимое 3" descr="dog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" y="598488"/>
            <a:ext cx="7804150" cy="5888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8" name="Picture 5" descr="увага логотип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9763" y="2019300"/>
            <a:ext cx="1638300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4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1">
                <a:solidFill>
                  <a:schemeClr val="bg1"/>
                </a:solidFill>
              </a:rPr>
              <a:t>Криворучко М.В.</a:t>
            </a:r>
          </a:p>
        </p:txBody>
      </p:sp>
      <p:sp>
        <p:nvSpPr>
          <p:cNvPr id="59395" name="Text Box 4"/>
          <p:cNvSpPr txBox="1">
            <a:spLocks noChangeArrowheads="1"/>
          </p:cNvSpPr>
          <p:nvPr/>
        </p:nvSpPr>
        <p:spPr bwMode="auto">
          <a:xfrm>
            <a:off x="369888" y="681038"/>
            <a:ext cx="795972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800" b="1">
                <a:solidFill>
                  <a:srgbClr val="FF0000"/>
                </a:solidFill>
              </a:rPr>
              <a:t>УВАГА – </a:t>
            </a:r>
            <a:r>
              <a:rPr lang="uk-UA" sz="2800" b="1">
                <a:solidFill>
                  <a:srgbClr val="0000CC"/>
                </a:solidFill>
              </a:rPr>
              <a:t>спрямованість і зосередженість свідомості на певному об'єкті.</a:t>
            </a:r>
            <a:endParaRPr lang="uk-UA" sz="2800" b="1">
              <a:solidFill>
                <a:srgbClr val="FF0000"/>
              </a:solidFill>
            </a:endParaRPr>
          </a:p>
        </p:txBody>
      </p:sp>
      <p:pic>
        <p:nvPicPr>
          <p:cNvPr id="59396" name="Picture 5" descr="мимовільна уваг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1350" y="1812925"/>
            <a:ext cx="2460625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7" name="Picture 6" descr="довільна увага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42050" y="3116263"/>
            <a:ext cx="2287588" cy="140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8" name="Text Box 7"/>
          <p:cNvSpPr txBox="1">
            <a:spLocks noChangeArrowheads="1"/>
          </p:cNvSpPr>
          <p:nvPr/>
        </p:nvSpPr>
        <p:spPr bwMode="auto">
          <a:xfrm>
            <a:off x="3287713" y="1860550"/>
            <a:ext cx="311308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800" b="1">
                <a:solidFill>
                  <a:srgbClr val="CC3300"/>
                </a:solidFill>
              </a:rPr>
              <a:t>МИМОВІЛЬНА УВАГА</a:t>
            </a:r>
          </a:p>
        </p:txBody>
      </p:sp>
      <p:sp>
        <p:nvSpPr>
          <p:cNvPr id="59399" name="AutoShape 8"/>
          <p:cNvSpPr>
            <a:spLocks noChangeArrowheads="1"/>
          </p:cNvSpPr>
          <p:nvPr/>
        </p:nvSpPr>
        <p:spPr bwMode="auto">
          <a:xfrm>
            <a:off x="3132138" y="2236788"/>
            <a:ext cx="642937" cy="350837"/>
          </a:xfrm>
          <a:prstGeom prst="leftArrow">
            <a:avLst>
              <a:gd name="adj1" fmla="val 50000"/>
              <a:gd name="adj2" fmla="val 45815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59400" name="Text Box 9"/>
          <p:cNvSpPr txBox="1">
            <a:spLocks noChangeArrowheads="1"/>
          </p:cNvSpPr>
          <p:nvPr/>
        </p:nvSpPr>
        <p:spPr bwMode="auto">
          <a:xfrm>
            <a:off x="3173413" y="3328988"/>
            <a:ext cx="311308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800" b="1">
                <a:solidFill>
                  <a:srgbClr val="CC3300"/>
                </a:solidFill>
              </a:rPr>
              <a:t>ДОВІЛЬНА УВАГА</a:t>
            </a:r>
          </a:p>
        </p:txBody>
      </p:sp>
      <p:sp>
        <p:nvSpPr>
          <p:cNvPr id="59401" name="AutoShape 10"/>
          <p:cNvSpPr>
            <a:spLocks noChangeArrowheads="1"/>
          </p:cNvSpPr>
          <p:nvPr/>
        </p:nvSpPr>
        <p:spPr bwMode="auto">
          <a:xfrm>
            <a:off x="5467350" y="3683000"/>
            <a:ext cx="758825" cy="349250"/>
          </a:xfrm>
          <a:prstGeom prst="rightArrow">
            <a:avLst>
              <a:gd name="adj1" fmla="val 50000"/>
              <a:gd name="adj2" fmla="val 54318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pic>
        <p:nvPicPr>
          <p:cNvPr id="59402" name="Picture 11" descr="ПІСЛЯДОВІЛЬА УВАГА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79488" y="4346575"/>
            <a:ext cx="2032000" cy="166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403" name="Text Box 12"/>
          <p:cNvSpPr txBox="1">
            <a:spLocks noChangeArrowheads="1"/>
          </p:cNvSpPr>
          <p:nvPr/>
        </p:nvSpPr>
        <p:spPr bwMode="auto">
          <a:xfrm>
            <a:off x="3619500" y="4838700"/>
            <a:ext cx="32686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800" b="1">
                <a:solidFill>
                  <a:srgbClr val="CC3300"/>
                </a:solidFill>
              </a:rPr>
              <a:t>ПІСЛЯДОВІЛЬНА УВАГА</a:t>
            </a:r>
          </a:p>
        </p:txBody>
      </p:sp>
      <p:sp>
        <p:nvSpPr>
          <p:cNvPr id="59404" name="AutoShape 13"/>
          <p:cNvSpPr>
            <a:spLocks noChangeArrowheads="1"/>
          </p:cNvSpPr>
          <p:nvPr/>
        </p:nvSpPr>
        <p:spPr bwMode="auto">
          <a:xfrm>
            <a:off x="3138488" y="5272088"/>
            <a:ext cx="642937" cy="350837"/>
          </a:xfrm>
          <a:prstGeom prst="leftArrow">
            <a:avLst>
              <a:gd name="adj1" fmla="val 50000"/>
              <a:gd name="adj2" fmla="val 45815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2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1">
                <a:solidFill>
                  <a:schemeClr val="bg1"/>
                </a:solidFill>
              </a:rPr>
              <a:t>Криворучко М.В.</a:t>
            </a:r>
          </a:p>
        </p:txBody>
      </p:sp>
      <p:sp>
        <p:nvSpPr>
          <p:cNvPr id="61443" name="Rectangle 11"/>
          <p:cNvSpPr>
            <a:spLocks noChangeArrowheads="1"/>
          </p:cNvSpPr>
          <p:nvPr/>
        </p:nvSpPr>
        <p:spPr bwMode="auto">
          <a:xfrm>
            <a:off x="1033463" y="534988"/>
            <a:ext cx="69580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uk-UA" sz="2800" b="1">
                <a:solidFill>
                  <a:srgbClr val="CC3300"/>
                </a:solidFill>
              </a:rPr>
              <a:t>ВИДИ УВАГИ ТА ЇХ ХАРАКТЕРИСТИКА</a:t>
            </a:r>
          </a:p>
        </p:txBody>
      </p:sp>
      <p:graphicFrame>
        <p:nvGraphicFramePr>
          <p:cNvPr id="61564" name="Group 124"/>
          <p:cNvGraphicFramePr>
            <a:graphicFrameLocks noGrp="1"/>
          </p:cNvGraphicFramePr>
          <p:nvPr/>
        </p:nvGraphicFramePr>
        <p:xfrm>
          <a:off x="257175" y="1004888"/>
          <a:ext cx="8648700" cy="5154612"/>
        </p:xfrm>
        <a:graphic>
          <a:graphicData uri="http://schemas.openxmlformats.org/drawingml/2006/table">
            <a:tbl>
              <a:tblPr/>
              <a:tblGrid>
                <a:gridCol w="2160588"/>
                <a:gridCol w="2162175"/>
                <a:gridCol w="2162175"/>
                <a:gridCol w="2163762"/>
              </a:tblGrid>
              <a:tr h="1157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 уваги</a:t>
                      </a:r>
                      <a:endParaRPr kumimoji="0" lang="uk-UA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4">
                        <a:alphaModFix amt="50000"/>
                      </a:blip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Умови виникнення</a:t>
                      </a:r>
                      <a:endParaRPr kumimoji="0" lang="uk-UA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4">
                        <a:alphaModFix amt="50000"/>
                      </a:blip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Ознаки</a:t>
                      </a:r>
                      <a:endParaRPr kumimoji="0" lang="uk-UA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4">
                        <a:alphaModFix amt="50000"/>
                      </a:blip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Механізми</a:t>
                      </a:r>
                      <a:endParaRPr kumimoji="0" lang="uk-UA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4">
                        <a:alphaModFix amt="50000"/>
                      </a:blip>
                      <a:srcRect/>
                      <a:tile tx="0" ty="0" sx="100000" sy="100000" flip="none" algn="tl"/>
                    </a:blipFill>
                  </a:tcPr>
                </a:tc>
              </a:tr>
              <a:tr h="1333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Мимовільна увага</a:t>
                      </a:r>
                      <a:endParaRPr kumimoji="0" lang="uk-UA" sz="27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4">
                        <a:alphaModFix amt="50000"/>
                      </a:blip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4">
                        <a:alphaModFix amt="50000"/>
                      </a:blip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4">
                        <a:alphaModFix amt="50000"/>
                      </a:blip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4">
                        <a:alphaModFix amt="50000"/>
                      </a:blip>
                      <a:srcRect/>
                      <a:tile tx="0" ty="0" sx="100000" sy="100000" flip="none" algn="tl"/>
                    </a:blipFill>
                  </a:tcPr>
                </a:tc>
              </a:tr>
              <a:tr h="1331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Довільна увага</a:t>
                      </a:r>
                      <a:endParaRPr kumimoji="0" lang="uk-UA" sz="27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4">
                        <a:alphaModFix amt="50000"/>
                      </a:blip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4">
                        <a:alphaModFix amt="50000"/>
                      </a:blip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4">
                        <a:alphaModFix amt="50000"/>
                      </a:blip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4">
                        <a:alphaModFix amt="50000"/>
                      </a:blip>
                      <a:srcRect/>
                      <a:tile tx="0" ty="0" sx="100000" sy="100000" flip="none" algn="tl"/>
                    </a:blipFill>
                  </a:tcPr>
                </a:tc>
              </a:tr>
              <a:tr h="1331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Післядові-льна увага</a:t>
                      </a:r>
                      <a:endParaRPr kumimoji="0" lang="uk-UA" sz="2700" b="1" i="0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4">
                        <a:alphaModFix amt="50000"/>
                      </a:blip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4">
                        <a:alphaModFix amt="50000"/>
                      </a:blip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4">
                        <a:alphaModFix amt="50000"/>
                      </a:blip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4">
                        <a:alphaModFix amt="50000"/>
                      </a:blip>
                      <a:srcRect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539" name="Рисунок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540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1">
                <a:solidFill>
                  <a:schemeClr val="bg1"/>
                </a:solidFill>
              </a:rPr>
              <a:t>Криворучко М.В.</a:t>
            </a:r>
          </a:p>
        </p:txBody>
      </p:sp>
      <p:graphicFrame>
        <p:nvGraphicFramePr>
          <p:cNvPr id="63522" name="Diagram 34"/>
          <p:cNvGraphicFramePr>
            <a:graphicFrameLocks/>
          </p:cNvGraphicFramePr>
          <p:nvPr/>
        </p:nvGraphicFramePr>
        <p:xfrm>
          <a:off x="0" y="563563"/>
          <a:ext cx="9144000" cy="5973762"/>
        </p:xfrm>
        <a:graphic>
          <a:graphicData uri="http://schemas.openxmlformats.org/drawingml/2006/compatibility">
            <com:legacyDrawing xmlns:com="http://schemas.openxmlformats.org/drawingml/2006/compatibility" spid="_x0000_s63522"/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38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1">
                <a:solidFill>
                  <a:schemeClr val="bg1"/>
                </a:solidFill>
              </a:rPr>
              <a:t>Криворучко М.В.</a:t>
            </a:r>
          </a:p>
        </p:txBody>
      </p:sp>
      <p:sp>
        <p:nvSpPr>
          <p:cNvPr id="65539" name="Text Box 19"/>
          <p:cNvSpPr txBox="1">
            <a:spLocks noChangeArrowheads="1"/>
          </p:cNvSpPr>
          <p:nvPr/>
        </p:nvSpPr>
        <p:spPr bwMode="auto">
          <a:xfrm>
            <a:off x="1187450" y="777875"/>
            <a:ext cx="7237413" cy="158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800" b="1">
                <a:solidFill>
                  <a:srgbClr val="CC3300"/>
                </a:solidFill>
              </a:rPr>
              <a:t>ОБЕРІТЬ, ДЛЯ ЯКОГО ПСИХІЧНОГО ПРОЦЕСУ ХАРАКТЕРНО:</a:t>
            </a:r>
          </a:p>
          <a:p>
            <a:pPr>
              <a:spcBef>
                <a:spcPct val="50000"/>
              </a:spcBef>
            </a:pPr>
            <a:r>
              <a:rPr lang="uk-UA" sz="2800" b="1">
                <a:solidFill>
                  <a:srgbClr val="CC3300"/>
                </a:solidFill>
              </a:rPr>
              <a:t>1. </a:t>
            </a:r>
            <a:r>
              <a:rPr lang="uk-UA" sz="2800" b="1">
                <a:solidFill>
                  <a:srgbClr val="0000CC"/>
                </a:solidFill>
              </a:rPr>
              <a:t>Для відчуття.</a:t>
            </a:r>
            <a:r>
              <a:rPr lang="uk-UA" sz="2800" b="1">
                <a:solidFill>
                  <a:srgbClr val="CC3300"/>
                </a:solidFill>
              </a:rPr>
              <a:t>     2. </a:t>
            </a:r>
            <a:r>
              <a:rPr lang="uk-UA" sz="2800" b="1">
                <a:solidFill>
                  <a:srgbClr val="0000CC"/>
                </a:solidFill>
              </a:rPr>
              <a:t>Для сприйняття.</a:t>
            </a:r>
          </a:p>
        </p:txBody>
      </p:sp>
      <p:sp>
        <p:nvSpPr>
          <p:cNvPr id="65540" name="Rectangle 20"/>
          <p:cNvSpPr>
            <a:spLocks noChangeArrowheads="1"/>
          </p:cNvSpPr>
          <p:nvPr/>
        </p:nvSpPr>
        <p:spPr bwMode="auto">
          <a:xfrm>
            <a:off x="492125" y="2451100"/>
            <a:ext cx="8332788" cy="342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>
              <a:lnSpc>
                <a:spcPct val="130000"/>
              </a:lnSpc>
              <a:buFontTx/>
              <a:buAutoNum type="arabicPeriod"/>
            </a:pPr>
            <a:r>
              <a:rPr lang="uk-UA" sz="2800"/>
              <a:t> Процес формується протягом усього життя.</a:t>
            </a:r>
          </a:p>
          <a:p>
            <a:pPr marL="342900" indent="-342900">
              <a:lnSpc>
                <a:spcPct val="130000"/>
              </a:lnSpc>
            </a:pPr>
            <a:r>
              <a:rPr lang="uk-UA" sz="2800"/>
              <a:t>2. Вроджений.</a:t>
            </a:r>
          </a:p>
          <a:p>
            <a:pPr marL="342900" indent="-342900">
              <a:lnSpc>
                <a:spcPct val="130000"/>
              </a:lnSpc>
            </a:pPr>
            <a:r>
              <a:rPr lang="uk-UA" sz="2800"/>
              <a:t>3. Процес вимагає роботи кількох аналізаторів.</a:t>
            </a:r>
          </a:p>
          <a:p>
            <a:pPr marL="342900" indent="-342900">
              <a:lnSpc>
                <a:spcPct val="130000"/>
              </a:lnSpc>
            </a:pPr>
            <a:r>
              <a:rPr lang="uk-UA" sz="2800"/>
              <a:t>4. Процес пов'язаний з мисленням.</a:t>
            </a:r>
          </a:p>
          <a:p>
            <a:pPr marL="342900" indent="-342900">
              <a:lnSpc>
                <a:spcPct val="130000"/>
              </a:lnSpc>
            </a:pPr>
            <a:r>
              <a:rPr lang="uk-UA" sz="2800"/>
              <a:t>5. Це відбиття окремих властивостей предмета.</a:t>
            </a:r>
          </a:p>
          <a:p>
            <a:pPr marL="342900" indent="-342900">
              <a:lnSpc>
                <a:spcPct val="130000"/>
              </a:lnSpc>
            </a:pPr>
            <a:r>
              <a:rPr lang="uk-UA" sz="2800"/>
              <a:t>6. Залежить від життєвого досвіду.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86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1">
                <a:solidFill>
                  <a:schemeClr val="bg1"/>
                </a:solidFill>
              </a:rPr>
              <a:t>Криворучко М.В.</a:t>
            </a:r>
          </a:p>
        </p:txBody>
      </p:sp>
      <p:sp>
        <p:nvSpPr>
          <p:cNvPr id="67587" name="Text Box 4"/>
          <p:cNvSpPr txBox="1">
            <a:spLocks noChangeArrowheads="1"/>
          </p:cNvSpPr>
          <p:nvPr/>
        </p:nvSpPr>
        <p:spPr bwMode="auto">
          <a:xfrm>
            <a:off x="1050925" y="601663"/>
            <a:ext cx="7237413" cy="1325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700" b="1">
                <a:solidFill>
                  <a:srgbClr val="CC3300"/>
                </a:solidFill>
              </a:rPr>
              <a:t>РОЗПОДІЛІТЬ В ТАБЛИЦЮ НАВЕДЕНІ УМОВИ ДЛЯ ПІДТРИМКИ ОКРЕМОГО ВИДУ УВАГИ:</a:t>
            </a:r>
          </a:p>
        </p:txBody>
      </p:sp>
      <p:graphicFrame>
        <p:nvGraphicFramePr>
          <p:cNvPr id="67618" name="Group 34"/>
          <p:cNvGraphicFramePr>
            <a:graphicFrameLocks noGrp="1"/>
          </p:cNvGraphicFramePr>
          <p:nvPr/>
        </p:nvGraphicFramePr>
        <p:xfrm>
          <a:off x="534988" y="1911350"/>
          <a:ext cx="8301037" cy="1243013"/>
        </p:xfrm>
        <a:graphic>
          <a:graphicData uri="http://schemas.openxmlformats.org/drawingml/2006/table">
            <a:tbl>
              <a:tblPr/>
              <a:tblGrid>
                <a:gridCol w="4148137"/>
                <a:gridCol w="4152900"/>
              </a:tblGrid>
              <a:tr h="822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Умови для підтримки довільної уваги</a:t>
                      </a:r>
                      <a:endParaRPr kumimoji="0" lang="uk-UA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Умови для виникнення мимовільної уваги</a:t>
                      </a:r>
                      <a:endParaRPr kumimoji="0" lang="uk-UA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4206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uk-UA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uk-UA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67599" name="Rectangle 35"/>
          <p:cNvSpPr>
            <a:spLocks noChangeArrowheads="1"/>
          </p:cNvSpPr>
          <p:nvPr/>
        </p:nvSpPr>
        <p:spPr bwMode="auto">
          <a:xfrm>
            <a:off x="776288" y="3059113"/>
            <a:ext cx="7920037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uk-UA" sz="2800">
                <a:latin typeface="Times New Roman" pitchFamily="18" charset="0"/>
              </a:rPr>
              <a:t>Виразне розуміння цілей і завдань діяльності; </a:t>
            </a:r>
          </a:p>
          <a:p>
            <a:r>
              <a:rPr lang="uk-UA" sz="2800">
                <a:latin typeface="Times New Roman" pitchFamily="18" charset="0"/>
              </a:rPr>
              <a:t>створення сприятливих умов для діяльності; </a:t>
            </a:r>
          </a:p>
          <a:p>
            <a:r>
              <a:rPr lang="uk-UA" sz="2800">
                <a:latin typeface="Times New Roman" pitchFamily="18" charset="0"/>
              </a:rPr>
              <a:t>усвідомлення обов'язку;  новизна, сила, контраст подразника; незвичайність подразника; </a:t>
            </a:r>
          </a:p>
          <a:p>
            <a:r>
              <a:rPr lang="uk-UA" sz="2800">
                <a:latin typeface="Times New Roman" pitchFamily="18" charset="0"/>
              </a:rPr>
              <a:t>активна розумова робота;  звичні умови роботи;</a:t>
            </a:r>
          </a:p>
          <a:p>
            <a:r>
              <a:rPr lang="uk-UA" sz="2800">
                <a:latin typeface="Times New Roman" pitchFamily="18" charset="0"/>
              </a:rPr>
              <a:t> початок або припинення дії подразника</a:t>
            </a:r>
            <a:r>
              <a:rPr lang="uk-UA" sz="2400">
                <a:latin typeface="Times New Roman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3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4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1">
                <a:solidFill>
                  <a:schemeClr val="bg1"/>
                </a:solidFill>
              </a:rPr>
              <a:t>Криворучко М.В.</a:t>
            </a:r>
          </a:p>
        </p:txBody>
      </p:sp>
      <p:sp>
        <p:nvSpPr>
          <p:cNvPr id="69635" name="Text Box 17"/>
          <p:cNvSpPr txBox="1">
            <a:spLocks noChangeArrowheads="1"/>
          </p:cNvSpPr>
          <p:nvPr/>
        </p:nvSpPr>
        <p:spPr bwMode="auto">
          <a:xfrm>
            <a:off x="1050925" y="601663"/>
            <a:ext cx="7237413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700" b="1">
                <a:solidFill>
                  <a:srgbClr val="CC3300"/>
                </a:solidFill>
              </a:rPr>
              <a:t>ДОМАШНЄ ЗАВДАННЯ</a:t>
            </a:r>
            <a:endParaRPr lang="uk-UA"/>
          </a:p>
        </p:txBody>
      </p:sp>
      <p:sp>
        <p:nvSpPr>
          <p:cNvPr id="69636" name="Text Box 18"/>
          <p:cNvSpPr txBox="1">
            <a:spLocks noChangeArrowheads="1"/>
          </p:cNvSpPr>
          <p:nvPr/>
        </p:nvSpPr>
        <p:spPr bwMode="auto">
          <a:xfrm>
            <a:off x="798513" y="1185863"/>
            <a:ext cx="7626350" cy="5005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uk-UA" sz="2800"/>
              <a:t>Запишіть по 5 прикладів уявних відчуттів: зорових; слухових; дотикових; нюхових; смакових; рухових.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uk-UA" sz="2800"/>
              <a:t>Прочитайте вголос кожне слово-подразник і уявіть відповідний образ.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uk-UA" sz="2800"/>
              <a:t>Оцініть уявлення за 5-бальною шкалою (5 – дуже живе уявлення).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uk-UA" sz="2800"/>
              <a:t>Знайдіть середнє значення для кожного виду уявлень і зробіть висновок про переважаючу форму вашого сприйняття.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1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2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1">
                <a:solidFill>
                  <a:schemeClr val="bg1"/>
                </a:solidFill>
              </a:rPr>
              <a:t>Криворучко М.В.</a:t>
            </a:r>
          </a:p>
        </p:txBody>
      </p:sp>
      <p:sp>
        <p:nvSpPr>
          <p:cNvPr id="71683" name="Text Box 4"/>
          <p:cNvSpPr txBox="1">
            <a:spLocks noChangeArrowheads="1"/>
          </p:cNvSpPr>
          <p:nvPr/>
        </p:nvSpPr>
        <p:spPr bwMode="auto">
          <a:xfrm>
            <a:off x="506413" y="777875"/>
            <a:ext cx="82470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3200" b="1">
                <a:solidFill>
                  <a:srgbClr val="FF0000"/>
                </a:solidFill>
              </a:rPr>
              <a:t>СПИСОК ВИКОРИСТАНИХ ДЖЕРЕЛ</a:t>
            </a:r>
          </a:p>
        </p:txBody>
      </p:sp>
      <p:sp>
        <p:nvSpPr>
          <p:cNvPr id="71684" name="Rectangle 5"/>
          <p:cNvSpPr>
            <a:spLocks noChangeArrowheads="1"/>
          </p:cNvSpPr>
          <p:nvPr/>
        </p:nvSpPr>
        <p:spPr bwMode="auto">
          <a:xfrm>
            <a:off x="317500" y="1584325"/>
            <a:ext cx="8183563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457200" algn="l"/>
              </a:tabLst>
            </a:pPr>
            <a:r>
              <a:rPr lang="en-US" sz="2200" b="1"/>
              <a:t>1</a:t>
            </a:r>
            <a:r>
              <a:rPr lang="uk-UA" sz="2200"/>
              <a:t>. </a:t>
            </a:r>
            <a:r>
              <a:rPr lang="ru-RU" sz="2200"/>
              <a:t>Верцинская Н.Н. Индивидуальная работа с учащимися. – Минск, 1980.</a:t>
            </a:r>
            <a:endParaRPr lang="uk-UA" sz="2200"/>
          </a:p>
          <a:p>
            <a:pPr>
              <a:tabLst>
                <a:tab pos="457200" algn="l"/>
              </a:tabLst>
            </a:pPr>
            <a:r>
              <a:rPr lang="ru-RU" sz="2200" b="1"/>
              <a:t>2</a:t>
            </a:r>
            <a:r>
              <a:rPr lang="ru-RU" sz="2200"/>
              <a:t>. Гильбух Ю.З. Как учиться работать эффективно. – Минск, 1985.</a:t>
            </a:r>
            <a:endParaRPr lang="uk-UA" sz="2200"/>
          </a:p>
          <a:p>
            <a:pPr>
              <a:tabLst>
                <a:tab pos="457200" algn="l"/>
              </a:tabLst>
            </a:pPr>
            <a:r>
              <a:rPr lang="ru-RU" sz="2200" b="1"/>
              <a:t>3</a:t>
            </a:r>
            <a:r>
              <a:rPr lang="ru-RU" sz="2200"/>
              <a:t>. Гоноболин Ф.Н. Психология. – М., 1973.</a:t>
            </a:r>
            <a:endParaRPr lang="uk-UA" sz="2200"/>
          </a:p>
          <a:p>
            <a:pPr>
              <a:tabLst>
                <a:tab pos="457200" algn="l"/>
              </a:tabLst>
            </a:pPr>
            <a:r>
              <a:rPr lang="ru-RU" sz="2200" b="1"/>
              <a:t>4</a:t>
            </a:r>
            <a:r>
              <a:rPr lang="ru-RU" sz="2200"/>
              <a:t>. Коломинский Я.Л. Человек: психология. – М., 1986.</a:t>
            </a:r>
            <a:endParaRPr lang="uk-UA" sz="2200"/>
          </a:p>
          <a:p>
            <a:pPr>
              <a:tabLst>
                <a:tab pos="457200" algn="l"/>
              </a:tabLst>
            </a:pPr>
            <a:r>
              <a:rPr lang="ru-RU" sz="2200" b="1"/>
              <a:t>5</a:t>
            </a:r>
            <a:r>
              <a:rPr lang="ru-RU" sz="2200"/>
              <a:t>. Платонов К.К. Занимательная психология. – СПб., 1997</a:t>
            </a:r>
            <a:endParaRPr lang="uk-UA" sz="2200"/>
          </a:p>
          <a:p>
            <a:pPr>
              <a:tabLst>
                <a:tab pos="457200" algn="l"/>
              </a:tabLst>
            </a:pPr>
            <a:r>
              <a:rPr lang="uk-UA" sz="2200" b="1"/>
              <a:t>6</a:t>
            </a:r>
            <a:r>
              <a:rPr lang="uk-UA" sz="2200"/>
              <a:t>. Підласий І.П. Продуктивний педагог. Настільна книга для вчителя. – Х.: </a:t>
            </a:r>
            <a:endParaRPr lang="en-US" sz="2200"/>
          </a:p>
          <a:p>
            <a:pPr>
              <a:tabLst>
                <a:tab pos="457200" algn="l"/>
              </a:tabLst>
            </a:pPr>
            <a:r>
              <a:rPr lang="uk-UA" sz="2200"/>
              <a:t>Вид. група «Основа», 2010. – 360 с. – (Серія «Настільна книга»).</a:t>
            </a:r>
          </a:p>
          <a:p>
            <a:pPr>
              <a:tabLst>
                <a:tab pos="457200" algn="l"/>
              </a:tabLst>
            </a:pPr>
            <a:r>
              <a:rPr lang="ru-RU" sz="2200" b="1"/>
              <a:t>7</a:t>
            </a:r>
            <a:r>
              <a:rPr lang="ru-RU" sz="2200"/>
              <a:t>. Прощицкая Е.Н. Выбирайте профессию. – М., 1991.</a:t>
            </a:r>
            <a:endParaRPr lang="uk-UA" sz="2200"/>
          </a:p>
          <a:p>
            <a:pPr>
              <a:tabLst>
                <a:tab pos="457200" algn="l"/>
              </a:tabLst>
            </a:pPr>
            <a:r>
              <a:rPr lang="ru-RU" sz="2200" b="1"/>
              <a:t>8</a:t>
            </a:r>
            <a:r>
              <a:rPr lang="ru-RU" sz="2200"/>
              <a:t>. Фридман Л.М., Пушкина Т.А., Каплунович И.Я. Изучение личности учащегося и ученических коллективов. – М., 1988.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1">
                <a:solidFill>
                  <a:schemeClr val="bg1"/>
                </a:solidFill>
              </a:rPr>
              <a:t>Криворучко М.В.</a:t>
            </a:r>
          </a:p>
        </p:txBody>
      </p:sp>
      <p:sp>
        <p:nvSpPr>
          <p:cNvPr id="18435" name="Text Box 4"/>
          <p:cNvSpPr txBox="1">
            <a:spLocks noChangeArrowheads="1"/>
          </p:cNvSpPr>
          <p:nvPr/>
        </p:nvSpPr>
        <p:spPr bwMode="auto">
          <a:xfrm>
            <a:off x="1322388" y="504825"/>
            <a:ext cx="7821612" cy="607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800" b="1">
                <a:solidFill>
                  <a:srgbClr val="CC3300"/>
                </a:solidFill>
              </a:rPr>
              <a:t>1. ЧИ Є МИСЛЕННЯ ВИДОВОЮ СПАДКОВОЮ ОЗНАКОЮ ЛЮДИНИ?</a:t>
            </a:r>
          </a:p>
          <a:p>
            <a:pPr algn="ctr">
              <a:spcBef>
                <a:spcPct val="50000"/>
              </a:spcBef>
            </a:pPr>
            <a:r>
              <a:rPr lang="uk-UA" sz="2800" b="1">
                <a:solidFill>
                  <a:srgbClr val="0000CC"/>
                </a:solidFill>
              </a:rPr>
              <a:t>2. ЩО (ХТО) ФОРМУЄ МИСЛЕННЯ ЛЮДИНИ?</a:t>
            </a:r>
          </a:p>
          <a:p>
            <a:pPr algn="ctr">
              <a:spcBef>
                <a:spcPct val="50000"/>
              </a:spcBef>
            </a:pPr>
            <a:r>
              <a:rPr lang="uk-UA" sz="2800" b="1">
                <a:solidFill>
                  <a:srgbClr val="CC3300"/>
                </a:solidFill>
              </a:rPr>
              <a:t>3. ЩО Є ФІЗІОЛОГІЧНОЮ БАЗОЮ ФОРМУВАННЯ МИСЛЕННЯ ЛЮДИНИ?</a:t>
            </a:r>
          </a:p>
          <a:p>
            <a:pPr algn="ctr">
              <a:spcBef>
                <a:spcPct val="50000"/>
              </a:spcBef>
            </a:pPr>
            <a:r>
              <a:rPr lang="uk-UA" sz="2800" b="1">
                <a:solidFill>
                  <a:srgbClr val="0000CC"/>
                </a:solidFill>
              </a:rPr>
              <a:t>4. ЧИ МИСЛЯТЬ ТВАРИНИ?</a:t>
            </a:r>
          </a:p>
          <a:p>
            <a:pPr algn="ctr">
              <a:spcBef>
                <a:spcPct val="50000"/>
              </a:spcBef>
            </a:pPr>
            <a:r>
              <a:rPr lang="uk-UA" sz="2800" b="1">
                <a:solidFill>
                  <a:srgbClr val="CC3300"/>
                </a:solidFill>
              </a:rPr>
              <a:t>5. ВНД І МИСЛЕННЯ  - ТОТОЖНІ ПОНЯТТЯ?</a:t>
            </a:r>
          </a:p>
          <a:p>
            <a:pPr algn="ctr">
              <a:spcBef>
                <a:spcPct val="50000"/>
              </a:spcBef>
            </a:pPr>
            <a:r>
              <a:rPr lang="uk-UA" sz="2800" b="1">
                <a:solidFill>
                  <a:srgbClr val="0000CC"/>
                </a:solidFill>
              </a:rPr>
              <a:t>6. В ЧОМУ СПІЛЬНЕ І ВІДМІННЕ </a:t>
            </a:r>
          </a:p>
          <a:p>
            <a:pPr algn="ctr">
              <a:spcBef>
                <a:spcPct val="50000"/>
              </a:spcBef>
            </a:pPr>
            <a:r>
              <a:rPr lang="uk-UA" sz="2800" b="1">
                <a:solidFill>
                  <a:srgbClr val="0000CC"/>
                </a:solidFill>
              </a:rPr>
              <a:t>ВНД ЛЮДИНИ І ТВАРИНИ?</a:t>
            </a:r>
          </a:p>
        </p:txBody>
      </p:sp>
      <p:sp>
        <p:nvSpPr>
          <p:cNvPr id="18436" name="Text Box 6"/>
          <p:cNvSpPr txBox="1">
            <a:spLocks noChangeArrowheads="1"/>
          </p:cNvSpPr>
          <p:nvPr/>
        </p:nvSpPr>
        <p:spPr bwMode="auto">
          <a:xfrm>
            <a:off x="0" y="1214438"/>
            <a:ext cx="1260475" cy="390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5000">
                <a:solidFill>
                  <a:srgbClr val="FF0000"/>
                </a:solidFill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1">
                <a:solidFill>
                  <a:schemeClr val="bg1"/>
                </a:solidFill>
              </a:rPr>
              <a:t>Криворучко М.В.</a:t>
            </a:r>
          </a:p>
        </p:txBody>
      </p:sp>
      <p:pic>
        <p:nvPicPr>
          <p:cNvPr id="20483" name="Picture 7" descr="тварина думає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70013" y="912813"/>
            <a:ext cx="2016125" cy="137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8" descr="людина думає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95950" y="876300"/>
            <a:ext cx="1884363" cy="145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Text Box 6"/>
          <p:cNvSpPr txBox="1">
            <a:spLocks noChangeArrowheads="1"/>
          </p:cNvSpPr>
          <p:nvPr/>
        </p:nvSpPr>
        <p:spPr bwMode="auto">
          <a:xfrm>
            <a:off x="0" y="2392363"/>
            <a:ext cx="9144000" cy="420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400" b="1">
                <a:solidFill>
                  <a:srgbClr val="0000CC"/>
                </a:solidFill>
              </a:rPr>
              <a:t>БЕЗУМОВНО-РЕФЛЕКТОРНА ДІЯЛЬНІСТЬ </a:t>
            </a:r>
            <a:r>
              <a:rPr lang="uk-UA" sz="2400" b="1"/>
              <a:t>(ІНСТИНКТИ)</a:t>
            </a:r>
          </a:p>
          <a:p>
            <a:pPr algn="ctr">
              <a:spcBef>
                <a:spcPct val="50000"/>
              </a:spcBef>
            </a:pPr>
            <a:endParaRPr lang="uk-UA" sz="1200" b="1"/>
          </a:p>
          <a:p>
            <a:pPr algn="ctr">
              <a:spcBef>
                <a:spcPct val="50000"/>
              </a:spcBef>
            </a:pPr>
            <a:r>
              <a:rPr lang="uk-UA" sz="2400" b="1">
                <a:solidFill>
                  <a:srgbClr val="0000CC"/>
                </a:solidFill>
              </a:rPr>
              <a:t>УМОВНО-РЕФЛЕКТОРНА ДІЯЛЬНІСТЬ</a:t>
            </a:r>
            <a:r>
              <a:rPr lang="uk-UA" sz="2400"/>
              <a:t> </a:t>
            </a:r>
            <a:r>
              <a:rPr lang="uk-UA" sz="2400" b="1"/>
              <a:t>(НАВЧАННЯ)</a:t>
            </a:r>
          </a:p>
          <a:p>
            <a:pPr algn="ctr">
              <a:spcBef>
                <a:spcPct val="50000"/>
              </a:spcBef>
            </a:pPr>
            <a:endParaRPr lang="uk-UA" sz="1200" b="1">
              <a:solidFill>
                <a:srgbClr val="0000CC"/>
              </a:solidFill>
            </a:endParaRPr>
          </a:p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uk-UA" sz="2400" b="1">
                <a:solidFill>
                  <a:srgbClr val="0000CC"/>
                </a:solidFill>
              </a:rPr>
              <a:t>ВИЩА НЕРВОВА ДІЯЛЬНІСТЬ</a:t>
            </a:r>
            <a:r>
              <a:rPr lang="uk-UA" sz="2400"/>
              <a:t> </a:t>
            </a:r>
          </a:p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uk-UA" sz="2400" b="1"/>
              <a:t>(ПРИСТОСУВАЛЬНА ПОВЕДІНКА)</a:t>
            </a:r>
          </a:p>
          <a:p>
            <a:pPr algn="ctr">
              <a:spcBef>
                <a:spcPct val="50000"/>
              </a:spcBef>
            </a:pPr>
            <a:endParaRPr lang="uk-UA" sz="1200" b="1"/>
          </a:p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uk-UA" sz="2400" b="1">
                <a:solidFill>
                  <a:srgbClr val="0000CC"/>
                </a:solidFill>
              </a:rPr>
              <a:t>ПСИХІЧНА ДІЯЛЬНІСТЬ   </a:t>
            </a:r>
          </a:p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uk-UA" sz="2400" b="1"/>
              <a:t>(ФОРМУВАННЯ І ПРОЯВ ОСОБИСТОСТІ </a:t>
            </a:r>
          </a:p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uk-UA" sz="2400" b="1"/>
              <a:t>В УМОВАХ СОЦІУМУ)</a:t>
            </a:r>
          </a:p>
        </p:txBody>
      </p:sp>
      <p:sp>
        <p:nvSpPr>
          <p:cNvPr id="20486" name="AutoShape 7"/>
          <p:cNvSpPr>
            <a:spLocks noChangeArrowheads="1"/>
          </p:cNvSpPr>
          <p:nvPr/>
        </p:nvSpPr>
        <p:spPr bwMode="auto">
          <a:xfrm rot="10800000">
            <a:off x="3773488" y="1751013"/>
            <a:ext cx="1557337" cy="620712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2160 w 21600"/>
              <a:gd name="T13" fmla="*/ 12343 h 21600"/>
              <a:gd name="T14" fmla="*/ 19440 w 21600"/>
              <a:gd name="T15" fmla="*/ 18514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6480" y="6171"/>
                </a:lnTo>
                <a:lnTo>
                  <a:pt x="8640" y="6171"/>
                </a:lnTo>
                <a:lnTo>
                  <a:pt x="8640" y="12343"/>
                </a:lnTo>
                <a:lnTo>
                  <a:pt x="4320" y="12343"/>
                </a:lnTo>
                <a:lnTo>
                  <a:pt x="4320" y="9257"/>
                </a:lnTo>
                <a:lnTo>
                  <a:pt x="0" y="15429"/>
                </a:lnTo>
                <a:lnTo>
                  <a:pt x="4320" y="21600"/>
                </a:lnTo>
                <a:lnTo>
                  <a:pt x="4320" y="18514"/>
                </a:lnTo>
                <a:lnTo>
                  <a:pt x="17280" y="18514"/>
                </a:lnTo>
                <a:lnTo>
                  <a:pt x="17280" y="21600"/>
                </a:lnTo>
                <a:lnTo>
                  <a:pt x="21600" y="15429"/>
                </a:lnTo>
                <a:lnTo>
                  <a:pt x="17280" y="9257"/>
                </a:lnTo>
                <a:lnTo>
                  <a:pt x="17280" y="12343"/>
                </a:lnTo>
                <a:lnTo>
                  <a:pt x="12960" y="12343"/>
                </a:lnTo>
                <a:lnTo>
                  <a:pt x="12960" y="6171"/>
                </a:lnTo>
                <a:lnTo>
                  <a:pt x="15120" y="6171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endParaRPr lang="uk-UA"/>
          </a:p>
        </p:txBody>
      </p:sp>
      <p:sp>
        <p:nvSpPr>
          <p:cNvPr id="20487" name="AutoShape 10"/>
          <p:cNvSpPr>
            <a:spLocks noChangeArrowheads="1"/>
          </p:cNvSpPr>
          <p:nvPr/>
        </p:nvSpPr>
        <p:spPr bwMode="auto">
          <a:xfrm>
            <a:off x="4384675" y="3573463"/>
            <a:ext cx="369888" cy="487362"/>
          </a:xfrm>
          <a:prstGeom prst="downArrow">
            <a:avLst>
              <a:gd name="adj1" fmla="val 50000"/>
              <a:gd name="adj2" fmla="val 3294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20488" name="AutoShape 11"/>
          <p:cNvSpPr>
            <a:spLocks noChangeArrowheads="1"/>
          </p:cNvSpPr>
          <p:nvPr/>
        </p:nvSpPr>
        <p:spPr bwMode="auto">
          <a:xfrm>
            <a:off x="6407150" y="4856163"/>
            <a:ext cx="719138" cy="760412"/>
          </a:xfrm>
          <a:prstGeom prst="downArrow">
            <a:avLst>
              <a:gd name="adj1" fmla="val 50000"/>
              <a:gd name="adj2" fmla="val 26435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20489" name="AutoShape 12"/>
          <p:cNvSpPr>
            <a:spLocks noChangeArrowheads="1"/>
          </p:cNvSpPr>
          <p:nvPr/>
        </p:nvSpPr>
        <p:spPr bwMode="auto">
          <a:xfrm>
            <a:off x="4391025" y="2779713"/>
            <a:ext cx="369888" cy="487362"/>
          </a:xfrm>
          <a:prstGeom prst="downArrow">
            <a:avLst>
              <a:gd name="adj1" fmla="val 50000"/>
              <a:gd name="adj2" fmla="val 3294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20490" name="Text Box 11"/>
          <p:cNvSpPr txBox="1">
            <a:spLocks noChangeArrowheads="1"/>
          </p:cNvSpPr>
          <p:nvPr/>
        </p:nvSpPr>
        <p:spPr bwMode="auto">
          <a:xfrm>
            <a:off x="3190875" y="525463"/>
            <a:ext cx="2566988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400" b="1">
                <a:solidFill>
                  <a:srgbClr val="FF0000"/>
                </a:solidFill>
              </a:rPr>
              <a:t>РІВНІ НЕРВОВОЇ ДІЯЛЬНОСТІ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1">
                <a:solidFill>
                  <a:schemeClr val="bg1"/>
                </a:solidFill>
              </a:rPr>
              <a:t>Криворучко М.В.</a:t>
            </a:r>
          </a:p>
        </p:txBody>
      </p:sp>
      <p:pic>
        <p:nvPicPr>
          <p:cNvPr id="22531" name="Picture 5" descr="ВНД вищих ссавців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4200" y="568325"/>
            <a:ext cx="3646488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6" descr="психічна діяльність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25925" y="3417888"/>
            <a:ext cx="4214813" cy="276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Text Box 7"/>
          <p:cNvSpPr txBox="1">
            <a:spLocks noChangeArrowheads="1"/>
          </p:cNvSpPr>
          <p:nvPr/>
        </p:nvSpPr>
        <p:spPr bwMode="auto">
          <a:xfrm>
            <a:off x="4454525" y="641350"/>
            <a:ext cx="3949700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800" b="1"/>
              <a:t>ВНД</a:t>
            </a:r>
            <a:r>
              <a:rPr lang="uk-UA" sz="2800"/>
              <a:t> – діяльність кори головного мозку, що забезпечує взаємодію організмів  з середовищем (пристосування тощо).</a:t>
            </a:r>
          </a:p>
        </p:txBody>
      </p:sp>
      <p:sp>
        <p:nvSpPr>
          <p:cNvPr id="22534" name="Text Box 8"/>
          <p:cNvSpPr txBox="1">
            <a:spLocks noChangeArrowheads="1"/>
          </p:cNvSpPr>
          <p:nvPr/>
        </p:nvSpPr>
        <p:spPr bwMode="auto">
          <a:xfrm>
            <a:off x="527050" y="3349625"/>
            <a:ext cx="3735388" cy="308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2800" b="1"/>
              <a:t>Психічна діяльність </a:t>
            </a:r>
            <a:r>
              <a:rPr lang="uk-UA" sz="2800"/>
              <a:t> - робота мозку людини, що забезпечує засвоєння соціального досвіду (пізнання світу).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5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1">
                <a:solidFill>
                  <a:schemeClr val="bg1"/>
                </a:solidFill>
              </a:rPr>
              <a:t>Криворучко М.В.</a:t>
            </a:r>
          </a:p>
        </p:txBody>
      </p:sp>
      <p:sp>
        <p:nvSpPr>
          <p:cNvPr id="24579" name="Text Box 5"/>
          <p:cNvSpPr txBox="1">
            <a:spLocks noChangeArrowheads="1"/>
          </p:cNvSpPr>
          <p:nvPr/>
        </p:nvSpPr>
        <p:spPr bwMode="auto">
          <a:xfrm>
            <a:off x="2587625" y="3054350"/>
            <a:ext cx="43386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3600" b="1">
                <a:solidFill>
                  <a:srgbClr val="993300"/>
                </a:solidFill>
              </a:rPr>
              <a:t>ПІЗНАННЯ СВІТУ</a:t>
            </a:r>
          </a:p>
        </p:txBody>
      </p:sp>
      <p:sp>
        <p:nvSpPr>
          <p:cNvPr id="24580" name="AutoShape 6"/>
          <p:cNvSpPr>
            <a:spLocks noChangeArrowheads="1"/>
          </p:cNvSpPr>
          <p:nvPr/>
        </p:nvSpPr>
        <p:spPr bwMode="auto">
          <a:xfrm>
            <a:off x="4376738" y="2433638"/>
            <a:ext cx="466725" cy="563562"/>
          </a:xfrm>
          <a:prstGeom prst="upArrow">
            <a:avLst>
              <a:gd name="adj1" fmla="val 50000"/>
              <a:gd name="adj2" fmla="val 30187"/>
            </a:avLst>
          </a:prstGeom>
          <a:solidFill>
            <a:srgbClr val="0000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24581" name="AutoShape 7"/>
          <p:cNvSpPr>
            <a:spLocks noChangeArrowheads="1"/>
          </p:cNvSpPr>
          <p:nvPr/>
        </p:nvSpPr>
        <p:spPr bwMode="auto">
          <a:xfrm>
            <a:off x="4360863" y="3813175"/>
            <a:ext cx="485775" cy="544513"/>
          </a:xfrm>
          <a:prstGeom prst="downArrow">
            <a:avLst>
              <a:gd name="adj1" fmla="val 50000"/>
              <a:gd name="adj2" fmla="val 28023"/>
            </a:avLst>
          </a:prstGeom>
          <a:solidFill>
            <a:srgbClr val="0000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24582" name="Text Box 8"/>
          <p:cNvSpPr txBox="1">
            <a:spLocks noChangeArrowheads="1"/>
          </p:cNvSpPr>
          <p:nvPr/>
        </p:nvSpPr>
        <p:spPr bwMode="auto">
          <a:xfrm>
            <a:off x="2938463" y="1458913"/>
            <a:ext cx="34036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800" b="1"/>
              <a:t>ВІДЧУТТЯ </a:t>
            </a:r>
            <a:r>
              <a:rPr lang="uk-UA" sz="2800"/>
              <a:t>(</a:t>
            </a:r>
            <a:r>
              <a:rPr lang="uk-UA" sz="2800" i="1"/>
              <a:t>передумова</a:t>
            </a:r>
            <a:r>
              <a:rPr lang="uk-UA" sz="2800"/>
              <a:t>)</a:t>
            </a:r>
          </a:p>
        </p:txBody>
      </p:sp>
      <p:sp>
        <p:nvSpPr>
          <p:cNvPr id="24583" name="Text Box 9"/>
          <p:cNvSpPr txBox="1">
            <a:spLocks noChangeArrowheads="1"/>
          </p:cNvSpPr>
          <p:nvPr/>
        </p:nvSpPr>
        <p:spPr bwMode="auto">
          <a:xfrm>
            <a:off x="3194050" y="4457700"/>
            <a:ext cx="34036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800" b="1"/>
              <a:t>СПРИЙНЯТТЯ </a:t>
            </a:r>
            <a:r>
              <a:rPr lang="uk-UA" sz="2800"/>
              <a:t>(</a:t>
            </a:r>
            <a:r>
              <a:rPr lang="uk-UA" sz="2800" i="1"/>
              <a:t>наслідок</a:t>
            </a:r>
            <a:r>
              <a:rPr lang="uk-UA" sz="2800"/>
              <a:t>)</a:t>
            </a:r>
          </a:p>
        </p:txBody>
      </p:sp>
      <p:sp>
        <p:nvSpPr>
          <p:cNvPr id="24584" name="Text Box 10"/>
          <p:cNvSpPr txBox="1">
            <a:spLocks noChangeArrowheads="1"/>
          </p:cNvSpPr>
          <p:nvPr/>
        </p:nvSpPr>
        <p:spPr bwMode="auto">
          <a:xfrm>
            <a:off x="4319588" y="700088"/>
            <a:ext cx="565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4000" b="1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24585" name="Text Box 11"/>
          <p:cNvSpPr txBox="1">
            <a:spLocks noChangeArrowheads="1"/>
          </p:cNvSpPr>
          <p:nvPr/>
        </p:nvSpPr>
        <p:spPr bwMode="auto">
          <a:xfrm>
            <a:off x="4418013" y="5584825"/>
            <a:ext cx="565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4000" b="1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24586" name="AutoShape 12"/>
          <p:cNvSpPr>
            <a:spLocks noChangeArrowheads="1"/>
          </p:cNvSpPr>
          <p:nvPr/>
        </p:nvSpPr>
        <p:spPr bwMode="auto">
          <a:xfrm>
            <a:off x="719138" y="1809750"/>
            <a:ext cx="1244600" cy="1225550"/>
          </a:xfrm>
          <a:prstGeom prst="bevel">
            <a:avLst>
              <a:gd name="adj" fmla="val 12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24587" name="AutoShape 13"/>
          <p:cNvSpPr>
            <a:spLocks noChangeArrowheads="1"/>
          </p:cNvSpPr>
          <p:nvPr/>
        </p:nvSpPr>
        <p:spPr bwMode="auto">
          <a:xfrm>
            <a:off x="1947863" y="585788"/>
            <a:ext cx="1244600" cy="1225550"/>
          </a:xfrm>
          <a:prstGeom prst="bevel">
            <a:avLst>
              <a:gd name="adj" fmla="val 12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24588" name="AutoShape 14"/>
          <p:cNvSpPr>
            <a:spLocks noChangeArrowheads="1"/>
          </p:cNvSpPr>
          <p:nvPr/>
        </p:nvSpPr>
        <p:spPr bwMode="auto">
          <a:xfrm>
            <a:off x="5856288" y="585788"/>
            <a:ext cx="1244600" cy="1225550"/>
          </a:xfrm>
          <a:prstGeom prst="bevel">
            <a:avLst>
              <a:gd name="adj" fmla="val 12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24589" name="AutoShape 15"/>
          <p:cNvSpPr>
            <a:spLocks noChangeArrowheads="1"/>
          </p:cNvSpPr>
          <p:nvPr/>
        </p:nvSpPr>
        <p:spPr bwMode="auto">
          <a:xfrm>
            <a:off x="7102475" y="1851025"/>
            <a:ext cx="1244600" cy="1225550"/>
          </a:xfrm>
          <a:prstGeom prst="bevel">
            <a:avLst>
              <a:gd name="adj" fmla="val 12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24590" name="Text Box 10"/>
          <p:cNvSpPr txBox="1">
            <a:spLocks noChangeArrowheads="1"/>
          </p:cNvSpPr>
          <p:nvPr/>
        </p:nvSpPr>
        <p:spPr bwMode="auto">
          <a:xfrm>
            <a:off x="2278063" y="820738"/>
            <a:ext cx="565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4000" b="1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24591" name="Text Box 10"/>
          <p:cNvSpPr txBox="1">
            <a:spLocks noChangeArrowheads="1"/>
          </p:cNvSpPr>
          <p:nvPr/>
        </p:nvSpPr>
        <p:spPr bwMode="auto">
          <a:xfrm>
            <a:off x="6188075" y="800100"/>
            <a:ext cx="565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4000" b="1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24592" name="Text Box 10"/>
          <p:cNvSpPr txBox="1">
            <a:spLocks noChangeArrowheads="1"/>
          </p:cNvSpPr>
          <p:nvPr/>
        </p:nvSpPr>
        <p:spPr bwMode="auto">
          <a:xfrm>
            <a:off x="1033463" y="2063750"/>
            <a:ext cx="565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4000" b="1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24593" name="Text Box 10"/>
          <p:cNvSpPr txBox="1">
            <a:spLocks noChangeArrowheads="1"/>
          </p:cNvSpPr>
          <p:nvPr/>
        </p:nvSpPr>
        <p:spPr bwMode="auto">
          <a:xfrm>
            <a:off x="7434263" y="2103438"/>
            <a:ext cx="565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4000" b="1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24594" name="AutoShape 20"/>
          <p:cNvSpPr>
            <a:spLocks noChangeArrowheads="1"/>
          </p:cNvSpPr>
          <p:nvPr/>
        </p:nvSpPr>
        <p:spPr bwMode="auto">
          <a:xfrm>
            <a:off x="855663" y="4065588"/>
            <a:ext cx="1244600" cy="1225550"/>
          </a:xfrm>
          <a:prstGeom prst="bevel">
            <a:avLst>
              <a:gd name="adj" fmla="val 12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24595" name="AutoShape 21"/>
          <p:cNvSpPr>
            <a:spLocks noChangeArrowheads="1"/>
          </p:cNvSpPr>
          <p:nvPr/>
        </p:nvSpPr>
        <p:spPr bwMode="auto">
          <a:xfrm>
            <a:off x="2101850" y="5253038"/>
            <a:ext cx="1244600" cy="1225550"/>
          </a:xfrm>
          <a:prstGeom prst="bevel">
            <a:avLst>
              <a:gd name="adj" fmla="val 12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24596" name="AutoShape 22"/>
          <p:cNvSpPr>
            <a:spLocks noChangeArrowheads="1"/>
          </p:cNvSpPr>
          <p:nvPr/>
        </p:nvSpPr>
        <p:spPr bwMode="auto">
          <a:xfrm>
            <a:off x="5973763" y="5194300"/>
            <a:ext cx="1244600" cy="1225550"/>
          </a:xfrm>
          <a:prstGeom prst="bevel">
            <a:avLst>
              <a:gd name="adj" fmla="val 12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24597" name="AutoShape 23"/>
          <p:cNvSpPr>
            <a:spLocks noChangeArrowheads="1"/>
          </p:cNvSpPr>
          <p:nvPr/>
        </p:nvSpPr>
        <p:spPr bwMode="auto">
          <a:xfrm>
            <a:off x="7197725" y="3949700"/>
            <a:ext cx="1244600" cy="1225550"/>
          </a:xfrm>
          <a:prstGeom prst="bevel">
            <a:avLst>
              <a:gd name="adj" fmla="val 12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24598" name="Text Box 10"/>
          <p:cNvSpPr txBox="1">
            <a:spLocks noChangeArrowheads="1"/>
          </p:cNvSpPr>
          <p:nvPr/>
        </p:nvSpPr>
        <p:spPr bwMode="auto">
          <a:xfrm>
            <a:off x="1149350" y="4321175"/>
            <a:ext cx="565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4000" b="1">
                <a:solidFill>
                  <a:srgbClr val="FF0000"/>
                </a:solidFill>
              </a:rPr>
              <a:t>?</a:t>
            </a:r>
            <a:endParaRPr lang="uk-UA"/>
          </a:p>
        </p:txBody>
      </p:sp>
      <p:sp>
        <p:nvSpPr>
          <p:cNvPr id="24599" name="Text Box 10"/>
          <p:cNvSpPr txBox="1">
            <a:spLocks noChangeArrowheads="1"/>
          </p:cNvSpPr>
          <p:nvPr/>
        </p:nvSpPr>
        <p:spPr bwMode="auto">
          <a:xfrm>
            <a:off x="2414588" y="5507038"/>
            <a:ext cx="565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4000" b="1">
                <a:solidFill>
                  <a:srgbClr val="FF0000"/>
                </a:solidFill>
              </a:rPr>
              <a:t>?</a:t>
            </a:r>
            <a:endParaRPr lang="uk-UA"/>
          </a:p>
        </p:txBody>
      </p:sp>
      <p:sp>
        <p:nvSpPr>
          <p:cNvPr id="24600" name="Text Box 10"/>
          <p:cNvSpPr txBox="1">
            <a:spLocks noChangeArrowheads="1"/>
          </p:cNvSpPr>
          <p:nvPr/>
        </p:nvSpPr>
        <p:spPr bwMode="auto">
          <a:xfrm>
            <a:off x="6305550" y="5487988"/>
            <a:ext cx="565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4000" b="1">
                <a:solidFill>
                  <a:srgbClr val="FF0000"/>
                </a:solidFill>
              </a:rPr>
              <a:t>?</a:t>
            </a:r>
            <a:endParaRPr lang="uk-UA"/>
          </a:p>
        </p:txBody>
      </p:sp>
      <p:sp>
        <p:nvSpPr>
          <p:cNvPr id="24601" name="Text Box 10"/>
          <p:cNvSpPr txBox="1">
            <a:spLocks noChangeArrowheads="1"/>
          </p:cNvSpPr>
          <p:nvPr/>
        </p:nvSpPr>
        <p:spPr bwMode="auto">
          <a:xfrm>
            <a:off x="7531100" y="4205288"/>
            <a:ext cx="565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4000" b="1">
                <a:solidFill>
                  <a:srgbClr val="FF0000"/>
                </a:solidFill>
              </a:rPr>
              <a:t>?</a:t>
            </a:r>
            <a:endParaRPr lang="uk-UA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1">
                <a:solidFill>
                  <a:schemeClr val="bg1"/>
                </a:solidFill>
              </a:rPr>
              <a:t>Криворучко М.В.</a:t>
            </a:r>
          </a:p>
        </p:txBody>
      </p:sp>
      <p:sp>
        <p:nvSpPr>
          <p:cNvPr id="26627" name="Text Box 4"/>
          <p:cNvSpPr txBox="1">
            <a:spLocks noChangeArrowheads="1"/>
          </p:cNvSpPr>
          <p:nvPr/>
        </p:nvSpPr>
        <p:spPr bwMode="auto">
          <a:xfrm>
            <a:off x="369888" y="681038"/>
            <a:ext cx="7959725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800" b="1">
                <a:solidFill>
                  <a:srgbClr val="FF0000"/>
                </a:solidFill>
              </a:rPr>
              <a:t>ВІДЧУТТЯ – </a:t>
            </a:r>
            <a:r>
              <a:rPr lang="uk-UA" sz="2800" b="1">
                <a:solidFill>
                  <a:srgbClr val="0000CC"/>
                </a:solidFill>
              </a:rPr>
              <a:t>психічний процес, що відображає у мозку окремі властивості предметів і явищ.</a:t>
            </a:r>
            <a:endParaRPr lang="uk-UA" sz="2800" b="1">
              <a:solidFill>
                <a:srgbClr val="FF0000"/>
              </a:solidFill>
            </a:endParaRPr>
          </a:p>
        </p:txBody>
      </p:sp>
      <p:sp>
        <p:nvSpPr>
          <p:cNvPr id="26628" name="AutoShape 7" descr="2Q==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uk-UA"/>
          </a:p>
        </p:txBody>
      </p:sp>
      <p:pic>
        <p:nvPicPr>
          <p:cNvPr id="26629" name="Picture 8" descr="зорові відчуття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52763" y="2197100"/>
            <a:ext cx="2647950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9" descr="макові відчуття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27250" y="4291013"/>
            <a:ext cx="2428875" cy="174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10" descr="нюхові відчуття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67225" y="4298950"/>
            <a:ext cx="2798763" cy="174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Picture 11" descr="слухові відчуття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675313" y="2171700"/>
            <a:ext cx="2403475" cy="171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3" name="Picture 12" descr="тактильні відчуття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50850" y="2181225"/>
            <a:ext cx="2636838" cy="175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1">
                <a:solidFill>
                  <a:schemeClr val="bg1"/>
                </a:solidFill>
              </a:rPr>
              <a:t>Криворучко М.В.</a:t>
            </a:r>
          </a:p>
        </p:txBody>
      </p:sp>
      <p:sp>
        <p:nvSpPr>
          <p:cNvPr id="28675" name="Text Box 4"/>
          <p:cNvSpPr txBox="1">
            <a:spLocks noChangeArrowheads="1"/>
          </p:cNvSpPr>
          <p:nvPr/>
        </p:nvSpPr>
        <p:spPr bwMode="auto">
          <a:xfrm>
            <a:off x="369888" y="681038"/>
            <a:ext cx="7959725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800" b="1">
                <a:solidFill>
                  <a:srgbClr val="FF0000"/>
                </a:solidFill>
              </a:rPr>
              <a:t>СПРИЙНЯТТЯ – </a:t>
            </a:r>
            <a:r>
              <a:rPr lang="uk-UA" sz="2800" b="1">
                <a:solidFill>
                  <a:srgbClr val="0000CC"/>
                </a:solidFill>
              </a:rPr>
              <a:t>психічний процес, що відображає у мозку </a:t>
            </a:r>
            <a:r>
              <a:rPr lang="uk-UA" sz="2800" b="1" u="sng">
                <a:solidFill>
                  <a:srgbClr val="CC3300"/>
                </a:solidFill>
              </a:rPr>
              <a:t>ЦІЛІСНИЙ</a:t>
            </a:r>
            <a:r>
              <a:rPr lang="uk-UA" sz="2800" b="1">
                <a:solidFill>
                  <a:srgbClr val="0000CC"/>
                </a:solidFill>
              </a:rPr>
              <a:t> образ предмету.</a:t>
            </a:r>
            <a:endParaRPr lang="uk-UA" sz="2800" b="1">
              <a:solidFill>
                <a:srgbClr val="FF0000"/>
              </a:solidFill>
            </a:endParaRPr>
          </a:p>
        </p:txBody>
      </p:sp>
      <p:pic>
        <p:nvPicPr>
          <p:cNvPr id="28677" name="Picture 9" descr="сприйняття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30313" y="2100263"/>
            <a:ext cx="6621462" cy="412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7" name="Рисунок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38" name="Text Box 3"/>
          <p:cNvSpPr txBox="1">
            <a:spLocks noChangeArrowheads="1"/>
          </p:cNvSpPr>
          <p:nvPr/>
        </p:nvSpPr>
        <p:spPr bwMode="auto">
          <a:xfrm>
            <a:off x="7110413" y="6491288"/>
            <a:ext cx="25098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b="1">
                <a:solidFill>
                  <a:schemeClr val="bg1"/>
                </a:solidFill>
              </a:rPr>
              <a:t>Криворучко М.В.</a:t>
            </a:r>
          </a:p>
        </p:txBody>
      </p:sp>
      <p:graphicFrame>
        <p:nvGraphicFramePr>
          <p:cNvPr id="30725" name="Diagram 5"/>
          <p:cNvGraphicFramePr>
            <a:graphicFrameLocks/>
          </p:cNvGraphicFramePr>
          <p:nvPr/>
        </p:nvGraphicFramePr>
        <p:xfrm>
          <a:off x="0" y="407988"/>
          <a:ext cx="9144000" cy="6692900"/>
        </p:xfrm>
        <a:graphic>
          <a:graphicData uri="http://schemas.openxmlformats.org/drawingml/2006/compatibility">
            <com:legacyDrawing xmlns:com="http://schemas.openxmlformats.org/drawingml/2006/compatibility" spid="_x0000_s30725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663</TotalTime>
  <Words>606</Words>
  <Application>Microsoft Office PowerPoint</Application>
  <PresentationFormat>Экран (4:3)</PresentationFormat>
  <Paragraphs>176</Paragraphs>
  <Slides>29</Slides>
  <Notes>28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4" baseType="lpstr">
      <vt:lpstr>Arial</vt:lpstr>
      <vt:lpstr>Calibri Light</vt:lpstr>
      <vt:lpstr>Calibri</vt:lpstr>
      <vt:lpstr>Times New Roman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Марьяша</cp:lastModifiedBy>
  <cp:revision>79</cp:revision>
  <dcterms:created xsi:type="dcterms:W3CDTF">2013-11-19T05:52:05Z</dcterms:created>
  <dcterms:modified xsi:type="dcterms:W3CDTF">2015-02-25T12:38:23Z</dcterms:modified>
</cp:coreProperties>
</file>