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8" r:id="rId3"/>
    <p:sldId id="258" r:id="rId4"/>
    <p:sldId id="260" r:id="rId5"/>
    <p:sldId id="261" r:id="rId6"/>
    <p:sldId id="262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7" r:id="rId39"/>
    <p:sldId id="26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00FF"/>
    <a:srgbClr val="0000FF"/>
    <a:srgbClr val="CC00CC"/>
    <a:srgbClr val="009900"/>
    <a:srgbClr val="FF33CC"/>
    <a:srgbClr val="FFFF99"/>
    <a:srgbClr val="FFFFCC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-8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C1429-B270-47FB-B4AB-052F7453CD1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88410-246E-4E58-A4AE-22C592BFA6B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../&#1042;&#1110;&#1076;&#1077;&#1086;/1..wmv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38.jpeg"/><Relationship Id="rId7" Type="http://schemas.openxmlformats.org/officeDocument/2006/relationships/image" Target="../media/image41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88;&#1077;&#1079;&#1077;&#1085;&#1090;&#1072;&#1094;&#1110;&#1103;%202.pptx" TargetMode="Externa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8.jpeg"/><Relationship Id="rId7" Type="http://schemas.openxmlformats.org/officeDocument/2006/relationships/hyperlink" Target="../&#1042;&#1110;&#1076;&#1077;&#1086;/4..wmv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3" Type="http://schemas.openxmlformats.org/officeDocument/2006/relationships/image" Target="../media/image58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hyperlink" Target="../&#1042;&#1110;&#1076;&#1077;&#1086;/5.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5;&#1088;&#1077;&#1079;&#1077;&#1085;&#1090;&#1072;&#1094;&#1110;&#1103;%203.pptx%23-1,1,&#1057;&#1083;&#1072;&#1081;&#1076;%201" TargetMode="External"/><Relationship Id="rId5" Type="http://schemas.openxmlformats.org/officeDocument/2006/relationships/image" Target="../media/image59.jpeg"/><Relationship Id="rId4" Type="http://schemas.openxmlformats.org/officeDocument/2006/relationships/hyperlink" Target="../&#1042;&#1110;&#1076;&#1077;&#1086;/6..wm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image" Target="../media/image76.gif"/><Relationship Id="rId4" Type="http://schemas.openxmlformats.org/officeDocument/2006/relationships/image" Target="../media/image7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5;&#1088;&#1077;&#1079;&#1077;&#1085;&#1090;&#1072;&#1094;&#1110;&#1103;%201.pptx%23-1,1,&#1042;&#1080;&#1103;&#1074;&#1083;&#1077;&#1085;&#1085;&#1103;%20&#1092;&#1086;&#1088;&#1084;&#1080;%20&#1087;&#1083;&#1072;&#1089;&#1090;&#1080;&#1095;&#1085;&#1080;&#1084;&#1080;%20&#1079;&#1072;&#1089;&#1086;&#1073;&#1072;&#1084;&#1080;%20&#1089;&#1082;&#1091;&#1083;&#1100;&#1087;&#1090;&#1091;&#1088;&#1080;%20" TargetMode="External"/><Relationship Id="rId3" Type="http://schemas.openxmlformats.org/officeDocument/2006/relationships/hyperlink" Target="http://uk.wikipedia.org/wiki/%D0%A4%D0%B0%D0%B9%D0%BB:Statue-Augustus.jpg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Rondanini_Medusa_Glyptothek_Munich_252_n1.jpg" TargetMode="External"/><Relationship Id="rId5" Type="http://schemas.openxmlformats.org/officeDocument/2006/relationships/image" Target="../media/image8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image" Target="../media/image7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3" Type="http://schemas.openxmlformats.org/officeDocument/2006/relationships/image" Target="../media/image1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200px-Athena_Varvakeion_-_MANA_-_Fidi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2820157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Афіна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Варвакіон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зменшена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римська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копія</a:t>
            </a:r>
            <a:endParaRPr lang="ru-RU" alt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Афіни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Парфенос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. III ст. до н. е. 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275856" y="692696"/>
            <a:ext cx="561662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3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богині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стояла в головному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залі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Парфенона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невимовно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прекрасна. Скульптор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над нею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дев’ять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висоту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статуя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сягала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endParaRPr lang="ru-RU" altLang="ru-RU" sz="23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12 м.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Урочистість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образу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богині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підкреслювали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пишно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декоровані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атрибути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виготовлені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листового золота. На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голові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шолом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прикрашений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фігурами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сфінксів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грифонів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Лівою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рукою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Афіна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спиралася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на щит,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обох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боків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викарбувані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міфологічні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сюжети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ніг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клубком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згорнувся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змій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— символ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афінської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i="1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altLang="ru-RU" sz="23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3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274353" cy="329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251520" y="3501008"/>
            <a:ext cx="87129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Статую «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збирали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окремих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деталей,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закріплюючи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залізними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кам’яними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конструкціями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формували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ступні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— литки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т. д. У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міру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просування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фігуру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засипали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землею,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створюючи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таким чином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майданчик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вищому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коли статуя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повністю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готова,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земляний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пагорб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прибрали. За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задумом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майстра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голову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Геліоса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прикрашав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вінець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семи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сонячних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променів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розходилися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боки.</a:t>
            </a:r>
          </a:p>
          <a:p>
            <a:pPr algn="just">
              <a:buNone/>
            </a:pP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           Слава про Колоса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Родоського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рознеслася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всьому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Середземномор’ю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проіснував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недовго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Приблизно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через 50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сильного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землетрусу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надламалися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коліна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звалилася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вниз.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бронзового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бога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сторіч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лежали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поки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в 977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арабський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намісник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правив у той час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острові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продав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на переплавку.</a:t>
            </a:r>
            <a:endParaRPr lang="ru-RU" b="1" dirty="0"/>
          </a:p>
        </p:txBody>
      </p:sp>
      <p:sp>
        <p:nvSpPr>
          <p:cNvPr id="6" name="Прямокутник 5"/>
          <p:cNvSpPr/>
          <p:nvPr/>
        </p:nvSpPr>
        <p:spPr>
          <a:xfrm>
            <a:off x="5508104" y="260648"/>
            <a:ext cx="3635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Харес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. «Колос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Родоський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».  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III ст. до н. е.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Малюнок-реконструкція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5508104" y="1052736"/>
            <a:ext cx="33843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i="1" dirty="0" smtClean="0">
                <a:latin typeface="Arial" charset="0"/>
                <a:cs typeface="Arial" charset="0"/>
              </a:rPr>
              <a:t> 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статуєю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дванадцять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трудився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Лісіппа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Харес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На штучному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пагорбі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споруджено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мармурові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стовпи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: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двохстояли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бронзові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ноги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гіганта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а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третій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спиралися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складки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плаща. </a:t>
            </a:r>
            <a:endParaRPr lang="ru-RU" b="1" dirty="0"/>
          </a:p>
        </p:txBody>
      </p:sp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532440" y="548680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Ідеалізм та натуралізм шедеврів античної скульптури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5877272"/>
            <a:ext cx="3096344" cy="7200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Мірон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. «Дискобол».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ст. до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н. є.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Римська копія. Мармур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3024336" cy="469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491880" y="1340768"/>
            <a:ext cx="54726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alt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Статуя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«Дискобол» 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— перша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класична</a:t>
            </a:r>
            <a:endParaRPr lang="ru-RU" alt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скульптура,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зображує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       </a:t>
            </a:r>
          </a:p>
          <a:p>
            <a:pPr>
              <a:buNone/>
            </a:pPr>
            <a:endParaRPr lang="ru-RU" altLang="ru-RU" sz="2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altLang="ru-RU" sz="2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Талановитий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скульптор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Мірон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утілив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образ спортсмена,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приготувався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метнути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диск.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юнака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напівзігнута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мить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випростається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диск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полетить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Митець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бездоганно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передав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анатомію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підкреслив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духовну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фізичну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красу атлета,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ім’я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залишилося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невідомим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Не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зберігся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оригінал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«Дискобола» —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загубився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середньовіччя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Відомі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численні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римські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копії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в музеях Рима, Мюнхена,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Флоренції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Берліна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12161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179512" y="6021288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Поліклет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Доріфор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V ст. до н. е.</a:t>
            </a:r>
          </a:p>
          <a:p>
            <a:r>
              <a:rPr lang="ru-RU" altLang="ru-RU" sz="1600" i="1" dirty="0" err="1" smtClean="0">
                <a:latin typeface="Times New Roman" pitchFamily="18" charset="0"/>
                <a:cs typeface="Times New Roman" pitchFamily="18" charset="0"/>
              </a:rPr>
              <a:t>Римська</a:t>
            </a: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i="1" dirty="0" err="1" smtClean="0">
                <a:latin typeface="Times New Roman" pitchFamily="18" charset="0"/>
                <a:cs typeface="Times New Roman" pitchFamily="18" charset="0"/>
              </a:rPr>
              <a:t>копія</a:t>
            </a: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600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491880" y="260648"/>
            <a:ext cx="54006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татуя 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Доріфор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uk-UA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вважали еталоном чоловічої краси й іноді називали «Каноном </a:t>
            </a:r>
            <a:r>
              <a:rPr kumimoji="0" lang="uk-UA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Поліклета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оскільки в теоретичній праці з такою назвою скульптор виклав закон ідеальних пропорцій чоловічого тіла.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491880" y="2420888"/>
            <a:ext cx="5400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 Юнак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спокійно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стоїть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глядачем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поза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суттєво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відрізняється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пози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архаїчних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куросів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Списоносець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ледь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зігнув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одну ногу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переніс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масу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іншу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створюється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мить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зробить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крок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зійде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постамента.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Оригінал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відлитий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бронзи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до нас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дійшли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мармурові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копії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виготовлені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римлянами.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16865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251520" y="5517232"/>
            <a:ext cx="25135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Ніка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Самофракійська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II ст. до н. е. 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635896" y="2420888"/>
            <a:ext cx="51845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богині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встановлена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п’єдесталі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нагадує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ніс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корабля: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ніби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спускається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небес. Статуя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втілює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гармонію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досконалість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форм. Особливо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приваблює</a:t>
            </a: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природність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рухів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майстерно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передане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скульптором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ніби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розвівається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сильними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поривами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вітру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Нині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статуя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зберігається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Луврі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(Париж,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Франція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635896" y="188640"/>
            <a:ext cx="53285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Одним із найвеличніших шедеврів доби еллінізму є збережена до наших днів мармурова статуя богині перемоги —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«Ніка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Самофра-кійська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Вона була споруджена на острові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Самофракія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близько 190 р. до н. є. на честь перемоги родоського флоту. Ім'я скульптора невідоме — ймовірно, він походив 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Родоса.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7"/>
            <a:ext cx="2160240" cy="562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5949280"/>
            <a:ext cx="1929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Афродіта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Мілоська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II ст. до н. е.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2627784" y="18864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Статуя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Афродіти Мілоської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ст. до н. е.)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 ще один шедевр мистецтва елліністичної епохи.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2627784" y="1556792"/>
            <a:ext cx="626469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зобразив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богиню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кохання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напівоголеною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М’які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складки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одягу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підкреслюють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красу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пружність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жіночого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Залежно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того,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звідки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дивитися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на статую, вона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здається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гнучкою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рухливою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спокійною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зосередженою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Цікаво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обидві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руки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Афродіта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Мілоська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втратила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боротьби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турецькими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французькими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моряками за право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володіти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нею. Перемогли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французи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тому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знахідка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вирушила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в Париж.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помістили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окремому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залі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Луврського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музею як один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найцінніших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експонатів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04336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323528" y="5445224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Агесандр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Афінодор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Полідор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. «Лаокоон </a:t>
            </a:r>
          </a:p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сини».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Римська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копія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4355976" y="260648"/>
            <a:ext cx="4572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Характерною рисою елліністичного мистецтва було зображення таких аспектів реальності, як потворність, абсурд, жорстокість, біль, страх. Прикладом є відома скульптурна група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«Лаокоон та його  сини»      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ст. до н. е.)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- три фігури, які відчайдушно намагаються звільнитися від смертельних обіймів змій. Твір виконали родоські майстри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Агесандр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Афінодор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Полідор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за сюжетом одного з міфів про Троянську війну. У «Лаокооні» надзвичайно ретельно, майже натуралістично передано анатомію людини.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Станкова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скульптура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C:\Program Files\Microsoft Office\MEDIA\OFFICE12\Lines\BD21322_.gif"/>
          <p:cNvPicPr>
            <a:picLocks noChangeAspect="1" noChangeArrowheads="1"/>
          </p:cNvPicPr>
          <p:nvPr/>
        </p:nvPicPr>
        <p:blipFill>
          <a:blip r:embed="rId2" cstate="print">
            <a:lum bright="20000" contrast="40000"/>
          </a:blip>
          <a:srcRect/>
          <a:stretch>
            <a:fillRect/>
          </a:stretch>
        </p:blipFill>
        <p:spPr bwMode="auto">
          <a:xfrm>
            <a:off x="0" y="6309320"/>
            <a:ext cx="9144000" cy="360040"/>
          </a:xfrm>
          <a:prstGeom prst="rect">
            <a:avLst/>
          </a:prstGeom>
          <a:noFill/>
        </p:spPr>
      </p:pic>
      <p:sp>
        <p:nvSpPr>
          <p:cNvPr id="9" name="Прямокутник 8"/>
          <p:cNvSpPr/>
          <p:nvPr/>
        </p:nvSpPr>
        <p:spPr>
          <a:xfrm>
            <a:off x="539552" y="764704"/>
            <a:ext cx="82089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Характерні риси:</a:t>
            </a:r>
          </a:p>
          <a:p>
            <a:pPr marL="342900" indent="-34290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Притаманна тонка психологічна характеристика</a:t>
            </a:r>
          </a:p>
          <a:p>
            <a:pPr marL="342900" indent="-34290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Ретельне зображення форм. </a:t>
            </a:r>
          </a:p>
          <a:p>
            <a:pPr marL="342900" indent="-34290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Простота,</a:t>
            </a:r>
          </a:p>
          <a:p>
            <a:pPr marL="342900" indent="-34290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Реалістичність </a:t>
            </a:r>
          </a:p>
          <a:p>
            <a:pPr marL="342900" indent="-34290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Яскрава індивідуальність портретів</a:t>
            </a:r>
          </a:p>
          <a:p>
            <a:pPr marL="342900" indent="-34290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Вирізування зіниць, а іноді й вставлення шматочків</a:t>
            </a: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гірського кришталю.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40" y="3212976"/>
            <a:ext cx="207547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кутник 10"/>
          <p:cNvSpPr/>
          <p:nvPr/>
        </p:nvSpPr>
        <p:spPr>
          <a:xfrm>
            <a:off x="2699792" y="4581128"/>
            <a:ext cx="21866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Бюст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імператора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Тіберія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I ст.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Копія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оригіналу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. до н. е.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7" y="1196752"/>
            <a:ext cx="2772251" cy="369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кутник 12"/>
          <p:cNvSpPr/>
          <p:nvPr/>
        </p:nvSpPr>
        <p:spPr>
          <a:xfrm>
            <a:off x="6228184" y="4941168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Бюст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імператора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Траяна.  </a:t>
            </a:r>
            <a:r>
              <a:rPr lang="en-US" altLang="ru-RU" sz="1400" i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sz="1400" i="1" dirty="0" err="1" smtClean="0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нопка дії: додому 14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Кнопка дії: додому 13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251520" y="188640"/>
            <a:ext cx="4083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Аналіз твору мистецтва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79512" y="764704"/>
            <a:ext cx="46085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невідомого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автора.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Проаналізуйте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скульптурний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за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питаннями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alt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виду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зображений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2. Яке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призначення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на вашу думку, мала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статуя?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виразності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використав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своїй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Спробуйте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відноситься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дана скульптура.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Поясніть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так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вважаєте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стародавнього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майстра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Яка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на вашу думку,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озвучити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цю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скульптуру?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4048139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95936" y="188640"/>
            <a:ext cx="48245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 У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майстра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втілено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образ немолодого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чоловіка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заробляє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кулачними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боями. Скульптор у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найдрібніших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деталях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передає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анатомію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атлета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Боєць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відпочиває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поєдинку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стомлено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байдуже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дивиться в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арени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де, напевно,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готується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виступу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черговий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суперник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Ніс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вилиці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вуха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чоло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атлета в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кривавих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ранах,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античній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практиці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кулачного бою основною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мішенню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чоловікові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одягу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пов’язка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стегнах.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Кисті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рук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захищають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намотані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смужки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грубої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передпліччя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охоплюють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хутряні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манжети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Статуя кулачного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бійця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виготовлена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бронзи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а губи, рани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рубці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обличчі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вкриті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міддю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міді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виконані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краплі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крові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на правому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плечі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передпліччі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стегні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Камінь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сидить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атлет, —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сучасна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копія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імітує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оригінал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364832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Мои рисунки\u_sviti_antichn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6652"/>
            <a:ext cx="8424936" cy="63187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836712"/>
            <a:ext cx="88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Урок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/>
          </a:bodyPr>
          <a:lstStyle/>
          <a:p>
            <a:r>
              <a:rPr lang="uk-UA" altLang="ru-RU" sz="3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3600" i="1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67544" y="1124744"/>
            <a:ext cx="8280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Перегляньте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відеофрагмент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здійсніть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віртуальну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мандрівку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музейними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залами,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експонуються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оригінальні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скульптурні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твори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Обговоріть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однокласниками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подорожі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endParaRPr lang="uk-UA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Спробуйте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виліпити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пластиліну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скульптуру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малої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 античному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придумайте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своєму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назву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презентуйте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друзям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Стрілка вліво 5"/>
          <p:cNvSpPr/>
          <p:nvPr/>
        </p:nvSpPr>
        <p:spPr>
          <a:xfrm>
            <a:off x="3995936" y="3645024"/>
            <a:ext cx="787162" cy="251326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нопка дії: додому 10">
            <a:hlinkClick r:id="rId2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Рисунок 12" descr="pellicola-video-thumb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3068960"/>
            <a:ext cx="1989097" cy="1296144"/>
          </a:xfrm>
          <a:prstGeom prst="rect">
            <a:avLst/>
          </a:prstGeom>
        </p:spPr>
      </p:pic>
      <p:sp>
        <p:nvSpPr>
          <p:cNvPr id="15" name="Прямокутник 14"/>
          <p:cNvSpPr/>
          <p:nvPr/>
        </p:nvSpPr>
        <p:spPr>
          <a:xfrm>
            <a:off x="4788024" y="3356992"/>
            <a:ext cx="2368790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uk-UA" altLang="ru-RU" sz="2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перегляду відео</a:t>
            </a:r>
          </a:p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натисніть картинку</a:t>
            </a:r>
            <a:endParaRPr lang="en-US" u="sng" dirty="0">
              <a:solidFill>
                <a:srgbClr val="C00000"/>
              </a:solidFill>
            </a:endParaRPr>
          </a:p>
        </p:txBody>
      </p:sp>
      <p:sp>
        <p:nvSpPr>
          <p:cNvPr id="10" name="Кнопка дії: додому 9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95536" y="764704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У класичний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період давньогрецького мистецтва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інтенсивно розвивався й живопис, переважно монументальний.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Відомимі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художники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Стародавньої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Полігнот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який працював у Дельфах та Афінах; </a:t>
            </a:r>
          </a:p>
          <a:p>
            <a:pPr marL="342900" indent="-342900">
              <a:buAutoNum type="arabicPeriod"/>
            </a:pP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Аполлодор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друга половина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ст. до н. є.)  - досягнення в моделюванні об'єму за допомогою світлотіні. </a:t>
            </a:r>
          </a:p>
          <a:p>
            <a:pPr marL="342900" indent="-342900">
              <a:buAutoNum type="arabicPeriod"/>
            </a:pP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Зевксіс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учень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Аполлодора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першим почав розробляти принципи передачі повітряної та лінійної перспектив.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996952"/>
            <a:ext cx="5975946" cy="299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251520" y="188640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Живопис Стародавнього Риму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найбільше вражаючі картини, які дійшли до нас, були знайдені на стінах житлових будинків та громадських споруд у Помпеях — місті, що загинуло під шаром вулканічної лави й тому зберегло для нащадків справжні шедеври. Ці фрески демонструють майстерне зображення форми та об'ємності тіла людини засобами світлотіньового моделювання й використання багатої палітри.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www.tourprom.ru/site_media/images/news/18461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3960440" cy="2363063"/>
          </a:xfrm>
          <a:prstGeom prst="rect">
            <a:avLst/>
          </a:prstGeom>
          <a:noFill/>
        </p:spPr>
      </p:pic>
      <p:pic>
        <p:nvPicPr>
          <p:cNvPr id="35842" name="Picture 2" descr="https://im2-tub-ua.yandex.net/i?id=8ef97446dec5ef48b58f73c0e8171ee9&amp;n=33&amp;h=215&amp;w=3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89040"/>
            <a:ext cx="3240360" cy="2150239"/>
          </a:xfrm>
          <a:prstGeom prst="rect">
            <a:avLst/>
          </a:prstGeom>
          <a:noFill/>
        </p:spPr>
      </p:pic>
      <p:pic>
        <p:nvPicPr>
          <p:cNvPr id="35844" name="Picture 4" descr="http://img.tourbina.ru/photos.3/2/6/267932/big.photo/Pompei-gorod-pod-pepl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00809"/>
            <a:ext cx="3528392" cy="2646294"/>
          </a:xfrm>
          <a:prstGeom prst="rect">
            <a:avLst/>
          </a:prstGeom>
          <a:noFill/>
        </p:spPr>
      </p:pic>
      <p:pic>
        <p:nvPicPr>
          <p:cNvPr id="35846" name="Picture 6" descr="http://m.fictionbook.ru/static/bookimages/08/45/76/08457618.bin.dir/h/i_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365104"/>
            <a:ext cx="3635896" cy="2322429"/>
          </a:xfrm>
          <a:prstGeom prst="rect">
            <a:avLst/>
          </a:prstGeom>
          <a:noFill/>
        </p:spPr>
      </p:pic>
      <p:sp>
        <p:nvSpPr>
          <p:cNvPr id="9" name="Прямокутник 8"/>
          <p:cNvSpPr/>
          <p:nvPr/>
        </p:nvSpPr>
        <p:spPr>
          <a:xfrm>
            <a:off x="251520" y="602128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Фрески на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стіні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житлового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в Помпеях. I ст.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532440" y="544522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ДЕКОРАТИВНЕ МИСТЕЦТВО </a:t>
            </a:r>
            <a:b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Стародавньої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Греції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5536" y="1196752"/>
            <a:ext cx="842493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Античне мистецтво залишило нам величезну кількість чудових зразків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вазопису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декоративного розпису посудин із обпаленої глини, які відігравали надзвичайно важливу роль у житті стародавніх греків. Посудини були різноманітними за формою та призначенням: </a:t>
            </a:r>
          </a:p>
          <a:p>
            <a:pPr marL="0" marR="0" lvl="0" indent="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амфори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для зберігання вина й олії, </a:t>
            </a:r>
          </a:p>
          <a:p>
            <a:pPr marL="0" marR="0" lvl="0" indent="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кратери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для змішування вина з водою, </a:t>
            </a:r>
          </a:p>
          <a:p>
            <a:pPr lvl="0" indent="1714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піксиди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кришками у вигляді фігурок тварин або птахів —     для пахощів, </a:t>
            </a:r>
          </a:p>
          <a:p>
            <a:pPr marL="0" marR="0" lvl="0" indent="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ойнохої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глечики з фігурними вінцями для розливання вина під час бенкетів тощо.</a:t>
            </a:r>
          </a:p>
          <a:p>
            <a:pPr marL="0" marR="0" lvl="0" indent="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вазописі виділяють </a:t>
            </a:r>
            <a:r>
              <a:rPr kumimoji="0" lang="uk-UA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чотири основні стилі: 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геометричний,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орієнталізуючий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чорнофігурний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червонофігурний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6867" name="Picture 3" descr="http://mirxenia.com/wp-content/uploads/2015/02/%D0%90%D0%BC%D1%84%D0%BE%D1%80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365104"/>
            <a:ext cx="1553569" cy="2193639"/>
          </a:xfrm>
          <a:prstGeom prst="rect">
            <a:avLst/>
          </a:prstGeom>
          <a:noFill/>
        </p:spPr>
      </p:pic>
      <p:pic>
        <p:nvPicPr>
          <p:cNvPr id="36869" name="Picture 5" descr="http://os.colta.ru/m/photo/2008/11/07/1arr_big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365104"/>
            <a:ext cx="1863110" cy="2204864"/>
          </a:xfrm>
          <a:prstGeom prst="rect">
            <a:avLst/>
          </a:prstGeom>
          <a:noFill/>
        </p:spPr>
      </p:pic>
      <p:pic>
        <p:nvPicPr>
          <p:cNvPr id="36871" name="Picture 7" descr="https://upload.wikimedia.org/wikipedia/commons/thumb/8/89/Pyxis_Peleus_Thetis_Louvre_L55_by_Wedding_Painter.jpg/400px-Pyxis_Peleus_Thetis_Louvre_L55_by_Wedding_Pain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365104"/>
            <a:ext cx="1915651" cy="2016224"/>
          </a:xfrm>
          <a:prstGeom prst="rect">
            <a:avLst/>
          </a:prstGeom>
          <a:noFill/>
        </p:spPr>
      </p:pic>
      <p:pic>
        <p:nvPicPr>
          <p:cNvPr id="36873" name="Picture 9" descr="https://im0-tub-ua.yandex.net/i?id=3322dc757a54cefba7fb334ff7ee8b83&amp;n=33&amp;h=215&amp;w=1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437112"/>
            <a:ext cx="1251967" cy="1936497"/>
          </a:xfrm>
          <a:prstGeom prst="rect">
            <a:avLst/>
          </a:prstGeom>
          <a:noFill/>
        </p:spPr>
      </p:pic>
      <p:sp>
        <p:nvSpPr>
          <p:cNvPr id="10" name="Прямокутник 9"/>
          <p:cNvSpPr/>
          <p:nvPr/>
        </p:nvSpPr>
        <p:spPr>
          <a:xfrm>
            <a:off x="1043608" y="6488668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Амфора</a:t>
            </a:r>
            <a:endParaRPr lang="ru-RU" dirty="0"/>
          </a:p>
        </p:txBody>
      </p:sp>
      <p:sp>
        <p:nvSpPr>
          <p:cNvPr id="11" name="Прямокутник 10"/>
          <p:cNvSpPr/>
          <p:nvPr/>
        </p:nvSpPr>
        <p:spPr>
          <a:xfrm>
            <a:off x="3059832" y="6488668"/>
            <a:ext cx="933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Кратер</a:t>
            </a:r>
            <a:endParaRPr lang="ru-RU" dirty="0"/>
          </a:p>
        </p:txBody>
      </p:sp>
      <p:sp>
        <p:nvSpPr>
          <p:cNvPr id="12" name="Прямокутник 11"/>
          <p:cNvSpPr/>
          <p:nvPr/>
        </p:nvSpPr>
        <p:spPr>
          <a:xfrm>
            <a:off x="5508104" y="6381328"/>
            <a:ext cx="1009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Піксид</a:t>
            </a:r>
            <a:endParaRPr lang="ru-RU" dirty="0"/>
          </a:p>
        </p:txBody>
      </p:sp>
      <p:sp>
        <p:nvSpPr>
          <p:cNvPr id="13" name="Прямокутник 12"/>
          <p:cNvSpPr/>
          <p:nvPr/>
        </p:nvSpPr>
        <p:spPr>
          <a:xfrm>
            <a:off x="7452320" y="6309320"/>
            <a:ext cx="1117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Ойнохоя</a:t>
            </a:r>
            <a:endParaRPr lang="ru-RU" dirty="0"/>
          </a:p>
        </p:txBody>
      </p:sp>
      <p:pic>
        <p:nvPicPr>
          <p:cNvPr id="15" name="Рисунок 14" descr="стрілка Gif (72).gif">
            <a:hlinkClick r:id="rId6" action="ppaction://hlinkpres?slideindex=1&amp;slidetitle=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16416" y="3933056"/>
            <a:ext cx="744320" cy="620266"/>
          </a:xfrm>
          <a:prstGeom prst="rect">
            <a:avLst/>
          </a:prstGeom>
        </p:spPr>
      </p:pic>
      <p:sp>
        <p:nvSpPr>
          <p:cNvPr id="16" name="Кнопка дії: додому 15">
            <a:hlinkClick r:id="rId8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Кнопка дії: додому 13">
            <a:hlinkClick r:id="rId9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Ювелірне</a:t>
            </a: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4" name="Прямокутник 3"/>
          <p:cNvSpPr/>
          <p:nvPr/>
        </p:nvSpPr>
        <p:spPr>
          <a:xfrm>
            <a:off x="323528" y="90872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Стародавні майстри використовували золото, срібло та їх сплав —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електр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 оздоблювали ювелірні вироби багатим та вишуканим декором. За бажанням замовника, коштовні прикраси могли містити орнаментальні або сюжетні композиції чи їх комбінації.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5"/>
            <a:ext cx="2448272" cy="460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2555776" y="1916832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Скронева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підвіска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400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350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до н. е.</a:t>
            </a:r>
          </a:p>
          <a:p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Золото,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емаль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2843808" y="3284984"/>
            <a:ext cx="60486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i="1" dirty="0" smtClean="0"/>
              <a:t>    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Унікальним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свідченням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високої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майстерності</a:t>
            </a: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античних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ювелірів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пам’ятка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світового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кримського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кургану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Куль-Оба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скроневі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підвіски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Афіною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виготовлені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замовлення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скіфського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володаря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використана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філіграні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якою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славились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афінські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майстри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Зразком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богині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скроневих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підвісках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слугував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образ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Афіни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Парфенос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утілений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Фідієм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95536" y="76470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давньогрецьких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прикрас. Чим, на вашу думку, вони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відрізняються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сучасних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ювелірних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виробів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700808"/>
            <a:ext cx="334322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755576" y="3573016"/>
            <a:ext cx="26535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Сережки. III ст. до н. е.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412776"/>
            <a:ext cx="2823496" cy="222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4283968" y="2204864"/>
            <a:ext cx="18982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Лавровий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вінець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III ст. до н. е.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717032"/>
            <a:ext cx="2448272" cy="24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5004048" y="4221088"/>
            <a:ext cx="15731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Браслети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 до н. е.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437112"/>
            <a:ext cx="273301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131840" y="5229200"/>
            <a:ext cx="1800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Намисто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підвісками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I ст. до н. е.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7"/>
          <p:cNvSpPr>
            <a:spLocks noChangeArrowheads="1"/>
          </p:cNvSpPr>
          <p:nvPr/>
        </p:nvSpPr>
        <p:spPr bwMode="auto">
          <a:xfrm>
            <a:off x="3491880" y="6237312"/>
            <a:ext cx="42982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Давньогрецькі</a:t>
            </a:r>
            <a:r>
              <a:rPr lang="ru-RU" altLang="ru-RU" sz="1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ювелірні</a:t>
            </a:r>
            <a:r>
              <a:rPr lang="ru-RU" altLang="ru-RU" sz="1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вироби</a:t>
            </a:r>
            <a:r>
              <a:rPr lang="ru-RU" altLang="ru-RU" sz="1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1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золота</a:t>
            </a:r>
            <a:endParaRPr lang="ru-RU" alt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нопка дії: додому 14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Кнопка дії: додому 13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театр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908720"/>
            <a:ext cx="84969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6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думку багатьох учених, давньогрецький театр виник з обрядів, присвячених богу родючості, виноградарства й виноробства </a:t>
            </a:r>
            <a:r>
              <a:rPr kumimoji="0" lang="uk-UA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Діонісу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176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Розквіт античного театру припадає на 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 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до н. є. Саме в той час творили видатні поети-драматурги — 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Есхіл,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Софокл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</a:t>
            </a:r>
            <a:r>
              <a:rPr kumimoji="0" lang="uk-UA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Евріпід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Персонажі їхніх трагедій, написаних на основі давньогрецьких міфів, — </a:t>
            </a:r>
            <a:r>
              <a:rPr kumimoji="0" lang="uk-UA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Едіп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Антигона, Прометей 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стали вічними образами світового сценічного мистецтва. До наших днів дійшли також комедії </a:t>
            </a:r>
            <a:r>
              <a:rPr kumimoji="0" lang="uk-UA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Арістофана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0" descr="http://2.bp.blogspot.com/-I_OS6zi-YBc/U7SWBg7B-cI/AAAAAAAACv0/ZXtPO9QeGQ8/s1600/%25D0%25AD%25D1%2581%25D1%2585%25D0%25B8%25D0%25B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89040"/>
            <a:ext cx="1689015" cy="230425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6165304"/>
            <a:ext cx="747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Есхіл</a:t>
            </a:r>
            <a:endParaRPr lang="ru-RU" dirty="0"/>
          </a:p>
        </p:txBody>
      </p:sp>
      <p:pic>
        <p:nvPicPr>
          <p:cNvPr id="7" name="Picture 34" descr="http://img15.nnm.me/1/4/1/1/d/89f6318fbac977807cdc5a8ac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789040"/>
            <a:ext cx="1656184" cy="22361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83768" y="616530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Софокл</a:t>
            </a:r>
            <a:endParaRPr lang="ru-RU" dirty="0"/>
          </a:p>
        </p:txBody>
      </p:sp>
      <p:pic>
        <p:nvPicPr>
          <p:cNvPr id="9" name="Picture 36" descr="https://im3-tub-ua.yandex.net/i?id=b622c6a27889f7581b0833015c57866c&amp;n=33&amp;h=215&amp;w=1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789040"/>
            <a:ext cx="1800200" cy="221167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427984" y="6165304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Евріпід</a:t>
            </a:r>
            <a:endParaRPr lang="ru-RU" dirty="0"/>
          </a:p>
        </p:txBody>
      </p:sp>
      <p:pic>
        <p:nvPicPr>
          <p:cNvPr id="1027" name="Picture 3" descr="http://www.vdonlib.ru/news_img/112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789040"/>
            <a:ext cx="1675945" cy="2232247"/>
          </a:xfrm>
          <a:prstGeom prst="rect">
            <a:avLst/>
          </a:prstGeom>
          <a:noFill/>
        </p:spPr>
      </p:pic>
      <p:sp>
        <p:nvSpPr>
          <p:cNvPr id="12" name="Прямокутник 11"/>
          <p:cNvSpPr/>
          <p:nvPr/>
        </p:nvSpPr>
        <p:spPr>
          <a:xfrm>
            <a:off x="6084168" y="6093296"/>
            <a:ext cx="1281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Арістофан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7847856" y="4797152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 натисніть картинку</a:t>
            </a:r>
            <a:endParaRPr lang="ru-RU" sz="1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нопка дії: додому 15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5" name="Рисунок 14" descr="впап.jpg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12360" y="3284983"/>
            <a:ext cx="1017155" cy="922735"/>
          </a:xfrm>
          <a:prstGeom prst="rect">
            <a:avLst/>
          </a:prstGeom>
        </p:spPr>
      </p:pic>
      <p:sp>
        <p:nvSpPr>
          <p:cNvPr id="17" name="Стрілка вгору 16"/>
          <p:cNvSpPr/>
          <p:nvPr/>
        </p:nvSpPr>
        <p:spPr>
          <a:xfrm>
            <a:off x="8460432" y="4077072"/>
            <a:ext cx="216024" cy="690376"/>
          </a:xfrm>
          <a:prstGeom prst="upArrow">
            <a:avLst/>
          </a:prstGeom>
          <a:solidFill>
            <a:srgbClr val="FFFF00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Кнопка дії: додому 17">
            <a:hlinkClick r:id="rId9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260648"/>
            <a:ext cx="8352928" cy="1512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Тип театральної споруди в </a:t>
            </a:r>
            <a:r>
              <a:rPr lang="uk-UA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Стародавній Греції 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склався під впливом кліматичних умов та рельєфу. Глядачі розміщувались на схилах пагорбів, а внизу, на галявині, виступали актори. Перша будівля театру — театр </a:t>
            </a:r>
            <a:r>
              <a:rPr lang="uk-UA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Діоніса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з'явилася наприкінці </a:t>
            </a: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до н. е. в 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Афінах. Афінський театр міг умістити до 30 тисяч глядачів. У добу античності театри мала більшість великих міст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772816"/>
            <a:ext cx="5760640" cy="2589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1331640" y="4437112"/>
            <a:ext cx="4090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alt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Діоніса</a:t>
            </a:r>
            <a:r>
              <a:rPr lang="ru-RU" alt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Афінах</a:t>
            </a:r>
            <a:r>
              <a:rPr lang="ru-RU" alt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VI ст. до н. е.</a:t>
            </a:r>
            <a:endParaRPr lang="ru-RU" alt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084168" y="1556793"/>
            <a:ext cx="3059832" cy="3477875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давньогрецькому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полісі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організацію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вистав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відповідала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найвища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посадова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особа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видавала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дозвіл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постановку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п’єси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визначала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багатих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містян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візьме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себе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матеріальні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Спектаклі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грали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тричі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51520" y="4919008"/>
            <a:ext cx="8640960" cy="1938992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організовуючи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змагання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авторів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п’єс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акторів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Жіночі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ролі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грецькому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театрі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виконували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п’єсу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ставили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раз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рідко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повторювали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Вистави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платними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біднякам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видавали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спеціальні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кошти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 «Квитками»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слугували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бронзові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свинцеві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круглі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жетони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зазначався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сектор, як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тепер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трибуни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стадіону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нопка дії: додому 9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472514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188640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Сценічне мистецтво </a:t>
            </a:r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Стародавнього Риму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розвивалося під впливом грецького театру та народних уявлень. Самобутнім римським театральним жанром були </a:t>
            </a:r>
            <a:r>
              <a:rPr lang="uk-UA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міми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побутові комічні сценки, які включали діа­логи, спів, музику і танці. Пізніше почали ставити комедії і трагедії за грецьким зразком. У Римі вперше виникли професійні акторські трупи і камерні театральні вистави.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8" name="AutoShape 4" descr="http://svitppt.com.ua/images/23/22216/960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0" name="Picture 6" descr="http://svitppt.com.ua/images/23/22216/96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700808"/>
            <a:ext cx="3936436" cy="2952328"/>
          </a:xfrm>
          <a:prstGeom prst="rect">
            <a:avLst/>
          </a:prstGeom>
          <a:noFill/>
        </p:spPr>
      </p:pic>
      <p:pic>
        <p:nvPicPr>
          <p:cNvPr id="41992" name="Picture 8" descr="http://dom2z.ru/wp-content/uploads/2016/08/3_larg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628800"/>
            <a:ext cx="4082819" cy="3062114"/>
          </a:xfrm>
          <a:prstGeom prst="rect">
            <a:avLst/>
          </a:prstGeom>
          <a:noFill/>
        </p:spPr>
      </p:pic>
      <p:pic>
        <p:nvPicPr>
          <p:cNvPr id="41994" name="Picture 10" descr="http://www.poetryclub.com.ua/upload/poem_all/005528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365104"/>
            <a:ext cx="3458072" cy="2297944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6156176" y="1628800"/>
            <a:ext cx="28083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схему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давньогрецького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театру.      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Поміркуйте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чим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театр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відрізняється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сучасних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українських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театрів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5976664" cy="352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http://files.school-collection.edu.ru/dlrstore/8f779f75-1be3-4aa1-8010-9bf8a1415dc6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5400600" cy="2842066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5364088" y="692696"/>
            <a:ext cx="3567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2800" i="1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82" y="1556792"/>
            <a:ext cx="550632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2555776" y="692696"/>
            <a:ext cx="32649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Скульптура</a:t>
            </a:r>
          </a:p>
        </p:txBody>
      </p:sp>
      <p:pic>
        <p:nvPicPr>
          <p:cNvPr id="8" name="Picture 8" descr="C:\Program Files\Microsoft Office\MEDIA\OFFICE12\Lines\BD21322_.gif"/>
          <p:cNvPicPr>
            <a:picLocks noChangeAspect="1" noChangeArrowheads="1"/>
          </p:cNvPicPr>
          <p:nvPr/>
        </p:nvPicPr>
        <p:blipFill>
          <a:blip r:embed="rId3" cstate="print">
            <a:lum bright="32000" contrast="52000"/>
          </a:blip>
          <a:srcRect/>
          <a:stretch>
            <a:fillRect/>
          </a:stretch>
        </p:blipFill>
        <p:spPr bwMode="auto">
          <a:xfrm>
            <a:off x="0" y="548680"/>
            <a:ext cx="9144000" cy="288032"/>
          </a:xfrm>
          <a:prstGeom prst="rect">
            <a:avLst/>
          </a:prstGeom>
          <a:noFill/>
        </p:spPr>
      </p:pic>
      <p:pic>
        <p:nvPicPr>
          <p:cNvPr id="10" name="Picture 8" descr="C:\Program Files\Microsoft Office\MEDIA\OFFICE12\Lines\BD21322_.gif"/>
          <p:cNvPicPr>
            <a:picLocks noChangeAspect="1" noChangeArrowheads="1"/>
          </p:cNvPicPr>
          <p:nvPr/>
        </p:nvPicPr>
        <p:blipFill>
          <a:blip r:embed="rId3" cstate="print">
            <a:lum bright="32000" contrast="52000"/>
          </a:blip>
          <a:srcRect/>
          <a:stretch>
            <a:fillRect/>
          </a:stretch>
        </p:blipFill>
        <p:spPr bwMode="auto">
          <a:xfrm>
            <a:off x="0" y="6021288"/>
            <a:ext cx="9144000" cy="288032"/>
          </a:xfrm>
          <a:prstGeom prst="rect">
            <a:avLst/>
          </a:prstGeom>
          <a:noFill/>
        </p:spPr>
      </p:pic>
      <p:sp>
        <p:nvSpPr>
          <p:cNvPr id="9" name="Прямокутник 8"/>
          <p:cNvSpPr/>
          <p:nvPr/>
        </p:nvSpPr>
        <p:spPr>
          <a:xfrm>
            <a:off x="5615608" y="1340768"/>
            <a:ext cx="35283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Значну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частку культурної спадщини античності складає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скульптура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Статуї та рельєфи із зображенням богів, героїв і переможців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Олімпійських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ігор прикрашали храми, палаци, міські майдани.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нопка дії: додому 10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Мода </a:t>
            </a:r>
            <a:r>
              <a:rPr lang="ru-RU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4" name="Прямокутник 3"/>
          <p:cNvSpPr/>
          <p:nvPr/>
        </p:nvSpPr>
        <p:spPr>
          <a:xfrm>
            <a:off x="251520" y="90872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Визначальною рисою античної моди було те, що одяг не кроїли і не зшивали: тканину призбирували вертикальними складками, вигідно підкреслюючи природні лінії тіла, і скріплювали застібками.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371044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User\Desktop\11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924944"/>
            <a:ext cx="4637261" cy="334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алі 12">
            <a:hlinkClick r:id="rId6" action="ppaction://hlinkpres?slideindex=1&amp;slidetitle=Слайд 1" highlightClick="1"/>
          </p:cNvPr>
          <p:cNvSpPr/>
          <p:nvPr/>
        </p:nvSpPr>
        <p:spPr>
          <a:xfrm>
            <a:off x="7884368" y="332656"/>
            <a:ext cx="899592" cy="576064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нопка дії: додому 14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Кнопка дії: додому 20">
            <a:hlinkClick r:id="rId8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4" name="Прямокутник 3"/>
          <p:cNvSpPr/>
          <p:nvPr/>
        </p:nvSpPr>
        <p:spPr>
          <a:xfrm>
            <a:off x="395536" y="836712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Важливе місце в житті еллінів займала музика. Вона звучала під час весіль, війн, похоронів, була невід'ємною частиною релігійних свят і театральних вистав. У ті часи існували спеціальні колегії (об'єднання) співаків, музикантів, танцюристів. Поширеними музичними інстру­ментами були щипкові: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ліра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 її різновиди —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формінга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 кіфара;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духові: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авлос, флейта Пана;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ударні: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тимпан, кимвал.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svitppt.com.ua/images/34/33537/96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3168351" cy="23762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8" name="Picture 6" descr="http://svitppt.com.ua/images/53/52505/960/img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492896"/>
            <a:ext cx="3504389" cy="26282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80" name="Picture 8" descr="http://svitppt.com.ua/images/53/52505/960/img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221088"/>
            <a:ext cx="3191339" cy="23935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467544" y="26064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 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До наших днів давньогрецька музика дійшла лише у вигляді невеликих фрагментів нотних записів, виконаних грецькими і фінікійськими літерами. Це — музика до пісні з драми «Орест»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Евріпіда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і два гімни, присвячені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Апол­лону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(138 і 128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pp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до н.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е.).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29456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2845" y="1700808"/>
            <a:ext cx="315908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539552" y="5517232"/>
            <a:ext cx="38052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Вазописець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Брігос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Гравець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авлосі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». Фрагмент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розпису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кіліка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490 р. до н. е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5652120" y="4941168"/>
            <a:ext cx="29337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Вазописець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Пелей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Муза Терпсихора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грає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арфі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». Фрагмент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розпису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амфори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450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420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до н. е.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467544" y="188640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Музика Стародавнього Риму розвивалася під впливом давньогрець­кої культури, проте мала й деякі особливості. Так, у римському театрі найпоширенішим жанром була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пантоміма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яку виконував танцюрист-соліст під мелодії оркестру й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одноголосий хоровий спів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Поетичні твори часто звучали під акомпанемент струнних інструментів. А ще римляни полюбляли влаштовувати музичні змагання, в яких брали участь представники всіх соціальних прошарків суспільства.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9" name="Picture 5" descr="http://www.florenceinferno.com/wp-content/uploads/2013/11/tragic-comic-ma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3840428" cy="2880321"/>
          </a:xfrm>
          <a:prstGeom prst="rect">
            <a:avLst/>
          </a:prstGeom>
          <a:noFill/>
        </p:spPr>
      </p:pic>
      <p:pic>
        <p:nvPicPr>
          <p:cNvPr id="47111" name="Picture 7" descr="https://image.jimcdn.com/app/cms/image/transf/dimension=1920x400:format=jpg/path/s39a807c8a2bab4c7/image/i51f9838a8184055a/version/1431027996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276872"/>
            <a:ext cx="4427984" cy="2951989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Дайте відповідь на запитання</a:t>
            </a:r>
            <a:endParaRPr lang="ru-RU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23528" y="908720"/>
            <a:ext cx="856895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призначенням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популярними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Стародавній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Стародавньому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Римі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епох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вразили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знаєте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античний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декоративне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знаменитий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давньогрецький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театр?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Опишіть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тогочасних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театральних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дізналися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Охарактеризуйте моду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Поміркуйте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античного стилю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присутні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сучасній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Кнопка дії: додому 5">
            <a:hlinkClick r:id="rId2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Рисунок 4" descr="detia-4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4941168"/>
            <a:ext cx="2116631" cy="1245865"/>
          </a:xfrm>
          <a:prstGeom prst="rect">
            <a:avLst/>
          </a:prstGeom>
        </p:spPr>
      </p:pic>
      <p:pic>
        <p:nvPicPr>
          <p:cNvPr id="7" name="Рисунок 6" descr="Рисунок3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260648"/>
            <a:ext cx="452753" cy="821170"/>
          </a:xfrm>
          <a:prstGeom prst="rect">
            <a:avLst/>
          </a:prstGeom>
        </p:spPr>
      </p:pic>
      <p:pic>
        <p:nvPicPr>
          <p:cNvPr id="8" name="Рисунок 7" descr="Рисунок4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9" y="5266142"/>
            <a:ext cx="648072" cy="1217827"/>
          </a:xfrm>
          <a:prstGeom prst="rect">
            <a:avLst/>
          </a:prstGeom>
        </p:spPr>
      </p:pic>
      <p:pic>
        <p:nvPicPr>
          <p:cNvPr id="9" name="Рисунок 8" descr="Рисунок7.wm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08304" y="4509120"/>
            <a:ext cx="1116782" cy="884894"/>
          </a:xfrm>
          <a:prstGeom prst="rect">
            <a:avLst/>
          </a:prstGeom>
        </p:spPr>
      </p:pic>
      <p:sp>
        <p:nvSpPr>
          <p:cNvPr id="10" name="Кнопка дії: додому 9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611560" y="1628800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1.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§ 3 с. 27 - 42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2.  І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Розпочніть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роботу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електронним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культурі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минулого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увійдуть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найкращі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 вашу думку,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зразки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певної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Розмістіть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декоративного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форматі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*.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5" name="Picture 3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365104"/>
            <a:ext cx="2016224" cy="1978420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704856" cy="603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1259632" y="332656"/>
            <a:ext cx="131504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008" y="260648"/>
            <a:ext cx="7575408" cy="63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539552" y="188640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7" name="Прямокутник 6"/>
          <p:cNvSpPr/>
          <p:nvPr/>
        </p:nvSpPr>
        <p:spPr>
          <a:xfrm>
            <a:off x="611560" y="5805264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8" name="Кнопка дії: додому 7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dirty="0"/>
          </a:p>
        </p:txBody>
      </p:sp>
      <p:pic>
        <p:nvPicPr>
          <p:cNvPr id="6" name="Рисунок 5" descr="Рисунок33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365104"/>
            <a:ext cx="2016224" cy="2215217"/>
          </a:xfrm>
          <a:prstGeom prst="rect">
            <a:avLst/>
          </a:prstGeom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Рисунок 7" descr="3ec79578f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90565">
            <a:off x="1115616" y="2492896"/>
            <a:ext cx="6486525" cy="790575"/>
          </a:xfrm>
          <a:prstGeom prst="rect">
            <a:avLst/>
          </a:prstGeom>
        </p:spPr>
      </p:pic>
      <p:pic>
        <p:nvPicPr>
          <p:cNvPr id="9" name="Рисунок 8" descr="718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5229200"/>
            <a:ext cx="4219575" cy="638175"/>
          </a:xfrm>
          <a:prstGeom prst="rect">
            <a:avLst/>
          </a:prstGeom>
        </p:spPr>
      </p:pic>
      <p:sp>
        <p:nvSpPr>
          <p:cNvPr id="10" name="Кнопка дії: додому 9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256584"/>
          </a:xfrm>
        </p:spPr>
        <p:txBody>
          <a:bodyPr>
            <a:no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Мистецтво: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підручн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 закладів. 8 клас / М.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Масол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 – Харків: Світоч, 2016. – 232 с. : іл.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https://yandex.ua/images/search?text=Фідія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Афіна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Парфенос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для Парфенона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Зевс Олімпійський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https://yandex.ua/images/search?text=Фрески 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стіні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житлового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 Помпеях.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ойнохої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https:://yandex.ua/images/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search?text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піксиди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кратери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амфори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https://yandex.ua/images/search?text=геометричний стиль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вазопису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https://yandex.ua/images/search?p=1&amp;text=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орієнталізуючого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стилю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Чорнофігурний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стиль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Червонофігурний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стиль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Арістофан</a:t>
            </a: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Амфітеатр Стародавнього Риму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схема давньогрецького театру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хітон античності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= зачіски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античність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ручні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дзеркала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формінга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авлос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тимпан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3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/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1196753"/>
            <a:ext cx="8280920" cy="3600400"/>
          </a:xfrm>
        </p:spPr>
        <p:txBody>
          <a:bodyPr/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Скульптура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(від лат.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sculpo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вирізую, висікаю)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— вид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образотворчого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мистецтва, що передає об'ємне зображення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матеріальних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предметів через їх пластичну характеристику. Твори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скульптури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виконують із твердих або пластичних матеріалів.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Program Files\Microsoft Office\MEDIA\OFFICE12\Bullets\BD2129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546060" cy="504056"/>
          </a:xfrm>
          <a:prstGeom prst="rect">
            <a:avLst/>
          </a:prstGeom>
          <a:noFill/>
        </p:spPr>
      </p:pic>
      <p:pic>
        <p:nvPicPr>
          <p:cNvPr id="5" name="Рисунок 3" descr="http://upload.wikimedia.org/wikipedia/commons/thumb/e/eb/Statue-Augustus.jpg/250px-Statue-Augustu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01008"/>
            <a:ext cx="146338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75856" y="5949280"/>
            <a:ext cx="20482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Медуза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Ронданіні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. I в. н. 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0" descr="Venus Arl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429000"/>
            <a:ext cx="1364205" cy="228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5940152" y="5733256"/>
            <a:ext cx="29523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Венера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Арлезіанска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гиметтськиймармур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51520" y="6170959"/>
            <a:ext cx="2160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Імператор Август 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Rondanini Medusa Glyptothek Munich 252 n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429000"/>
            <a:ext cx="1932215" cy="2454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алі 12">
            <a:hlinkClick r:id="rId8" action="ppaction://hlinkpres?slideindex=1&amp;slidetitle=Виявлення форми пластичними засобами скульптури " highlightClick="1"/>
          </p:cNvPr>
          <p:cNvSpPr/>
          <p:nvPr/>
        </p:nvSpPr>
        <p:spPr>
          <a:xfrm>
            <a:off x="8028384" y="476672"/>
            <a:ext cx="898400" cy="576064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нопка дії: додому 13">
            <a:hlinkClick r:id="rId9" action="ppaction://hlinkpres?slideindex=2&amp;slidetitle=Слайд 2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Кнопка дії: додому 14">
            <a:hlinkClick r:id="rId10" action="ppaction://hlinkpres?slideindex=5&amp;slidetitle=Урок 3.  У світі античності" highlightClick="1"/>
          </p:cNvPr>
          <p:cNvSpPr/>
          <p:nvPr/>
        </p:nvSpPr>
        <p:spPr>
          <a:xfrm>
            <a:off x="8460432" y="5661248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427984" y="692696"/>
            <a:ext cx="4536504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Найбільш ранні скульптурні твори, що збереглися до наших днів, належать до архаїчної епохи. Це </a:t>
            </a:r>
            <a:r>
              <a:rPr lang="uk-UA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куроси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статуї оголених атлетів чи богів 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кори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жіночі фігури в одязі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Вони вирізняються статикою, симетричністю, скованістю поз: руки витягнуті вздовж тіла, одна нога трохи попереду іншої, лише куточки вуст трохи підняті в усмішці.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800200" cy="576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2232149" cy="567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755576" y="6093296"/>
            <a:ext cx="32077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 i="1" dirty="0" err="1">
                <a:latin typeface="Times New Roman" pitchFamily="18" charset="0"/>
                <a:cs typeface="Times New Roman" pitchFamily="18" charset="0"/>
              </a:rPr>
              <a:t>Курос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кора. VI ст. до н. е.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4525963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Найвищого розквіту грецька скульптура, як і мистецтво загалом, досягла в епоху класики й добу еллінізму. На ці періоди припадає злет творчості видатних майстрів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Фідія,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Мірона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Поліклета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ст. до н. є.)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Скопаса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 Праксителя,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Лісіппа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ст. до н. е.)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Вони оспівували прекрасне тіло людини як ідеал фізичної та духовної досконалості.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124509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6" descr="http://www.ancientrome.ru/publik/img/1021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4221088"/>
            <a:ext cx="1437855" cy="18722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6165304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Мірон</a:t>
            </a:r>
            <a:endParaRPr lang="ru-RU" dirty="0"/>
          </a:p>
        </p:txBody>
      </p:sp>
      <p:pic>
        <p:nvPicPr>
          <p:cNvPr id="7" name="Picture 2" descr="http://www.help-rus-student.ru/pictures/62/654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221088"/>
            <a:ext cx="1644482" cy="2088232"/>
          </a:xfrm>
          <a:prstGeom prst="rect">
            <a:avLst/>
          </a:prstGeom>
          <a:noFill/>
        </p:spPr>
      </p:pic>
      <p:pic>
        <p:nvPicPr>
          <p:cNvPr id="8" name="Picture 4" descr="https://im1-tub-ua.yandex.net/i?id=c5c4face301ce28cc34ad137d5497107&amp;n=33&amp;h=215&amp;w=1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149080"/>
            <a:ext cx="1368152" cy="2071500"/>
          </a:xfrm>
          <a:prstGeom prst="rect">
            <a:avLst/>
          </a:prstGeom>
          <a:noFill/>
        </p:spPr>
      </p:pic>
      <p:pic>
        <p:nvPicPr>
          <p:cNvPr id="9" name="Picture 8" descr="https://sites.google.com/site/mhk10klass/_/rsrc/1283271511502/home/programma/ponatie-hudozestvennoj-kultury/naskalnaa-zivopis/kallanis/skara-brej/stounhendz/pogrebalnye-i-hramovye-kompleksy-drevnego-egipta/bogi-egipta/faraon-snofru-stroitel-pervyh-piramid/imhotep/faraon-hufu-heops/literatura-drevnego-egipta/muzyka-drevnego-egipta/mumii-faraonov-dinastii-ramsessidov/abu-simbel/gorod-i-zikkurat-v-mezdurece/vavilon/kinoseans-2/drevnaa-i-srednevekovaa-india/harappa-i-mohendzo-daro/adzanta/induizm-i-buddizm/tadz-mahal/drevnij-i-srednevekovyj-kitaj/kinoseans-3/kultura-drevnej-grecii/muzyka-drevnej-grecii/klassiceskij-drevnegreceskij-hram-i-ego-ordernaa-struktura/arhaiceskaa-skulptura/klassiceskaa-skulptura/pictur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1" y="4221088"/>
            <a:ext cx="2208245" cy="165618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932040" y="6237312"/>
            <a:ext cx="143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Пракситель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6165304"/>
            <a:ext cx="94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Скопас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020272" y="5949280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Лісіпп</a:t>
            </a:r>
            <a:endParaRPr lang="ru-RU" dirty="0"/>
          </a:p>
        </p:txBody>
      </p:sp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8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288032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1026" name="Picture 2" descr="http://svitppt.com.ua/images/54/53978/960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465004"/>
            <a:ext cx="3984441" cy="2988331"/>
          </a:xfrm>
          <a:prstGeom prst="rect">
            <a:avLst/>
          </a:prstGeom>
          <a:noFill/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4726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b="1" dirty="0" smtClean="0"/>
              <a:t>        </a:t>
            </a:r>
            <a:r>
              <a:rPr lang="uk-UA" b="1" i="1" u="sng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Хрисоелефантинна</a:t>
            </a:r>
            <a:r>
              <a:rPr lang="uk-UA" b="1" i="1" u="sng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скульптура</a:t>
            </a:r>
            <a:r>
              <a:rPr lang="uk-UA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— твори античного мистецтва, виконані з пластинок слонової кістки та золота.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Така скульптура потребувала значних матеріальних ресурсів і коштовних та екзотичних матеріалів — рідкісної деревини, золота, слонової кістки.  Відомими                                         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хрисоелефантинними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статуями були роботи                                               Фідія: Афіна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Парфенос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Парфенона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 Зевс                                                    для храму в Олімпії.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5" descr="C:\Documents and Settings\User\Мои документы\Мои рисунки\анімація\99d146021d4325002b3711ec3e7111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517232"/>
            <a:ext cx="3467877" cy="780272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монументальної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скульптури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5661248"/>
            <a:ext cx="6264696" cy="7200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Фідій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«Зевс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Олімпійський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». V ст. до н. е.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Малюнок-реконструкція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2530" name="Picture 2" descr="http://yastrub-tour.com.ua/images/yastreb-toyr/design/SAAT/zeus-olympia-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6048672" cy="4032449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6372200" y="1124744"/>
            <a:ext cx="25202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Статую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Зевса Олімпійського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вважали одним із семи чудес світу. Вона була встановлена у храмі Зевса в місті Олімпія на півострові Пелопоннес. Статуя простояла майже 900 років і загинула під час пожежі в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ст.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404665"/>
            <a:ext cx="8712968" cy="38164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altLang="ru-RU" sz="2800" i="1" dirty="0" smtClean="0">
                <a:latin typeface="Arial" charset="0"/>
                <a:cs typeface="Arial" charset="0"/>
              </a:rPr>
              <a:t>         </a:t>
            </a:r>
            <a:endParaRPr lang="ru-RU" alt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3554" name="Picture 2" descr="C:\Documents and Settings\User\Мои документы\Мои рисунки\анімація\ludia-64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81128"/>
            <a:ext cx="2160240" cy="1840678"/>
          </a:xfrm>
          <a:prstGeom prst="rect">
            <a:avLst/>
          </a:prstGeom>
          <a:noFill/>
        </p:spPr>
      </p:pic>
      <p:pic>
        <p:nvPicPr>
          <p:cNvPr id="5" name="Picture 2" descr="http://yastrub-tour.com.ua/images/yastreb-toyr/design/SAAT/zeus-olympia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645024"/>
            <a:ext cx="4392488" cy="2928327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Прямокутник 7"/>
          <p:cNvSpPr/>
          <p:nvPr/>
        </p:nvSpPr>
        <p:spPr>
          <a:xfrm>
            <a:off x="251520" y="260648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масивному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п’єдесталі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стояв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золотий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трон, а на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троні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царствено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сидів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могутній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чотирнадцятиметровий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Зевс.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голову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прикрашав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оливовий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вінок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облямовувала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кучерява борода,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лівого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плеча спадав плащ,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прикриваючи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ніг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руці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Зевс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тримав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скіпетр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увінчаний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орлом, а на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простягнутій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руці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стояла богиня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Ніка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Поза верховного бога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втілювала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велич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гідність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спокій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Оголені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виконані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слонової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кістки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борода,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вінок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плащі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сандалі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золота,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коштовних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 smtClean="0">
                <a:latin typeface="Times New Roman" pitchFamily="18" charset="0"/>
                <a:cs typeface="Times New Roman" pitchFamily="18" charset="0"/>
              </a:rPr>
              <a:t>каменів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i="1" dirty="0"/>
          </a:p>
        </p:txBody>
      </p:sp>
      <p:sp>
        <p:nvSpPr>
          <p:cNvPr id="9" name="Кнопка дії: додому 8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3059</Words>
  <Application>Microsoft Office PowerPoint</Application>
  <PresentationFormat>Екран (4:3)</PresentationFormat>
  <Paragraphs>202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39</vt:i4>
      </vt:variant>
    </vt:vector>
  </HeadingPairs>
  <TitlesOfParts>
    <vt:vector size="40" baseType="lpstr">
      <vt:lpstr>Тема Office</vt:lpstr>
      <vt:lpstr>Мистецтво в культурі минулого</vt:lpstr>
      <vt:lpstr>Слайд 2</vt:lpstr>
      <vt:lpstr>Слайд 3</vt:lpstr>
      <vt:lpstr>Мистецька  скарбничка</vt:lpstr>
      <vt:lpstr>Слайд 5</vt:lpstr>
      <vt:lpstr>Слайд 6</vt:lpstr>
      <vt:lpstr> Мистецька  скарбничка </vt:lpstr>
      <vt:lpstr>Шедеври монументальної скульптури</vt:lpstr>
      <vt:lpstr>Слайд 9</vt:lpstr>
      <vt:lpstr>Слайд 10</vt:lpstr>
      <vt:lpstr>Слайд 11</vt:lpstr>
      <vt:lpstr>Ідеалізм та натуралізм шедеврів античної скульптури</vt:lpstr>
      <vt:lpstr>Слайд 13</vt:lpstr>
      <vt:lpstr>Слайд 14</vt:lpstr>
      <vt:lpstr>Слайд 15</vt:lpstr>
      <vt:lpstr>Слайд 16</vt:lpstr>
      <vt:lpstr> Станкова скульптура </vt:lpstr>
      <vt:lpstr>Слайд 18</vt:lpstr>
      <vt:lpstr>Слайд 19</vt:lpstr>
      <vt:lpstr>Практичне завдання</vt:lpstr>
      <vt:lpstr> Живопис античності </vt:lpstr>
      <vt:lpstr>Слайд 22</vt:lpstr>
      <vt:lpstr>ДЕКОРАТИВНЕ МИСТЕЦТВО  Стародавньої Греції</vt:lpstr>
      <vt:lpstr> Ювелірне мистецтво </vt:lpstr>
      <vt:lpstr>Практичне завдання</vt:lpstr>
      <vt:lpstr> АНТИЧНий театр </vt:lpstr>
      <vt:lpstr>Слайд 27</vt:lpstr>
      <vt:lpstr>Слайд 28</vt:lpstr>
      <vt:lpstr>Слайд 29</vt:lpstr>
      <vt:lpstr>  Мода античності  </vt:lpstr>
      <vt:lpstr> Музичне мистецтво </vt:lpstr>
      <vt:lpstr>Слайд 32</vt:lpstr>
      <vt:lpstr>Слайд 33</vt:lpstr>
      <vt:lpstr>Дайте відповідь на запитання</vt:lpstr>
      <vt:lpstr>Домашнє завдання</vt:lpstr>
      <vt:lpstr>Слайд 36</vt:lpstr>
      <vt:lpstr>Слайд 37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в культурі минулого</dc:title>
  <dc:creator>User</dc:creator>
  <cp:lastModifiedBy>User</cp:lastModifiedBy>
  <cp:revision>136</cp:revision>
  <dcterms:created xsi:type="dcterms:W3CDTF">2017-02-07T16:45:55Z</dcterms:created>
  <dcterms:modified xsi:type="dcterms:W3CDTF">2017-02-26T23:21:47Z</dcterms:modified>
</cp:coreProperties>
</file>