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6" r:id="rId2"/>
    <p:sldId id="274" r:id="rId3"/>
    <p:sldId id="275" r:id="rId4"/>
    <p:sldId id="260" r:id="rId5"/>
    <p:sldId id="271" r:id="rId6"/>
    <p:sldId id="261" r:id="rId7"/>
    <p:sldId id="262" r:id="rId8"/>
    <p:sldId id="270" r:id="rId9"/>
    <p:sldId id="263" r:id="rId10"/>
    <p:sldId id="273" r:id="rId11"/>
    <p:sldId id="266" r:id="rId12"/>
    <p:sldId id="265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A2861-5A1F-42F4-B134-B630C278866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50D90-1A8E-485A-890C-E4DC19795E6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A2373E-1A5B-441C-9E10-A59D3FA3F762}" type="slidenum">
              <a:rPr lang="uk-UA" smtClean="0"/>
              <a:pPr/>
              <a:t>2</a:t>
            </a:fld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0AC7-F832-46C8-96C9-FA06E4FF25A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60FC2-82FE-4D5B-BBF6-9DD7DC1FA64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0AC7-F832-46C8-96C9-FA06E4FF25A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60FC2-82FE-4D5B-BBF6-9DD7DC1FA64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0AC7-F832-46C8-96C9-FA06E4FF25A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60FC2-82FE-4D5B-BBF6-9DD7DC1FA64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0AC7-F832-46C8-96C9-FA06E4FF25A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60FC2-82FE-4D5B-BBF6-9DD7DC1FA64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0AC7-F832-46C8-96C9-FA06E4FF25A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60FC2-82FE-4D5B-BBF6-9DD7DC1FA64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0AC7-F832-46C8-96C9-FA06E4FF25A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60FC2-82FE-4D5B-BBF6-9DD7DC1FA64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0AC7-F832-46C8-96C9-FA06E4FF25A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60FC2-82FE-4D5B-BBF6-9DD7DC1FA64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0AC7-F832-46C8-96C9-FA06E4FF25A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60FC2-82FE-4D5B-BBF6-9DD7DC1FA64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0AC7-F832-46C8-96C9-FA06E4FF25A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60FC2-82FE-4D5B-BBF6-9DD7DC1FA64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0AC7-F832-46C8-96C9-FA06E4FF25A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60FC2-82FE-4D5B-BBF6-9DD7DC1FA64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0AC7-F832-46C8-96C9-FA06E4FF25A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60FC2-82FE-4D5B-BBF6-9DD7DC1FA64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D0AC7-F832-46C8-96C9-FA06E4FF25A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60FC2-82FE-4D5B-BBF6-9DD7DC1FA64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4,&#1052;&#1080;&#1089;&#1090;&#1077;&#1094;&#1100;&#1082;&#1072;%20%20&#1089;&#1082;&#1072;&#1088;&#1073;&#1085;&#1080;&#1095;&#1082;&#1072;" TargetMode="External"/><Relationship Id="rId3" Type="http://schemas.openxmlformats.org/officeDocument/2006/relationships/image" Target="../media/image3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4,&#1052;&#1080;&#1089;&#1090;&#1077;&#1094;&#1100;&#1082;&#1072;%20%20&#1089;&#1082;&#1072;&#1088;&#1073;&#1085;&#1080;&#1095;&#1082;&#1072;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4,&#1052;&#1080;&#1089;&#1090;&#1077;&#1094;&#1100;&#1082;&#1072;%20%20&#1089;&#1082;&#1072;&#1088;&#1073;&#1085;&#1080;&#1095;&#1082;&#1072;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4,&#1052;&#1080;&#1089;&#1090;&#1077;&#1094;&#1100;&#1082;&#1072;%20%20&#1089;&#1082;&#1072;&#1088;&#1073;&#1085;&#1080;&#1095;&#1082;&#1072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3" Type="http://schemas.openxmlformats.org/officeDocument/2006/relationships/image" Target="../media/image36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4,&#1052;&#1080;&#1089;&#1090;&#1077;&#1094;&#1100;&#1082;&#1072;%20%20&#1089;&#1082;&#1072;&#1088;&#1073;&#1085;&#1080;&#1095;&#1082;&#1072;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3" Type="http://schemas.openxmlformats.org/officeDocument/2006/relationships/image" Target="../media/image41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5,&#1057;&#1083;&#1072;&#1081;&#1076;%205" TargetMode="Externa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4,&#1052;&#1080;&#1089;&#1090;&#1077;&#1094;&#1100;&#1082;&#1072;%20%20&#1089;&#1082;&#1072;&#1088;&#1073;&#1085;&#1080;&#1095;&#1082;&#1072;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4,&#1052;&#1080;&#1089;&#1090;&#1077;&#1094;&#1100;&#1082;&#1072;%20%20&#1089;&#1082;&#1072;&#1088;&#1073;&#1085;&#1080;&#1095;&#1082;&#1072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4,&#1052;&#1080;&#1089;&#1090;&#1077;&#1094;&#1100;&#1082;&#1072;%20%20&#1089;&#1082;&#1072;&#1088;&#1073;&#1085;&#1080;&#1095;&#1082;&#1072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4,&#1052;&#1080;&#1089;&#1090;&#1077;&#1094;&#1100;&#1082;&#1072;%20%20&#1089;&#1082;&#1072;&#1088;&#1073;&#1085;&#1080;&#1095;&#1082;&#1072;" TargetMode="External"/><Relationship Id="rId4" Type="http://schemas.openxmlformats.org/officeDocument/2006/relationships/image" Target="../media/image13.pn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4,&#1052;&#1080;&#1089;&#1090;&#1077;&#1094;&#1100;&#1082;&#1072;%20%20&#1089;&#1082;&#1072;&#1088;&#1073;&#1085;&#1080;&#1095;&#1082;&#1072;" TargetMode="External"/><Relationship Id="rId3" Type="http://schemas.openxmlformats.org/officeDocument/2006/relationships/image" Target="../media/image18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4,&#1052;&#1080;&#1089;&#1090;&#1077;&#1094;&#1100;&#1082;&#1072;%20%20&#1089;&#1082;&#1072;&#1088;&#1073;&#1085;&#1080;&#1095;&#1082;&#1072;" TargetMode="External"/><Relationship Id="rId4" Type="http://schemas.openxmlformats.org/officeDocument/2006/relationships/image" Target="../media/image23.pn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4,&#1052;&#1080;&#1089;&#1090;&#1077;&#1094;&#1100;&#1082;&#1072;%20%20&#1089;&#1082;&#1072;&#1088;&#1073;&#1085;&#1080;&#1095;&#1082;&#1072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3.%20&#1059;%20&#1089;&#1074;&#1110;&#1090;&#1110;%20&#1072;&#1085;&#1090;&#1080;&#1095;&#1085;&#1086;&#1089;&#1090;&#1110;\&#1055;&#1088;&#1077;&#1079;&#1077;&#1085;&#1090;&#1072;&#1094;&#1110;&#1111;\&#1059;%20&#1089;&#1074;&#1110;&#1090;&#1110;%20&#1072;&#1085;&#1090;&#1080;&#1095;&#1085;&#1086;&#1089;&#1090;&#1110;.pptx%23-1,4,&#1052;&#1080;&#1089;&#1090;&#1077;&#1094;&#1100;&#1082;&#1072;%20%20&#1089;&#1082;&#1072;&#1088;&#1073;&#1085;&#1080;&#1095;&#1082;&#1072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5,&#1059;&#1088;&#1086;&#1082;%203.%20%20&#1059;%20&#1089;&#1074;&#1110;&#1090;&#1110;%20&#1072;&#1085;&#1090;&#1080;&#1095;&#1085;&#1086;&#1089;&#1090;&#1110;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 descr="http://arxip.com/upload/arxip/6ac/6ac0e1d88b318489acf395185c417b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5588" y="4076700"/>
            <a:ext cx="36226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221538" cy="10080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Виявлення форми пластичними засобами скульптури </a:t>
            </a:r>
            <a:endParaRPr lang="uk-UA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1700808"/>
            <a:ext cx="4968875" cy="1873250"/>
          </a:xfrm>
        </p:spPr>
        <p:txBody>
          <a:bodyPr rtlCol="0"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єм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Тривимірність зображення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Фактура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Випуклий, заглиблений візерунок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1" name="Дата 3"/>
          <p:cNvSpPr>
            <a:spLocks noGrp="1"/>
          </p:cNvSpPr>
          <p:nvPr>
            <p:ph type="dt" sz="quarter" idx="10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FF4CA3-B767-4CDB-AFCC-78C4D3B07E39}" type="datetime1">
              <a:rPr lang="ru-RU" smtClean="0">
                <a:solidFill>
                  <a:srgbClr val="898989"/>
                </a:solidFill>
                <a:latin typeface="Rage Italic" pitchFamily="66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27.02.2017</a:t>
            </a:fld>
            <a:endParaRPr lang="ru-RU" smtClean="0">
              <a:solidFill>
                <a:srgbClr val="898989"/>
              </a:solidFill>
              <a:latin typeface="Rage Italic" pitchFamily="66" charset="0"/>
            </a:endParaRPr>
          </a:p>
        </p:txBody>
      </p:sp>
      <p:sp>
        <p:nvSpPr>
          <p:cNvPr id="14342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EDE1C9-A7A2-40DB-A4F5-D60FE2B5B280}" type="slidenum">
              <a:rPr lang="ru-RU" smtClean="0">
                <a:solidFill>
                  <a:srgbClr val="898989"/>
                </a:solidFill>
                <a:latin typeface="Rage Italic" pitchFamily="66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solidFill>
                <a:srgbClr val="898989"/>
              </a:solidFill>
              <a:latin typeface="Rage Italic" pitchFamily="66" charset="0"/>
            </a:endParaRPr>
          </a:p>
        </p:txBody>
      </p:sp>
      <p:pic>
        <p:nvPicPr>
          <p:cNvPr id="19463" name="Picture 4" descr="http://usenkomaxim.ru/wp-content/uploads/2012/07/Skulptura-iz-bumagi-Calvin-Nicholls.-Animalistika-v-skulpture-semnadtsat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125538"/>
            <a:ext cx="2332038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6" descr="http://img94.imageshack.us/img94/747/itempho4004eda2f5ad5c1b.jpg"/>
          <p:cNvPicPr>
            <a:picLocks noChangeAspect="1" noChangeArrowheads="1"/>
          </p:cNvPicPr>
          <p:nvPr/>
        </p:nvPicPr>
        <p:blipFill>
          <a:blip r:embed="rId4" cstate="print"/>
          <a:srcRect l="25928" r="27335"/>
          <a:stretch>
            <a:fillRect/>
          </a:stretch>
        </p:blipFill>
        <p:spPr bwMode="auto">
          <a:xfrm>
            <a:off x="7362825" y="1124744"/>
            <a:ext cx="17811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0" descr="http://vashipitomcy.ru/_pu/0/255489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617913"/>
            <a:ext cx="25019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6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7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Кнопка дії: повернення 12">
            <a:hlinkClick r:id="rId8" action="ppaction://hlinkpres?slideindex=4&amp;slidetitle=Мистецька  скарбничка" highlightClick="1"/>
          </p:cNvPr>
          <p:cNvSpPr/>
          <p:nvPr/>
        </p:nvSpPr>
        <p:spPr>
          <a:xfrm>
            <a:off x="8532440" y="5445224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4725144"/>
            <a:ext cx="8539163" cy="1676400"/>
          </a:xfrm>
        </p:spPr>
        <p:txBody>
          <a:bodyPr/>
          <a:lstStyle/>
          <a:p>
            <a:pPr marL="0" indent="0" algn="just" eaLnBrk="1" hangingPunct="1">
              <a:buFont typeface="Wingdings" pitchFamily="2" charset="2"/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Монументально-декоративна скульптура включає всі види оздоблення архітектурних споруд і комплексів (атланти, каріатиди, фризи, фронтонна, фонтанна, садово-паркова скульптура);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Монументально - декоративна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980728"/>
            <a:ext cx="5976664" cy="3618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повернення 6">
            <a:hlinkClick r:id="rId4" action="ppaction://hlinkpres?slideindex=4&amp;slidetitle=Мистецька  скарбничка" highlightClick="1"/>
          </p:cNvPr>
          <p:cNvSpPr/>
          <p:nvPr/>
        </p:nvSpPr>
        <p:spPr>
          <a:xfrm>
            <a:off x="8028384" y="6021288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5&amp;slidetitle=Урок 3.  У світі античності" highlightClick="1"/>
          </p:cNvPr>
          <p:cNvSpPr/>
          <p:nvPr/>
        </p:nvSpPr>
        <p:spPr>
          <a:xfrm>
            <a:off x="7524328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10706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uk-UA" sz="3600" dirty="0" smtClean="0">
                <a:ln w="6350">
                  <a:solidFill>
                    <a:srgbClr val="7030A0"/>
                  </a:solidFill>
                </a:ln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МОНУМЕНТАЛЬНА  СКУЛЬПТУРА</a:t>
            </a:r>
            <a:endParaRPr lang="uk-UA" sz="3600" dirty="0">
              <a:ln w="6350">
                <a:solidFill>
                  <a:srgbClr val="7030A0"/>
                </a:solidFill>
              </a:ln>
              <a:solidFill>
                <a:schemeClr val="accent4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9884" y="1556792"/>
            <a:ext cx="3150222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900" cmpd="sng">
                  <a:solidFill>
                    <a:srgbClr val="0000FF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ПАМ’ЯТНИКИ</a:t>
            </a:r>
          </a:p>
        </p:txBody>
      </p:sp>
      <p:sp>
        <p:nvSpPr>
          <p:cNvPr id="4" name="Стрелка вниз 3"/>
          <p:cNvSpPr/>
          <p:nvPr/>
        </p:nvSpPr>
        <p:spPr>
          <a:xfrm rot="2204572">
            <a:off x="2535238" y="917575"/>
            <a:ext cx="211137" cy="722313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1026" name="Picture 2" descr="http://www.wiki.vladimir.i-edu.ru/images/5/59/450px-Bronze_Horseman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22" y="2788668"/>
            <a:ext cx="2700300" cy="3600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24767" y="1556792"/>
            <a:ext cx="173111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900" cmpd="sng">
                  <a:solidFill>
                    <a:srgbClr val="0000FF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СТАТУЇ</a:t>
            </a:r>
          </a:p>
        </p:txBody>
      </p:sp>
      <p:pic>
        <p:nvPicPr>
          <p:cNvPr id="1030" name="Picture 6" descr="http://www.gamefront.com/wp-content/uploads/2007/05/libert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869" y="2301038"/>
            <a:ext cx="2837984" cy="3783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6115035" y="1573177"/>
            <a:ext cx="2920992" cy="95410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МЕМОРІАЛЬНІ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АНСАМБЛІ</a:t>
            </a:r>
          </a:p>
        </p:txBody>
      </p:sp>
      <p:sp>
        <p:nvSpPr>
          <p:cNvPr id="11" name="Стрелка вниз 10"/>
          <p:cNvSpPr/>
          <p:nvPr/>
        </p:nvSpPr>
        <p:spPr>
          <a:xfrm rot="19270041" flipH="1">
            <a:off x="6759575" y="919163"/>
            <a:ext cx="236538" cy="70802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1032" name="Picture 8" descr="http://vseslova.com.ua/images/bse/0006/67189/2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657" y="2579068"/>
            <a:ext cx="2609850" cy="381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Кнопка дії: додому 12">
            <a:hlinkClick r:id="rId5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Кнопка дії: повернення 13">
            <a:hlinkClick r:id="rId7" action="ppaction://hlinkpres?slideindex=4&amp;slidetitle=Мистецька  скарбничка" highlightClick="1"/>
          </p:cNvPr>
          <p:cNvSpPr/>
          <p:nvPr/>
        </p:nvSpPr>
        <p:spPr>
          <a:xfrm>
            <a:off x="7452320" y="6093296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447800"/>
            <a:ext cx="4724400" cy="3657600"/>
          </a:xfrm>
        </p:spPr>
        <p:txBody>
          <a:bodyPr>
            <a:norm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не залежить від середовища,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має розміри, близькі до натури чи менші,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конкретний поглиблений зміст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Станкова  скульптура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124744"/>
            <a:ext cx="3480048" cy="5390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395536" y="6021288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1691680" y="6021288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повернення 7">
            <a:hlinkClick r:id="rId5" action="ppaction://hlinkpres?slideindex=4&amp;slidetitle=Мистецька  скарбничка" highlightClick="1"/>
          </p:cNvPr>
          <p:cNvSpPr/>
          <p:nvPr/>
        </p:nvSpPr>
        <p:spPr>
          <a:xfrm>
            <a:off x="1043608" y="5877272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2596" y="404786"/>
            <a:ext cx="762593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СТАНКОВА  СКУЛЬПТУРА</a:t>
            </a:r>
          </a:p>
        </p:txBody>
      </p:sp>
      <p:pic>
        <p:nvPicPr>
          <p:cNvPr id="2050" name="Picture 2" descr="https://encrypted-tbn3.gstatic.com/images?q=tbn:ANd9GcT8kscjNE_KwpgN5nvtAOM0ar050d1gGn3u-xFK1TdT8bDD5Ry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74227"/>
            <a:ext cx="2924308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https://encrypted-tbn3.gstatic.com/images?q=tbn:ANd9GcTRzumJeBi-klR8Qlt_XEB7o4waAhwIBf72QCoiOBp8I7TcYw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984" y="4460554"/>
            <a:ext cx="3028682" cy="2309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http://chuyanov.com/wp-content/uploads/2011/02/27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49964"/>
            <a:ext cx="2501691" cy="33366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4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2058" name="Picture 10" descr="http://static.24.ua/images/0/37/37400/large_374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873" y="4460554"/>
            <a:ext cx="3079751" cy="2309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0" name="Picture 12" descr="https://encrypted-tbn0.gstatic.com/images?q=tbn:ANd9GcTCC-ChkCJQV1XkLCWWS5CV1--S0xLZ1lxlr_WHhm51PFvV4LoP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477" y="1618885"/>
            <a:ext cx="3234898" cy="2423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Кнопка дії: додому 8">
            <a:hlinkClick r:id="rId7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8" action="ppaction://hlinkpres?slideindex=5&amp;slidetitle=Урок 3.  У світі античності" highlightClick="1"/>
          </p:cNvPr>
          <p:cNvSpPr/>
          <p:nvPr/>
        </p:nvSpPr>
        <p:spPr>
          <a:xfrm>
            <a:off x="8604448" y="5517232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Кнопка дії: повернення 10">
            <a:hlinkClick r:id="rId9" action="ppaction://hlinkpres?slideindex=4&amp;slidetitle=Мистецька  скарбничка" highlightClick="1"/>
          </p:cNvPr>
          <p:cNvSpPr/>
          <p:nvPr/>
        </p:nvSpPr>
        <p:spPr>
          <a:xfrm>
            <a:off x="7956376" y="6093296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encrypted-tbn0.gstatic.com/images?q=tbn:ANd9GcQwZEC6fqPByPS4Qe7r1G0go4FRTajobb26dD_rJFFawTl5-tNg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1210219"/>
            <a:ext cx="3462233" cy="2664296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encrypted-tbn3.gstatic.com/images?q=tbn:ANd9GcToNW1n6-RcvBiZzadjrUvjQTVCWFYY95Aw96wza_xCwHEowp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" y="1515188"/>
            <a:ext cx="2808312" cy="3749241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encrypted-tbn3.gstatic.com/images?q=tbn:ANd9GcQ2fYYT2BK5tkOLIFWYPhzJ0m9oPKob_cchMVzJxameCWy43TDw_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149" y="1556792"/>
            <a:ext cx="2857390" cy="3814765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maloarhangelsk.ru/wp-content/uploads/2009/04/maloadch-igrushk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687" y="3831169"/>
            <a:ext cx="4252472" cy="2834981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88640"/>
            <a:ext cx="8327088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ДЕКОРАТИВНА  </a:t>
            </a:r>
            <a:r>
              <a:rPr lang="ru-RU" sz="4000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СКУЛЬПТУРА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cap="all" dirty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cap="all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скульптура малих  форм.</a:t>
            </a:r>
            <a:endParaRPr lang="ru-RU" sz="2000" b="1" cap="all" dirty="0">
              <a:ln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нопка дії: назад 7">
            <a:hlinkClick r:id="rId6" action="ppaction://hlinkpres?slideindex=5&amp;slidetitle=Слайд 5" highlightClick="1"/>
          </p:cNvPr>
          <p:cNvSpPr/>
          <p:nvPr/>
        </p:nvSpPr>
        <p:spPr>
          <a:xfrm>
            <a:off x="179512" y="5733256"/>
            <a:ext cx="1008112" cy="792088"/>
          </a:xfrm>
          <a:prstGeom prst="actionButtonBackPrevio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нопка дії: додому 9">
            <a:hlinkClick r:id="rId7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8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5181600"/>
            <a:ext cx="8229600" cy="12192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Скульптуру, навколо якої можна обійти і розглянути з усіх боків, називають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круглою скульптурою.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" y="0"/>
            <a:ext cx="8229600" cy="1066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Кругла  скульптура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065213"/>
            <a:ext cx="28194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1358900"/>
            <a:ext cx="27971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5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повернення 8">
            <a:hlinkClick r:id="rId7" action="ppaction://hlinkpres?slideindex=4&amp;slidetitle=Мистецька  скарбничка" highlightClick="1"/>
          </p:cNvPr>
          <p:cNvSpPr/>
          <p:nvPr/>
        </p:nvSpPr>
        <p:spPr>
          <a:xfrm>
            <a:off x="8532440" y="5445224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357188"/>
            <a:ext cx="8229600" cy="1776412"/>
          </a:xfrm>
        </p:spPr>
        <p:txBody>
          <a:bodyPr/>
          <a:lstStyle/>
          <a:p>
            <a:pPr marL="0" indent="0" algn="just" eaLnBrk="1" hangingPunct="1">
              <a:buFont typeface="Wingdings" pitchFamily="2" charset="2"/>
              <a:buNone/>
            </a:pPr>
            <a:r>
              <a:rPr lang="uk-UA" sz="2400" dirty="0" smtClean="0"/>
              <a:t>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Залежно від того, як художник зображає людину, скульптура поділяється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на бюст і статую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Зображення кількох об'єктів - це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фігурна група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або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багатофігурна композиція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490788"/>
            <a:ext cx="3143250" cy="3657600"/>
          </a:xfrm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286000"/>
            <a:ext cx="3048000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повернення 7">
            <a:hlinkClick r:id="rId6" action="ppaction://hlinkpres?slideindex=4&amp;slidetitle=Мистецька  скарбничка" highlightClick="1"/>
          </p:cNvPr>
          <p:cNvSpPr/>
          <p:nvPr/>
        </p:nvSpPr>
        <p:spPr>
          <a:xfrm>
            <a:off x="8532440" y="5445224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3429000"/>
            <a:ext cx="8229600" cy="2667000"/>
          </a:xfrm>
        </p:spPr>
        <p:txBody>
          <a:bodyPr>
            <a:normAutofit fontScale="92500" lnSpcReduction="20000"/>
          </a:bodyPr>
          <a:lstStyle/>
          <a:p>
            <a:pPr marL="0" indent="0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Коли скульптура зустрічається з іншим, добре знайомим нам видом мистецтва — архітектурою, вона начебто притискається до стіни — розчиняється в ній, або навпаки, виростає з площини стіни. При цьому ми бачимо тільки частину об’ємного зображення. Зображення, що виступає над стіною, називають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рельєфом.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002213" cy="330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повернення 6">
            <a:hlinkClick r:id="rId5" action="ppaction://hlinkpres?slideindex=4&amp;slidetitle=Мистецька  скарбничка" highlightClick="1"/>
          </p:cNvPr>
          <p:cNvSpPr/>
          <p:nvPr/>
        </p:nvSpPr>
        <p:spPr>
          <a:xfrm>
            <a:off x="8532440" y="5445224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088" y="-100013"/>
            <a:ext cx="7416800" cy="79216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 рельєфу</a:t>
            </a:r>
            <a:endParaRPr lang="uk-UA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997" y="790941"/>
            <a:ext cx="3434539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321" y="3936209"/>
            <a:ext cx="2784309" cy="2088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198" name="Прямоугольник 3"/>
          <p:cNvSpPr>
            <a:spLocks noChangeArrowheads="1"/>
          </p:cNvSpPr>
          <p:nvPr/>
        </p:nvSpPr>
        <p:spPr bwMode="auto">
          <a:xfrm>
            <a:off x="25400" y="3059113"/>
            <a:ext cx="4035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Барельєф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виступає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над </a:t>
            </a:r>
            <a:r>
              <a:rPr lang="ru-RU" alt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площиною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менше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половину   </a:t>
            </a:r>
            <a:r>
              <a:rPr lang="ru-RU" alt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об’єму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uk-UA" alt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print"/>
          <a:srcRect/>
          <a:stretch/>
        </p:blipFill>
        <p:spPr bwMode="auto">
          <a:xfrm>
            <a:off x="3943350" y="692150"/>
            <a:ext cx="2174875" cy="26558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3663" y="549275"/>
            <a:ext cx="2595562" cy="18526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201" name="Прямоугольник 4"/>
          <p:cNvSpPr>
            <a:spLocks noChangeArrowheads="1"/>
          </p:cNvSpPr>
          <p:nvPr/>
        </p:nvSpPr>
        <p:spPr bwMode="auto">
          <a:xfrm>
            <a:off x="5867400" y="2565400"/>
            <a:ext cx="34734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Горельєф</a:t>
            </a:r>
            <a:r>
              <a:rPr lang="uk-UA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 зображення,  що </a:t>
            </a:r>
            <a:r>
              <a:rPr lang="uk-UA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виступає</a:t>
            </a:r>
            <a:r>
              <a:rPr lang="uk-UA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більше ніж на половину    свого об’єму , і подібне  до круглої скульптури</a:t>
            </a:r>
            <a:r>
              <a:rPr lang="uk-UA" altLang="ru-RU" dirty="0">
                <a:solidFill>
                  <a:srgbClr val="002060"/>
                </a:solidFill>
              </a:rPr>
              <a:t>.</a:t>
            </a:r>
            <a:endParaRPr lang="ru-RU" altLang="ru-RU" dirty="0">
              <a:solidFill>
                <a:srgbClr val="002060"/>
              </a:solidFill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3598371"/>
            <a:ext cx="2304256" cy="2304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054943"/>
            <a:ext cx="2753481" cy="19694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204" name="Прямоугольник 5"/>
          <p:cNvSpPr>
            <a:spLocks noChangeArrowheads="1"/>
          </p:cNvSpPr>
          <p:nvPr/>
        </p:nvSpPr>
        <p:spPr bwMode="auto">
          <a:xfrm>
            <a:off x="4139952" y="5949280"/>
            <a:ext cx="45085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altLang="ru-RU" b="1" dirty="0" err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Контррельєф</a:t>
            </a:r>
            <a:r>
              <a:rPr lang="uk-UA" altLang="ru-RU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зображення, що не виступає з площини а заглиблюється в неї.</a:t>
            </a:r>
            <a:endParaRPr lang="ru-RU" altLang="ru-RU" dirty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" name="Кнопка дії: додому 13">
            <a:hlinkClick r:id="rId8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9" action="ppaction://hlinkpres?slideindex=5&amp;slidetitle=Урок 3.  У світі античності" highlightClick="1"/>
          </p:cNvPr>
          <p:cNvSpPr/>
          <p:nvPr/>
        </p:nvSpPr>
        <p:spPr>
          <a:xfrm>
            <a:off x="8532440" y="5517232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Кнопка дії: повернення 14">
            <a:hlinkClick r:id="rId10" action="ppaction://hlinkpres?slideindex=4&amp;slidetitle=Мистецька  скарбничка" highlightClick="1"/>
          </p:cNvPr>
          <p:cNvSpPr/>
          <p:nvPr/>
        </p:nvSpPr>
        <p:spPr>
          <a:xfrm>
            <a:off x="8532440" y="5445224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1163" y="1905000"/>
            <a:ext cx="2819400" cy="3711575"/>
          </a:xfrm>
          <a:noFill/>
        </p:spPr>
      </p:pic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5762" y="332656"/>
            <a:ext cx="8758238" cy="1524000"/>
          </a:xfrm>
        </p:spPr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Барельєф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— слово французького походження, що означає «низький рельєф».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барельєфі зображення виступає над площиною менше ніж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 половину свого об’єму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uk-UA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5288" y="228600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"/>
          <p:cNvPicPr>
            <a:picLocks noChangeAspect="1" noChangeArrowheads="1"/>
          </p:cNvPicPr>
          <p:nvPr/>
        </p:nvPicPr>
        <p:blipFill>
          <a:blip r:embed="rId4" cstate="print"/>
          <a:srcRect l="4408" t="19469" r="4662" b="20038"/>
          <a:stretch>
            <a:fillRect/>
          </a:stretch>
        </p:blipFill>
        <p:spPr bwMode="auto">
          <a:xfrm>
            <a:off x="3230563" y="4267200"/>
            <a:ext cx="3400425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2057400"/>
            <a:ext cx="298608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6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7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Кнопка дії: повернення 9">
            <a:hlinkClick r:id="rId8" action="ppaction://hlinkpres?slideindex=4&amp;slidetitle=Мистецька  скарбничка" highlightClick="1"/>
          </p:cNvPr>
          <p:cNvSpPr/>
          <p:nvPr/>
        </p:nvSpPr>
        <p:spPr>
          <a:xfrm>
            <a:off x="8532440" y="5445224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76600" y="3810000"/>
            <a:ext cx="2466975" cy="1847850"/>
          </a:xfrm>
          <a:noFill/>
        </p:spPr>
      </p:pic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Якщо ми бачимо більше ніж половину об’єму зображуваних фігур, якщо вони майже «вибралися» з площини стіни —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це горельєф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або високий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рельєф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828800"/>
            <a:ext cx="26479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1981200"/>
            <a:ext cx="28479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37338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3810000"/>
            <a:ext cx="2667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0" y="1828800"/>
            <a:ext cx="111442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8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9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Кнопка дії: повернення 11">
            <a:hlinkClick r:id="rId10" action="ppaction://hlinkpres?slideindex=4&amp;slidetitle=Мистецька  скарбничка" highlightClick="1"/>
          </p:cNvPr>
          <p:cNvSpPr/>
          <p:nvPr/>
        </p:nvSpPr>
        <p:spPr>
          <a:xfrm>
            <a:off x="8532440" y="5445224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Box 2"/>
          <p:cNvSpPr txBox="1">
            <a:spLocks noChangeArrowheads="1"/>
          </p:cNvSpPr>
          <p:nvPr/>
        </p:nvSpPr>
        <p:spPr bwMode="auto">
          <a:xfrm>
            <a:off x="468313" y="836613"/>
            <a:ext cx="8496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3600" b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Контррельєф</a:t>
            </a:r>
            <a:r>
              <a:rPr lang="uk-UA" alt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заглиблений рельєф</a:t>
            </a:r>
            <a:r>
              <a:rPr lang="uk-UA" altLang="ru-RU" sz="3600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. </a:t>
            </a:r>
            <a:endParaRPr lang="ru-RU" sz="3600" dirty="0"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217" name="Picture 1" descr="C:\Users\Sergey\Desktop\о.м\starikov_pr_dosk1 Kuhnja.jpg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l="8851" t="7344" r="9473" b="5810"/>
          <a:stretch/>
        </p:blipFill>
        <p:spPr bwMode="auto">
          <a:xfrm>
            <a:off x="611560" y="1916833"/>
            <a:ext cx="3384376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" name="Picture 2" descr="C:\Users\Sergey\Desktop\о.м\069.pn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427985" y="2301296"/>
            <a:ext cx="4321790" cy="33599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повернення 6">
            <a:hlinkClick r:id="rId6" action="ppaction://hlinkpres?slideindex=4&amp;slidetitle=Мистецька  скарбничка" highlightClick="1"/>
          </p:cNvPr>
          <p:cNvSpPr/>
          <p:nvPr/>
        </p:nvSpPr>
        <p:spPr>
          <a:xfrm>
            <a:off x="8532440" y="5445224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4139952" y="1556792"/>
            <a:ext cx="4608512" cy="4104456"/>
          </a:xfrm>
        </p:spPr>
        <p:txBody>
          <a:bodyPr>
            <a:normAutofit fontScale="85000" lnSpcReduction="10000"/>
          </a:bodyPr>
          <a:lstStyle/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endParaRPr lang="uk-UA" b="1" dirty="0" smtClean="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uk-UA" sz="3000" b="1" dirty="0" smtClean="0">
                <a:latin typeface="Times New Roman" pitchFamily="18" charset="0"/>
                <a:cs typeface="Times New Roman" pitchFamily="18" charset="0"/>
              </a:rPr>
              <a:t>          Монументальна скульптура </a:t>
            </a:r>
            <a:r>
              <a:rPr lang="uk-UA" sz="3000" dirty="0" smtClean="0">
                <a:latin typeface="Times New Roman" pitchFamily="18" charset="0"/>
                <a:cs typeface="Times New Roman" pitchFamily="18" charset="0"/>
              </a:rPr>
              <a:t>(пам'ятник, монумент) пов'язана з архітектурним середовищем, вирізняється значущістю ідей, високим рівнем узагальнення, великими розмірами; </a:t>
            </a:r>
          </a:p>
          <a:p>
            <a:pPr eaLnBrk="1" hangingPunct="1"/>
            <a:endParaRPr lang="ru-RU" dirty="0" smtClean="0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635896" y="404664"/>
            <a:ext cx="5029200" cy="1371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200" b="1" dirty="0" smtClean="0">
                <a:effectLst/>
                <a:latin typeface="Times New Roman" pitchFamily="18" charset="0"/>
                <a:cs typeface="Times New Roman" pitchFamily="18" charset="0"/>
              </a:rPr>
              <a:t>Скульптуру </a:t>
            </a:r>
            <a:br>
              <a:rPr lang="uk-UA" sz="32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effectLst/>
                <a:latin typeface="Times New Roman" pitchFamily="18" charset="0"/>
                <a:cs typeface="Times New Roman" pitchFamily="18" charset="0"/>
              </a:rPr>
              <a:t>розрізняють </a:t>
            </a:r>
            <a:br>
              <a:rPr lang="uk-UA" sz="32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effectLst/>
                <a:latin typeface="Times New Roman" pitchFamily="18" charset="0"/>
                <a:cs typeface="Times New Roman" pitchFamily="18" charset="0"/>
              </a:rPr>
              <a:t>за призначенням</a:t>
            </a:r>
            <a:endParaRPr lang="ru-RU" sz="4000" b="1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066800" y="3165475"/>
            <a:ext cx="731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endParaRPr lang="uk-UA" sz="2400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4085672" cy="608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4" action="ppaction://hlinkpres?slideindex=5&amp;slidetitle=Урок 3.  У світі античності" highlightClick="1"/>
          </p:cNvPr>
          <p:cNvSpPr/>
          <p:nvPr/>
        </p:nvSpPr>
        <p:spPr>
          <a:xfrm>
            <a:off x="8028384" y="6165304"/>
            <a:ext cx="360040" cy="466352"/>
          </a:xfrm>
          <a:prstGeom prst="actionButtonHome">
            <a:avLst/>
          </a:prstGeom>
          <a:solidFill>
            <a:srgbClr val="FF00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повернення 8">
            <a:hlinkClick r:id="rId5" action="ppaction://hlinkpres?slideindex=4&amp;slidetitle=Мистецька  скарбничка" highlightClick="1"/>
          </p:cNvPr>
          <p:cNvSpPr/>
          <p:nvPr/>
        </p:nvSpPr>
        <p:spPr>
          <a:xfrm>
            <a:off x="8532440" y="5445224"/>
            <a:ext cx="394344" cy="548680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285</Words>
  <Application>Microsoft Office PowerPoint</Application>
  <PresentationFormat>Екран (4:3)</PresentationFormat>
  <Paragraphs>36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15" baseType="lpstr">
      <vt:lpstr>Тема Office</vt:lpstr>
      <vt:lpstr>Виявлення форми пластичними засобами скульптури </vt:lpstr>
      <vt:lpstr>Кругла  скульптура</vt:lpstr>
      <vt:lpstr>Слайд 3</vt:lpstr>
      <vt:lpstr>Слайд 4</vt:lpstr>
      <vt:lpstr>Види рельєфу</vt:lpstr>
      <vt:lpstr> Барельєф — слово французького походження, що означає «низький рельєф». В барельєфі зображення виступає над площиною менше ніж на половину свого об’єму.  </vt:lpstr>
      <vt:lpstr>Якщо ми бачимо більше ніж половину об’єму зображуваних фігур, якщо вони майже «вибралися» з площини стіни — це горельєф, або високий рельєф.</vt:lpstr>
      <vt:lpstr>Слайд 8</vt:lpstr>
      <vt:lpstr>Скульптуру  розрізняють  за призначенням</vt:lpstr>
      <vt:lpstr>Монументально - декоративна</vt:lpstr>
      <vt:lpstr>МОНУМЕНТАЛЬНА  СКУЛЬПТУРА</vt:lpstr>
      <vt:lpstr>Станкова  скульптура</vt:lpstr>
      <vt:lpstr>Слайд 13</vt:lpstr>
      <vt:lpstr>Слайд 14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Види рельєфу</dc:title>
  <dc:creator>User</dc:creator>
  <cp:lastModifiedBy>User</cp:lastModifiedBy>
  <cp:revision>19</cp:revision>
  <dcterms:created xsi:type="dcterms:W3CDTF">2017-02-07T18:21:46Z</dcterms:created>
  <dcterms:modified xsi:type="dcterms:W3CDTF">2017-02-26T22:09:30Z</dcterms:modified>
</cp:coreProperties>
</file>