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5637C-6C5B-4CAF-8848-49AAC69DD9B0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A82F-290D-4AF2-AB43-E72CF1B3FDA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6E4B7-6434-439B-8FF9-F8B518BC2B32}" type="slidenum">
              <a:rPr lang="uk-UA"/>
              <a:pPr/>
              <a:t>2</a:t>
            </a:fld>
            <a:endParaRPr lang="uk-UA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84FF71F-D963-4024-AA7F-671EDC2E9661}" type="slidenum">
              <a:rPr lang="ru-RU"/>
              <a:pPr/>
              <a:t>3</a:t>
            </a:fld>
            <a:endParaRPr lang="ru-RU"/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786" y="695134"/>
            <a:ext cx="4848989" cy="342815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DB6682-9C6B-4906-A8DB-B87D13C09427}" type="slidenum">
              <a:rPr lang="ru-RU" altLang="uk-UA" smtClean="0"/>
              <a:pPr eaLnBrk="1" hangingPunct="1"/>
              <a:t>14</a:t>
            </a:fld>
            <a:endParaRPr lang="ru-RU" altLang="uk-UA" smtClean="0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B17D-63A9-4053-978B-9C619809807C}" type="datetimeFigureOut">
              <a:rPr lang="uk-UA" smtClean="0"/>
              <a:t>20.09.2019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2144B-3758-4DC9-AEC6-6846BBE5D56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849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АКТУАЛЬНІ ПИТАННЯ СУЧАСНОЇ ПЕДАГОГІКИ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214686"/>
            <a:ext cx="4786314" cy="364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uk-UA" dirty="0" smtClean="0">
                <a:solidFill>
                  <a:schemeClr val="tx2"/>
                </a:solidFill>
              </a:rPr>
              <a:t>доцент кафедри педагогіки та освітнього менеджменту</a:t>
            </a:r>
          </a:p>
          <a:p>
            <a:pPr algn="r">
              <a:spcBef>
                <a:spcPts val="0"/>
              </a:spcBef>
            </a:pPr>
            <a:r>
              <a:rPr lang="uk-UA" dirty="0" smtClean="0">
                <a:solidFill>
                  <a:schemeClr val="tx2"/>
                </a:solidFill>
              </a:rPr>
              <a:t>КНЗ «ЧЕРКАСЬКИЙ ОБЛАСНИЙ ІНСТИТУТ ПІСЛЯДИПЛОМНОЇ ОСВІТИ ПЕДАГОГІЧНИХ ПРАЦІВНИКІВ </a:t>
            </a:r>
          </a:p>
          <a:p>
            <a:pPr algn="r">
              <a:spcBef>
                <a:spcPts val="0"/>
              </a:spcBef>
            </a:pPr>
            <a:r>
              <a:rPr lang="uk-UA" dirty="0" smtClean="0">
                <a:solidFill>
                  <a:schemeClr val="tx2"/>
                </a:solidFill>
              </a:rPr>
              <a:t>Черкаської обласної ради»</a:t>
            </a:r>
          </a:p>
          <a:p>
            <a:pPr algn="r">
              <a:spcBef>
                <a:spcPts val="0"/>
              </a:spcBef>
            </a:pPr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Олена </a:t>
            </a:r>
            <a:r>
              <a:rPr lang="uk-UA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Волошенко</a:t>
            </a:r>
            <a:endParaRPr lang="uk-UA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686"/>
            <a:ext cx="4500562" cy="36433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324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9 базових емоційних станів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0000FF"/>
                </a:solidFill>
              </a:rPr>
              <a:t>Апатія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0000FF"/>
                </a:solidFill>
              </a:rPr>
              <a:t>Сум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0000FF"/>
                </a:solidFill>
              </a:rPr>
              <a:t>Страх (хвилювання – паніка)</a:t>
            </a:r>
            <a:endParaRPr lang="uk-UA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0000FF"/>
                </a:solidFill>
              </a:rPr>
              <a:t>Злість (роздратованість-ненависть)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0000FF"/>
                </a:solidFill>
              </a:rPr>
              <a:t>Гординя (приниження)</a:t>
            </a:r>
            <a:endParaRPr lang="uk-UA" b="1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b="1" dirty="0" smtClean="0">
                <a:solidFill>
                  <a:srgbClr val="0000FF"/>
                </a:solidFill>
              </a:rPr>
              <a:t>Пристрасть</a:t>
            </a:r>
          </a:p>
          <a:p>
            <a:pPr>
              <a:buNone/>
            </a:pPr>
            <a:endParaRPr lang="uk-UA" b="1" u="sng" dirty="0" smtClean="0">
              <a:solidFill>
                <a:srgbClr val="0000FF"/>
              </a:solidFill>
            </a:endParaRPr>
          </a:p>
          <a:p>
            <a:pPr algn="r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Сміливість</a:t>
            </a:r>
          </a:p>
          <a:p>
            <a:pPr algn="r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Прийняття себе та інших</a:t>
            </a:r>
          </a:p>
          <a:p>
            <a:pPr algn="r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Умиротворення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545422_447272678641836_24124867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44481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0562" y="1285860"/>
            <a:ext cx="4643438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Не виховуйте дітей,  </a:t>
            </a:r>
          </a:p>
          <a:p>
            <a:pPr algn="ctr"/>
            <a:r>
              <a:rPr lang="uk-UA" sz="3200" dirty="0" smtClean="0"/>
              <a:t>вони неодмінно </a:t>
            </a:r>
          </a:p>
          <a:p>
            <a:pPr algn="ctr"/>
            <a:r>
              <a:rPr lang="uk-UA" sz="3200" dirty="0" smtClean="0"/>
              <a:t>будуть схожі на вас – тому</a:t>
            </a:r>
          </a:p>
          <a:p>
            <a:pPr algn="ctr"/>
            <a:r>
              <a:rPr lang="uk-UA" sz="4400" dirty="0" smtClean="0"/>
              <a:t>виховуйте себе!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038523"/>
              </p:ext>
            </p:extLst>
          </p:nvPr>
        </p:nvGraphicFramePr>
        <p:xfrm>
          <a:off x="179512" y="155396"/>
          <a:ext cx="8784976" cy="65101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400600"/>
                <a:gridCol w="3384376"/>
              </a:tblGrid>
              <a:tr h="5665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За </a:t>
                      </a:r>
                      <a:r>
                        <a:rPr lang="ru-RU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що</a:t>
                      </a:r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в</a:t>
                      </a:r>
                      <a:r>
                        <a:rPr lang="uk-UA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ідповідає</a:t>
                      </a:r>
                      <a:r>
                        <a:rPr lang="uk-UA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батько: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За </a:t>
                      </a:r>
                      <a:r>
                        <a:rPr lang="ru-RU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що</a:t>
                      </a:r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в</a:t>
                      </a:r>
                      <a:r>
                        <a:rPr lang="uk-UA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ідповідає</a:t>
                      </a:r>
                      <a:r>
                        <a:rPr lang="uk-UA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 мати: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54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уміння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приймати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любов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lang="ru-RU" sz="2400" dirty="0" err="1" smtClean="0"/>
                        <a:t>уміння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говорити</a:t>
                      </a:r>
                      <a:r>
                        <a:rPr lang="ru-RU" sz="2400" dirty="0" smtClean="0"/>
                        <a:t> "</a:t>
                      </a:r>
                      <a:r>
                        <a:rPr lang="ru-RU" sz="2400" dirty="0" err="1" smtClean="0"/>
                        <a:t>ні</a:t>
                      </a:r>
                      <a:r>
                        <a:rPr lang="ru-RU" sz="2400" dirty="0" smtClean="0"/>
                        <a:t>"</a:t>
                      </a:r>
                      <a:br>
                        <a:rPr lang="ru-RU" sz="2400" dirty="0" smtClean="0"/>
                      </a:br>
                      <a:r>
                        <a:rPr lang="ru-RU" sz="2400" dirty="0" err="1" smtClean="0"/>
                        <a:t>уміння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будувати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захищати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свої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межі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Здатність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навчатися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Здатність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вставати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після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падіння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Здатність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йти</a:t>
                      </a:r>
                      <a:r>
                        <a:rPr lang="ru-RU" sz="2400" dirty="0" smtClean="0"/>
                        <a:t> у </a:t>
                      </a:r>
                      <a:r>
                        <a:rPr lang="ru-RU" sz="2400" dirty="0" err="1" smtClean="0"/>
                        <a:t>невідомість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сила </a:t>
                      </a:r>
                      <a:r>
                        <a:rPr lang="ru-RU" sz="2400" dirty="0" err="1" smtClean="0"/>
                        <a:t>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агресія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правила </a:t>
                      </a:r>
                      <a:r>
                        <a:rPr lang="ru-RU" sz="2400" dirty="0" err="1" smtClean="0"/>
                        <a:t>поведінки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Воля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Здатність</a:t>
                      </a:r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відпускати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 не </a:t>
                      </a:r>
                      <a:r>
                        <a:rPr lang="ru-RU" sz="2400" dirty="0" err="1" smtClean="0"/>
                        <a:t>розчинятися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Повага</a:t>
                      </a:r>
                      <a:r>
                        <a:rPr lang="ru-RU" sz="2400" baseline="0" dirty="0" smtClean="0"/>
                        <a:t> до </a:t>
                      </a:r>
                      <a:r>
                        <a:rPr lang="ru-RU" sz="2400" baseline="0" dirty="0" err="1" smtClean="0"/>
                        <a:t>інших</a:t>
                      </a:r>
                      <a:endParaRPr lang="ru-RU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err="1" smtClean="0"/>
                        <a:t>Бачення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перспективи</a:t>
                      </a:r>
                      <a:r>
                        <a:rPr lang="ru-RU" sz="2400" baseline="0" dirty="0" smtClean="0"/>
                        <a:t>, </a:t>
                      </a:r>
                      <a:r>
                        <a:rPr lang="ru-RU" sz="2400" baseline="0" dirty="0" err="1" smtClean="0"/>
                        <a:t>стратегічне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мислення</a:t>
                      </a:r>
                      <a:endParaRPr lang="ru-RU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Далекиі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цілі</a:t>
                      </a:r>
                      <a:r>
                        <a:rPr lang="ru-RU" sz="2400" dirty="0" smtClean="0"/>
                        <a:t>, те, </a:t>
                      </a:r>
                      <a:r>
                        <a:rPr lang="ru-RU" sz="2400" dirty="0" err="1" smtClean="0"/>
                        <a:t>чого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немає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Здатність</a:t>
                      </a:r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дружити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Уміння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давати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любов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бажання</a:t>
                      </a:r>
                      <a:endParaRPr lang="ru-RU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любов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і</a:t>
                      </a:r>
                      <a:r>
                        <a:rPr lang="ru-RU" sz="2400" dirty="0" err="1" smtClean="0"/>
                        <a:t>нтуїцію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Прийняття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віра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і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довіра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Жага</a:t>
                      </a:r>
                      <a:r>
                        <a:rPr lang="ru-RU" sz="2400" dirty="0" smtClean="0"/>
                        <a:t> до </a:t>
                      </a:r>
                      <a:r>
                        <a:rPr lang="ru-RU" sz="2400" dirty="0" err="1" smtClean="0"/>
                        <a:t>життя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Тілесність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емоційність</a:t>
                      </a:r>
                      <a:r>
                        <a:rPr lang="ru-RU" sz="2400" dirty="0" smtClean="0"/>
                        <a:t>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почуття</a:t>
                      </a:r>
                      <a:endParaRPr lang="ru-RU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err="1" smtClean="0"/>
                        <a:t>Здатність</a:t>
                      </a:r>
                      <a:r>
                        <a:rPr lang="ru-RU" sz="2400" dirty="0" smtClean="0"/>
                        <a:t>  </a:t>
                      </a:r>
                      <a:r>
                        <a:rPr lang="ru-RU" sz="2400" dirty="0" err="1" smtClean="0"/>
                        <a:t>відпускати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застаріле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й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розвиток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необхідного</a:t>
                      </a:r>
                      <a:r>
                        <a:rPr lang="ru-RU" sz="2400" dirty="0" smtClean="0"/>
                        <a:t> тут </a:t>
                      </a:r>
                      <a:r>
                        <a:rPr lang="ru-RU" sz="2400" dirty="0" err="1" smtClean="0"/>
                        <a:t>і</a:t>
                      </a:r>
                      <a:r>
                        <a:rPr lang="ru-RU" sz="2400" dirty="0" smtClean="0"/>
                        <a:t> зараз.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039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90550" indent="-590550"/>
            <a:r>
              <a:rPr lang="uk-UA" sz="2800" b="1" dirty="0" smtClean="0">
                <a:solidFill>
                  <a:srgbClr val="4C20EC"/>
                </a:solidFill>
              </a:rPr>
              <a:t>Вчити – означає показати:    </a:t>
            </a:r>
            <a:r>
              <a:rPr lang="uk-UA" sz="2800" b="1" dirty="0" err="1" smtClean="0">
                <a:solidFill>
                  <a:srgbClr val="4C20EC"/>
                </a:solidFill>
              </a:rPr>
              <a:t>“Це</a:t>
            </a:r>
            <a:r>
              <a:rPr lang="uk-UA" sz="2800" b="1" dirty="0" smtClean="0">
                <a:solidFill>
                  <a:srgbClr val="4C20EC"/>
                </a:solidFill>
              </a:rPr>
              <a:t> - можливо!”   </a:t>
            </a:r>
            <a:br>
              <a:rPr lang="uk-UA" sz="2800" b="1" dirty="0" smtClean="0">
                <a:solidFill>
                  <a:srgbClr val="4C20EC"/>
                </a:solidFill>
              </a:rPr>
            </a:br>
            <a:r>
              <a:rPr lang="uk-UA" sz="2800" b="1" dirty="0" smtClean="0">
                <a:solidFill>
                  <a:srgbClr val="4C20EC"/>
                </a:solidFill>
              </a:rPr>
              <a:t>Вчитися – означає робити це можливим для себе…   П.</a:t>
            </a:r>
            <a:r>
              <a:rPr lang="uk-UA" sz="2800" b="1" dirty="0" err="1" smtClean="0">
                <a:solidFill>
                  <a:srgbClr val="4C20EC"/>
                </a:solidFill>
              </a:rPr>
              <a:t>Коельо</a:t>
            </a:r>
            <a:endParaRPr lang="ru-RU" sz="2800" dirty="0"/>
          </a:p>
        </p:txBody>
      </p:sp>
      <p:pic>
        <p:nvPicPr>
          <p:cNvPr id="4" name="Picture 4" descr="7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2189185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381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38"/>
              </a:spcBef>
              <a:spcAft>
                <a:spcPts val="1425"/>
              </a:spcAft>
            </a:pPr>
            <a:endParaRPr lang="ru-RU" altLang="uk-UA" sz="32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638"/>
              </a:spcBef>
              <a:spcAft>
                <a:spcPts val="1425"/>
              </a:spcAft>
            </a:pPr>
            <a:endParaRPr lang="ru-RU" altLang="uk-UA" sz="32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638"/>
              </a:spcBef>
              <a:spcAft>
                <a:spcPts val="1425"/>
              </a:spcAft>
            </a:pPr>
            <a:endParaRPr lang="ru-RU" altLang="uk-UA" sz="32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638"/>
              </a:spcBef>
              <a:spcAft>
                <a:spcPts val="1425"/>
              </a:spcAft>
            </a:pPr>
            <a:endParaRPr lang="ru-RU" altLang="uk-UA" sz="32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638"/>
              </a:spcBef>
              <a:spcAft>
                <a:spcPts val="1425"/>
              </a:spcAft>
            </a:pPr>
            <a:endParaRPr lang="ru-RU" altLang="uk-UA" sz="3200">
              <a:solidFill>
                <a:srgbClr val="000000"/>
              </a:solidFill>
              <a:latin typeface="Calibri" charset="0"/>
            </a:endParaRPr>
          </a:p>
          <a:p>
            <a:pPr algn="ctr" eaLnBrk="1" hangingPunct="1">
              <a:spcBef>
                <a:spcPts val="638"/>
              </a:spcBef>
              <a:spcAft>
                <a:spcPts val="1425"/>
              </a:spcAft>
            </a:pPr>
            <a:endParaRPr lang="ru-RU" altLang="uk-UA" sz="4400" b="1">
              <a:solidFill>
                <a:srgbClr val="000000"/>
              </a:solidFill>
              <a:latin typeface="Calibri" charset="0"/>
            </a:endParaRPr>
          </a:p>
          <a:p>
            <a:pPr algn="ctr" eaLnBrk="1" hangingPunct="1">
              <a:spcBef>
                <a:spcPts val="638"/>
              </a:spcBef>
              <a:spcAft>
                <a:spcPts val="1425"/>
              </a:spcAft>
            </a:pPr>
            <a:r>
              <a:rPr lang="ru-RU" altLang="uk-UA" sz="4400" b="1">
                <a:solidFill>
                  <a:srgbClr val="000000"/>
                </a:solidFill>
                <a:latin typeface="Calibri" charset="0"/>
              </a:rPr>
              <a:t>ДЯКУЮ ЗА УВАГУ!</a:t>
            </a:r>
          </a:p>
          <a:p>
            <a:pPr algn="ctr" eaLnBrk="1" hangingPunct="1">
              <a:spcBef>
                <a:spcPts val="638"/>
              </a:spcBef>
              <a:spcAft>
                <a:spcPts val="1425"/>
              </a:spcAft>
            </a:pPr>
            <a:r>
              <a:rPr lang="ru-RU" altLang="uk-UA" sz="4400" b="1">
                <a:solidFill>
                  <a:srgbClr val="000000"/>
                </a:solidFill>
                <a:latin typeface="Calibri" charset="0"/>
              </a:rPr>
              <a:t>тел. 067 765 22 81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587851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62676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1144587"/>
          </a:xfrm>
        </p:spPr>
        <p:txBody>
          <a:bodyPr lIns="90000" tIns="45000" rIns="90000" bIns="45000" anchor="t">
            <a:normAutofit fontScale="90000"/>
          </a:bodyPr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smtClean="0"/>
              <a:t>Цикл руху людини в освітній сфері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980728"/>
            <a:ext cx="8229600" cy="56886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marL="342900" indent="-341313" defTabSz="4492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i="1" dirty="0" err="1">
                <a:solidFill>
                  <a:srgbClr val="000000"/>
                </a:solidFill>
                <a:latin typeface="Calibri" pitchFamily="34" charset="0"/>
              </a:rPr>
              <a:t>учнівство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(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мистецтво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постановки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запитань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) </a:t>
            </a:r>
            <a:endParaRPr lang="ru-RU" sz="3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1313" defTabSz="4492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rgbClr val="000000"/>
                </a:solidFill>
                <a:latin typeface="Calibri" pitchFamily="34" charset="0"/>
              </a:rPr>
              <a:t>виховання</a:t>
            </a: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демонстрація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можливого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культурі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) </a:t>
            </a:r>
            <a:endParaRPr lang="ru-RU" sz="3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1313" defTabSz="4492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rgbClr val="000000"/>
                </a:solidFill>
                <a:latin typeface="Calibri" pitchFamily="34" charset="0"/>
              </a:rPr>
              <a:t>навчання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входження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у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певну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діяльність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) 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342900" indent="-341313" defTabSz="4492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rgbClr val="000000"/>
                </a:solidFill>
                <a:latin typeface="Calibri" pitchFamily="34" charset="0"/>
              </a:rPr>
              <a:t>підготовка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(передача процедур </a:t>
            </a:r>
            <a:r>
              <a:rPr lang="ru-RU" sz="3200" dirty="0" err="1" smtClean="0">
                <a:solidFill>
                  <a:srgbClr val="000000"/>
                </a:solidFill>
                <a:latin typeface="Calibri" pitchFamily="34" charset="0"/>
              </a:rPr>
              <a:t>діяльності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342900" indent="-341313" defTabSz="4492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rgbClr val="000000"/>
                </a:solidFill>
                <a:latin typeface="Calibri" pitchFamily="34" charset="0"/>
              </a:rPr>
              <a:t>тренування</a:t>
            </a: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закріплення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стандарту процедур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marL="342900" indent="-341313" defTabSz="4492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i="1" dirty="0" err="1" smtClean="0">
                <a:solidFill>
                  <a:srgbClr val="000000"/>
                </a:solidFill>
                <a:latin typeface="Calibri" pitchFamily="34" charset="0"/>
              </a:rPr>
              <a:t>самовизначення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рефлексія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своїх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можливостей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і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поява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нових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Calibri" pitchFamily="34" charset="0"/>
              </a:rPr>
              <a:t>запитань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</a:rPr>
              <a:t>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48263" y="357188"/>
            <a:ext cx="3538537" cy="2714625"/>
          </a:xfrm>
          <a:gradFill rotWithShape="0">
            <a:gsLst>
              <a:gs pos="0">
                <a:srgbClr val="F4FFE6"/>
              </a:gs>
              <a:gs pos="100000">
                <a:srgbClr val="D9FDA6"/>
              </a:gs>
            </a:gsLst>
            <a:lin ang="5400000" scaled="1"/>
          </a:gradFill>
          <a:ln w="9360">
            <a:solidFill>
              <a:srgbClr val="98B855"/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Способи </a:t>
            </a:r>
            <a:r>
              <a:rPr lang="ru-RU" sz="3100" smtClean="0"/>
              <a:t>структурування 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знань</a:t>
            </a:r>
            <a:br>
              <a:rPr lang="ru-RU" sz="4400" smtClean="0"/>
            </a:b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kob.su/petrov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60350"/>
            <a:ext cx="4954588" cy="6408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2051050" y="1916113"/>
            <a:ext cx="1584325" cy="303212"/>
          </a:xfrm>
          <a:prstGeom prst="rect">
            <a:avLst/>
          </a:prstGeom>
          <a:solidFill>
            <a:srgbClr val="FFFF66"/>
          </a:solidFill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tabLst>
                <a:tab pos="723900" algn="l"/>
                <a:tab pos="1447800" algn="l"/>
              </a:tabLst>
            </a:pPr>
            <a:r>
              <a:rPr lang="ru-RU" sz="1400">
                <a:solidFill>
                  <a:srgbClr val="000000"/>
                </a:solidFill>
                <a:latin typeface="Calibri" charset="0"/>
              </a:rPr>
              <a:t>ЗНАННЯ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3132138" y="4060825"/>
            <a:ext cx="1584325" cy="303213"/>
          </a:xfrm>
          <a:prstGeom prst="rect">
            <a:avLst/>
          </a:prstGeom>
          <a:solidFill>
            <a:srgbClr val="FFFF66"/>
          </a:solidFill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tabLst>
                <a:tab pos="723900" algn="l"/>
                <a:tab pos="1447800" algn="l"/>
              </a:tabLst>
            </a:pPr>
            <a:r>
              <a:rPr lang="ru-RU" sz="1400">
                <a:solidFill>
                  <a:srgbClr val="000000"/>
                </a:solidFill>
                <a:latin typeface="Calibri" charset="0"/>
              </a:rPr>
              <a:t>МОЗАЇКА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3059113" y="5805488"/>
            <a:ext cx="1152525" cy="273050"/>
          </a:xfrm>
          <a:prstGeom prst="rect">
            <a:avLst/>
          </a:prstGeom>
          <a:solidFill>
            <a:srgbClr val="FFFF66"/>
          </a:solidFill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tabLst>
                <a:tab pos="723900" algn="l"/>
              </a:tabLst>
            </a:pPr>
            <a:r>
              <a:rPr lang="ru-RU" sz="1200">
                <a:solidFill>
                  <a:srgbClr val="000000"/>
                </a:solidFill>
                <a:latin typeface="Calibri" charset="0"/>
              </a:rPr>
              <a:t>МОЗАЇКА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611188" y="4076700"/>
            <a:ext cx="1584325" cy="303213"/>
          </a:xfrm>
          <a:prstGeom prst="rect">
            <a:avLst/>
          </a:prstGeom>
          <a:solidFill>
            <a:srgbClr val="FFFF66"/>
          </a:solidFill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tabLst>
                <a:tab pos="723900" algn="l"/>
                <a:tab pos="1447800" algn="l"/>
              </a:tabLst>
            </a:pPr>
            <a:r>
              <a:rPr lang="ru-RU" sz="1400">
                <a:solidFill>
                  <a:srgbClr val="000000"/>
                </a:solidFill>
                <a:latin typeface="Calibri" charset="0"/>
              </a:rPr>
              <a:t>КАЛЕЙДОСКОП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827088" y="5805488"/>
            <a:ext cx="1584325" cy="303212"/>
          </a:xfrm>
          <a:prstGeom prst="rect">
            <a:avLst/>
          </a:prstGeom>
          <a:solidFill>
            <a:srgbClr val="FFFF66"/>
          </a:solidFill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tabLst>
                <a:tab pos="723900" algn="l"/>
                <a:tab pos="1447800" algn="l"/>
              </a:tabLst>
            </a:pPr>
            <a:r>
              <a:rPr lang="ru-RU" sz="1400">
                <a:solidFill>
                  <a:srgbClr val="000000"/>
                </a:solidFill>
                <a:latin typeface="Calibri" charset="0"/>
              </a:rPr>
              <a:t>КАЛЕЙДОСКОП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087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Самовиховання ВИХОВАННЯ Перевиховання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Соціальне              </a:t>
            </a:r>
            <a:r>
              <a:rPr lang="uk-UA" b="1" dirty="0" smtClean="0"/>
              <a:t>мета</a:t>
            </a:r>
          </a:p>
          <a:p>
            <a:pPr marL="0" indent="0">
              <a:buNone/>
            </a:pPr>
            <a:r>
              <a:rPr lang="uk-UA" dirty="0" smtClean="0"/>
              <a:t>Замовлення        форми, методи           УМОВИ</a:t>
            </a:r>
          </a:p>
          <a:p>
            <a:pPr marL="0" indent="0" algn="r">
              <a:buNone/>
            </a:pPr>
            <a:r>
              <a:rPr lang="uk-UA" dirty="0" smtClean="0"/>
              <a:t>Організація         </a:t>
            </a:r>
            <a:r>
              <a:rPr lang="uk-UA" dirty="0"/>
              <a:t>М</a:t>
            </a:r>
            <a:r>
              <a:rPr lang="uk-UA" dirty="0" smtClean="0"/>
              <a:t>ОЖЛИВОСТІ</a:t>
            </a:r>
          </a:p>
          <a:p>
            <a:pPr marL="0" indent="0" algn="ctr">
              <a:buNone/>
            </a:pPr>
            <a:r>
              <a:rPr lang="uk-UA" dirty="0" smtClean="0"/>
              <a:t>Управління</a:t>
            </a:r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 smtClean="0"/>
              <a:t>ПРОЦЕС ФОРМУВАННЯ ОСОБИСТОСТІ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6451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ПРИЧИНИ І НАСЛІДКИ “ПОГАНОЇ” ПОВЕДІНКИ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ВІДСУТНІСТЬ ЧІТКОГО РОЗУМІННЯ  що таке </a:t>
            </a:r>
            <a:r>
              <a:rPr lang="uk-UA" dirty="0" err="1" smtClean="0"/>
              <a:t>“гарне”</a:t>
            </a:r>
            <a:r>
              <a:rPr lang="uk-UA" dirty="0" smtClean="0"/>
              <a:t> і що таке </a:t>
            </a:r>
            <a:r>
              <a:rPr lang="uk-UA" dirty="0" err="1" smtClean="0"/>
              <a:t>“погане”</a:t>
            </a: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err="1" smtClean="0"/>
              <a:t>“Погана”</a:t>
            </a:r>
            <a:r>
              <a:rPr lang="uk-UA" dirty="0" smtClean="0"/>
              <a:t> поведінка: батьків, дітей, вихователів.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2.ВІДСУТНІСТЬ ЗГОДИ ІЗ ТИМ, що таке </a:t>
            </a:r>
            <a:r>
              <a:rPr lang="uk-UA" dirty="0" err="1" smtClean="0"/>
              <a:t>“гарне”</a:t>
            </a:r>
            <a:r>
              <a:rPr lang="uk-UA" dirty="0" smtClean="0"/>
              <a:t> і що таке </a:t>
            </a:r>
            <a:r>
              <a:rPr lang="uk-UA" dirty="0" err="1" smtClean="0"/>
              <a:t>“погане”</a:t>
            </a:r>
            <a:r>
              <a:rPr lang="uk-UA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Чому можна і не можна?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Для кожної дитини своя порція любові (погляд і бубон; глина, пісок, </a:t>
            </a:r>
            <a:r>
              <a:rPr lang="uk-UA" dirty="0" smtClean="0"/>
              <a:t>цегла</a:t>
            </a:r>
            <a:r>
              <a:rPr lang="uk-UA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6546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85728"/>
          <a:ext cx="9144000" cy="616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089"/>
                <a:gridCol w="3771911"/>
              </a:tblGrid>
              <a:tr h="47131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ПОВЕДІНКА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ФУНКЦІЯ</a:t>
                      </a:r>
                      <a:endParaRPr lang="ru-RU" dirty="0"/>
                    </a:p>
                  </a:txBody>
                  <a:tcPr/>
                </a:tc>
              </a:tr>
              <a:tr h="5694554">
                <a:tc>
                  <a:txBody>
                    <a:bodyPr/>
                    <a:lstStyle/>
                    <a:p>
                      <a:pPr marL="514350" indent="-514350"/>
                      <a:r>
                        <a:rPr lang="uk-UA" sz="3200" dirty="0" smtClean="0"/>
                        <a:t>ВПЕРТІСТЬ</a:t>
                      </a:r>
                    </a:p>
                    <a:p>
                      <a:pPr marL="514350" indent="-514350"/>
                      <a:endParaRPr lang="uk-UA" sz="3200" dirty="0" smtClean="0"/>
                    </a:p>
                    <a:p>
                      <a:pPr marL="514350" indent="-514350"/>
                      <a:r>
                        <a:rPr lang="uk-UA" sz="3200" dirty="0" smtClean="0"/>
                        <a:t>НАДМІРНА</a:t>
                      </a:r>
                      <a:r>
                        <a:rPr lang="uk-UA" sz="3200" baseline="0" dirty="0" smtClean="0"/>
                        <a:t> </a:t>
                      </a:r>
                      <a:r>
                        <a:rPr lang="uk-UA" sz="3200" dirty="0" smtClean="0"/>
                        <a:t>САМОСТІЙНІСТЬ</a:t>
                      </a:r>
                    </a:p>
                    <a:p>
                      <a:pPr marL="514350" indent="-514350"/>
                      <a:endParaRPr lang="uk-UA" sz="3200" dirty="0" smtClean="0"/>
                    </a:p>
                    <a:p>
                      <a:pPr marL="514350" indent="-514350"/>
                      <a:r>
                        <a:rPr lang="uk-UA" sz="3200" dirty="0" smtClean="0"/>
                        <a:t>ПРОТЕСТ</a:t>
                      </a:r>
                    </a:p>
                    <a:p>
                      <a:pPr marL="514350" indent="-514350"/>
                      <a:r>
                        <a:rPr lang="uk-UA" sz="3200" dirty="0" smtClean="0"/>
                        <a:t>ЗНЕЦІНЕННЯ ДОРОСЛИХ</a:t>
                      </a:r>
                    </a:p>
                    <a:p>
                      <a:pPr marL="514350" indent="-514350"/>
                      <a:endParaRPr lang="uk-UA" sz="3200" dirty="0" smtClean="0"/>
                    </a:p>
                    <a:p>
                      <a:pPr marL="514350" indent="-514350"/>
                      <a:endParaRPr lang="uk-UA" sz="3200" dirty="0" smtClean="0"/>
                    </a:p>
                    <a:p>
                      <a:pPr marL="514350" indent="-514350"/>
                      <a:r>
                        <a:rPr lang="uk-UA" sz="3200" dirty="0" smtClean="0"/>
                        <a:t>ДЕСПОТИЧНА ПОВЕДІНКА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ВЧИТЬСЯ ВІДСТОЮВАТИ СВОЇ ПОГЛЯДИ, ДУМКИ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АВТОНОМНІСТЬ, НЕЗАЛЕЖНІСТЬ</a:t>
                      </a:r>
                      <a:endParaRPr lang="ru-RU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ВОЛЯ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ОСМИЛЕННЯ</a:t>
                      </a:r>
                      <a:r>
                        <a:rPr lang="uk-UA" baseline="0" dirty="0" smtClean="0"/>
                        <a:t> ТОГО, ЩО ВІДБУВАЄТЬСЯ (ВЧИТЬСЯ ДУМАТИ ЩО ВАЖЛИВО ДЛЯ МЕНЕ? ДЛЯ ПАПИ/ МАМИ?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dirty="0" smtClean="0"/>
                        <a:t>САМОПОВАГА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58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mtClean="0"/>
              <a:t>ПОКАРАННЯ</a:t>
            </a:r>
            <a:endParaRPr lang="ru-RU" alt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СФОРМУЛЮВАТИ ЧІТКИ ПРАВИЛА І ЗАБОРОНИ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ВИЗНАЧИТИ ЯКІ БУДУТЬ ПОКАРАННЯ (ПЕРЕЛІК) – МОДЕРАЦІЙНІ КОЛЬОРОВІ КАРТКИ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ПРОІНФОРМУВАТИ ДИТИНУ!!!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ЯКЩО ПРАВИЛО ПОРУШЕНО - ПОКАРАННЯ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2105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dirty="0" smtClean="0"/>
              <a:t>Висновки:</a:t>
            </a:r>
            <a:endParaRPr lang="uk-UA" alt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000" dirty="0" smtClean="0"/>
              <a:t>КРИЗА 3-Х РОКІВ – ОСНОВА ДЛЯ САМОСТІЙНОСТІ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Не буває ледачих людей, є цілі, які не надихають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Не буває поганих людей, є люди, які роблять погані вчинки.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ЧИМ БІЛЬШЕ УСТУПАЄМО ДИТИНІ, ТИМ БІЛЬШЕ МОЖЕМО ВИМАГАТИ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НА ДОРОСЛИХ ДІТИ ВІДТОЧУЮТЬ СВОЇ ДУМКИ ТА УМІННЯ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НАВЧИТИ ДІТЕЙ ОБХОДИТИСЯ ІЗ ВЛАСНИМИ ЕМОЦІЯМИ (ІСТЕРИКА – СПОСІБ ПОКАЗАТИ ЩО Я ХОЧУ).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Немає права за допомогою емоцій шантажувати інших.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ДОРОСЛІ – РЕКЛАМНА КОМПАНІЯ ДЛЯ ДІТЕЙ (Що про них говоримо!)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676124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Усвідомлене батьківство:</a:t>
            </a:r>
            <a:br>
              <a:rPr lang="uk-UA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показати любов і бути любов</a:t>
            </a:r>
            <a:r>
              <a:rPr lang="en-US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b="1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endParaRPr lang="ru-RU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i="1" dirty="0" smtClean="0"/>
              <a:t>О—1 </a:t>
            </a:r>
            <a:r>
              <a:rPr lang="ru-RU" b="1" i="1" dirty="0" err="1" smtClean="0"/>
              <a:t>рік</a:t>
            </a: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uk-UA" dirty="0" smtClean="0"/>
              <a:t>Ключові  слова</a:t>
            </a:r>
            <a:r>
              <a:rPr lang="ru-RU" dirty="0" smtClean="0"/>
              <a:t>: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ніжність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i="1" dirty="0" smtClean="0"/>
              <a:t>1—2 </a:t>
            </a:r>
            <a:r>
              <a:rPr lang="ru-RU" b="1" i="1" dirty="0" err="1" smtClean="0"/>
              <a:t>рік</a:t>
            </a: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uk-UA" dirty="0" smtClean="0"/>
              <a:t>Ключові  слова </a:t>
            </a:r>
            <a:r>
              <a:rPr lang="ru-RU" dirty="0" smtClean="0"/>
              <a:t>: </a:t>
            </a: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свобода, </a:t>
            </a:r>
            <a:r>
              <a:rPr lang="ru-RU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заохочення</a:t>
            </a: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повага</a:t>
            </a: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i="1" dirty="0" smtClean="0"/>
              <a:t>2 -5 </a:t>
            </a:r>
            <a:r>
              <a:rPr lang="ru-RU" b="1" i="1" dirty="0" err="1" smtClean="0"/>
              <a:t>рік</a:t>
            </a: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uk-UA" dirty="0" smtClean="0"/>
              <a:t>Ключові  слова </a:t>
            </a:r>
            <a:r>
              <a:rPr lang="ru-RU" dirty="0" smtClean="0"/>
              <a:t>: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схвалення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заохочення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i="1" dirty="0" smtClean="0"/>
              <a:t>8 —12 </a:t>
            </a:r>
            <a:r>
              <a:rPr lang="ru-RU" b="1" i="1" dirty="0" err="1" smtClean="0"/>
              <a:t>рік</a:t>
            </a: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uk-UA" dirty="0" smtClean="0"/>
              <a:t>Ключові  слова </a:t>
            </a:r>
            <a:r>
              <a:rPr lang="ru-RU" dirty="0" smtClean="0"/>
              <a:t>: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судження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розбірливість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проникнення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сутність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i="1" dirty="0" smtClean="0"/>
              <a:t>12—15 </a:t>
            </a:r>
            <a:r>
              <a:rPr lang="ru-RU" b="1" i="1" dirty="0" err="1" smtClean="0"/>
              <a:t>рік</a:t>
            </a: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uk-UA" dirty="0" smtClean="0"/>
              <a:t>Ключові  слова </a:t>
            </a:r>
            <a:r>
              <a:rPr lang="ru-RU" dirty="0" smtClean="0"/>
              <a:t>: </a:t>
            </a:r>
            <a:r>
              <a:rPr lang="ru-RU" b="1" u="sng" dirty="0" err="1" smtClean="0">
                <a:solidFill>
                  <a:srgbClr val="7030A0"/>
                </a:solidFill>
              </a:rPr>
              <a:t>самоусвідомлення</a:t>
            </a:r>
            <a:r>
              <a:rPr lang="ru-RU" b="1" u="sng" dirty="0" smtClean="0">
                <a:solidFill>
                  <a:srgbClr val="7030A0"/>
                </a:solidFill>
              </a:rPr>
              <a:t>, </a:t>
            </a:r>
            <a:r>
              <a:rPr lang="ru-RU" b="1" u="sng" dirty="0" err="1" smtClean="0">
                <a:solidFill>
                  <a:srgbClr val="7030A0"/>
                </a:solidFill>
              </a:rPr>
              <a:t>самосвідомість</a:t>
            </a:r>
            <a:r>
              <a:rPr lang="ru-RU" b="1" u="sng" dirty="0" smtClean="0">
                <a:solidFill>
                  <a:srgbClr val="7030A0"/>
                </a:solidFill>
              </a:rPr>
              <a:t>, </a:t>
            </a:r>
            <a:r>
              <a:rPr lang="ru-RU" b="1" u="sng" dirty="0" err="1" smtClean="0">
                <a:solidFill>
                  <a:srgbClr val="7030A0"/>
                </a:solidFill>
              </a:rPr>
              <a:t>експериментування</a:t>
            </a:r>
            <a:r>
              <a:rPr lang="ru-RU" b="1" u="sng" dirty="0" smtClean="0">
                <a:solidFill>
                  <a:srgbClr val="7030A0"/>
                </a:solidFill>
              </a:rPr>
              <a:t>, </a:t>
            </a:r>
            <a:r>
              <a:rPr lang="ru-RU" b="1" u="sng" dirty="0" err="1" smtClean="0">
                <a:solidFill>
                  <a:srgbClr val="7030A0"/>
                </a:solidFill>
              </a:rPr>
              <a:t>відповідальність</a:t>
            </a:r>
            <a:r>
              <a:rPr lang="ru-RU" b="1" u="sng" dirty="0" smtClean="0">
                <a:solidFill>
                  <a:srgbClr val="7030A0"/>
                </a:solidFill>
              </a:rPr>
              <a:t> . 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280163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480</Words>
  <Application>Microsoft Office PowerPoint</Application>
  <PresentationFormat>Экран (4:3)</PresentationFormat>
  <Paragraphs>139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АКТУАЛЬНІ ПИТАННЯ СУЧАСНОЇ ПЕДАГОГІКИ</vt:lpstr>
      <vt:lpstr>Цикл руху людини в освітній сфері</vt:lpstr>
      <vt:lpstr>  Способи структурування  знань  kob.su/petrov</vt:lpstr>
      <vt:lpstr>Слайд 4</vt:lpstr>
      <vt:lpstr>ПРИЧИНИ І НАСЛІДКИ “ПОГАНОЇ” ПОВЕДІНКИ</vt:lpstr>
      <vt:lpstr>Слайд 6</vt:lpstr>
      <vt:lpstr>ПОКАРАННЯ</vt:lpstr>
      <vt:lpstr>Висновки:</vt:lpstr>
      <vt:lpstr>Усвідомлене батьківство:  показати любов і бути любов’ю</vt:lpstr>
      <vt:lpstr>9 базових емоційних станів</vt:lpstr>
      <vt:lpstr>Слайд 11</vt:lpstr>
      <vt:lpstr>Слайд 12</vt:lpstr>
      <vt:lpstr>Вчити – означає показати:    “Це - можливо!”    Вчитися – означає робити це можливим для себе…   П.Коельо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АКТУАЛЬНІ ПИТАННЯ СУЧАСНОЇ ПЕДАГОГІКИ</dc:title>
  <dc:creator>user2</dc:creator>
  <cp:lastModifiedBy>user2</cp:lastModifiedBy>
  <cp:revision>2</cp:revision>
  <dcterms:created xsi:type="dcterms:W3CDTF">2019-09-20T05:29:04Z</dcterms:created>
  <dcterms:modified xsi:type="dcterms:W3CDTF">2019-09-20T05:37:42Z</dcterms:modified>
</cp:coreProperties>
</file>