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7" r:id="rId4"/>
    <p:sldId id="259" r:id="rId5"/>
    <p:sldId id="276" r:id="rId6"/>
    <p:sldId id="267" r:id="rId7"/>
    <p:sldId id="268" r:id="rId8"/>
    <p:sldId id="269" r:id="rId9"/>
    <p:sldId id="278" r:id="rId10"/>
    <p:sldId id="277" r:id="rId11"/>
    <p:sldId id="271" r:id="rId12"/>
    <p:sldId id="272" r:id="rId13"/>
    <p:sldId id="273" r:id="rId14"/>
    <p:sldId id="274" r:id="rId15"/>
    <p:sldId id="275" r:id="rId16"/>
    <p:sldId id="260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4F25"/>
    <a:srgbClr val="381C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60193DB-2634-4ED2-B61D-B332A6B9430E}" type="datetimeFigureOut">
              <a:rPr lang="uk-UA" smtClean="0"/>
              <a:pPr/>
              <a:t>26.02.2015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865D25A-495A-42F1-A9C3-2E082BB1FA0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.ua/url?sa=i&amp;rct=j&amp;q=&amp;esrc=s&amp;source=images&amp;cd=&amp;cad=rja&amp;uact=8&amp;ved=0CAYQjB0&amp;url=http://mybaby.od.ua/moloko-i-kislomolochnye-produkty.html&amp;ei=HkHWVOe1GKWCzAPkoYDQAQ&amp;bvm=bv.85464276,d.bGQ&amp;psig=AFQjCNHFDDOazAc3v8kUAqhHEf6a0Mc71g&amp;ust=1423413870392535" TargetMode="External"/><Relationship Id="rId3" Type="http://schemas.openxmlformats.org/officeDocument/2006/relationships/hyperlink" Target="http://www.sheknows.com/" TargetMode="External"/><Relationship Id="rId7" Type="http://schemas.openxmlformats.org/officeDocument/2006/relationships/hyperlink" Target="https://www.google.com.ua/url?sa=i&amp;rct=j&amp;q=&amp;esrc=s&amp;source=images&amp;cd=&amp;ved=0CAYQjB0&amp;url=http://uk.wikipedia.org/wiki/%D0%9A%D1%96%D1%82&amp;ei=s0DWVIKLD4KuygOsxIGADg&amp;bvm=bv.85464276,d.bGQ&amp;psig=AFQjCNEU5iji6qmzoCymbBsPNp42E22zww&amp;ust=1423413795145572" TargetMode="External"/><Relationship Id="rId2" Type="http://schemas.openxmlformats.org/officeDocument/2006/relationships/hyperlink" Target="http://www.g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to-takoy.ru/" TargetMode="External"/><Relationship Id="rId5" Type="http://schemas.openxmlformats.org/officeDocument/2006/relationships/hyperlink" Target="https://www.google.com.ua/url?sa=i&amp;rct=j&amp;q=&amp;esrc=s&amp;source=images&amp;cd=&amp;cad=rja&amp;uact=8&amp;ved=0CAYQjB0&amp;url=http://ukrfolk.com.ua/BERVY/FOTO-UKR/ARCHITECTURA/target2.html&amp;ei=WCjWVJDML8P6ygOf1IC4Dg&amp;bvm=bv.85464276,d.bGQ&amp;psig=AFQjCNHYILcx6ss2ESYtbK9asMMneYchqw&amp;ust=1423407573845217" TargetMode="External"/><Relationship Id="rId4" Type="http://schemas.openxmlformats.org/officeDocument/2006/relationships/hyperlink" Target="https://www.google.com.ua/url?sa=i&amp;rct=j&amp;q=&amp;esrc=s&amp;source=images&amp;cd=&amp;cad=rja&amp;uact=8&amp;ved=0CAYQjB0&amp;url=http://realt.onliner.by/2013/07/18/lovcy-zhivotnyx/&amp;ei=4SbWVKXSAab9ywOE1IDwCQ&amp;bvm=bv.85464276,d.bGQ&amp;psig=AFQjCNERjRthaKz2--qc34eJ4CnNw2J8vQ&amp;ust=1423407063690221" TargetMode="External"/><Relationship Id="rId9" Type="http://schemas.openxmlformats.org/officeDocument/2006/relationships/hyperlink" Target="https://www.google.com.ua/url?sa=i&amp;rct=j&amp;q=&amp;esrc=s&amp;source=images&amp;cd=&amp;cad=rja&amp;uact=8&amp;ved=0CAYQjB0&amp;url=http://shpargalochka.net/tvir-opys-mij-didus/&amp;ei=vUHWVKHUOeXnyQO3lICwBA&amp;bvm=bv.85464276,d.bGQ&amp;psig=AFQjCNEM_owEHe4gLv0Wr6DT_mKFqdklYQ&amp;ust=142341406921207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764704"/>
            <a:ext cx="8229600" cy="2736304"/>
          </a:xfrm>
        </p:spPr>
        <p:txBody>
          <a:bodyPr>
            <a:normAutofit fontScale="90000"/>
          </a:bodyPr>
          <a:lstStyle/>
          <a:p>
            <a:r>
              <a:rPr lang="uk-UA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рідного </a:t>
            </a:r>
            <a:r>
              <a:rPr lang="uk-U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краю, </a:t>
            </a:r>
            <a:br>
              <a:rPr lang="uk-U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серія уроків,6 клас</a:t>
            </a:r>
            <a: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Ольга Іванівна </a:t>
            </a:r>
            <a:r>
              <a:rPr lang="uk-UA" sz="6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Месевря</a:t>
            </a:r>
            <a: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 її народна педагогіка</a:t>
            </a:r>
            <a:endParaRPr lang="uk-UA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797152"/>
            <a:ext cx="6400800" cy="1752600"/>
          </a:xfrm>
        </p:spPr>
        <p:txBody>
          <a:bodyPr>
            <a:normAutofit fontScale="85000" lnSpcReduction="10000"/>
          </a:bodyPr>
          <a:lstStyle/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Автор: </a:t>
            </a:r>
            <a:r>
              <a:rPr lang="uk-UA" dirty="0" err="1">
                <a:solidFill>
                  <a:schemeClr val="bg2">
                    <a:lumMod val="10000"/>
                  </a:schemeClr>
                </a:solidFill>
              </a:rPr>
              <a:t>Хмелярчук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 Людмила Петрівна,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вчитель української мови та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літератури</a:t>
            </a:r>
          </a:p>
          <a:p>
            <a:pPr algn="r">
              <a:spcBef>
                <a:spcPts val="0"/>
              </a:spcBef>
            </a:pP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Теклинської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загальноосвітньої школи І-ІІ ст.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Смілянської районної ради</a:t>
            </a:r>
          </a:p>
          <a:p>
            <a:pPr algn="r">
              <a:spcBef>
                <a:spcPts val="0"/>
              </a:spcBef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Черкаської області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212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Ольга </a:t>
            </a:r>
            <a:r>
              <a:rPr lang="uk-UA" dirty="0" err="1" smtClean="0"/>
              <a:t>Месевря</a:t>
            </a:r>
            <a:r>
              <a:rPr lang="uk-UA" dirty="0" smtClean="0"/>
              <a:t> про мудрість народну</a:t>
            </a:r>
            <a:endParaRPr lang="uk-UA" dirty="0"/>
          </a:p>
        </p:txBody>
      </p:sp>
      <p:pic>
        <p:nvPicPr>
          <p:cNvPr id="3" name="Відеофільм О. Месевря про мудрість життєву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120748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35852"/>
            <a:ext cx="8352928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Знайдіть опис праці ранку, що порядкував на подвір</a:t>
            </a:r>
            <a:r>
              <a:rPr lang="en-US" sz="2600" i="1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ї. Про що він свідчить?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Чи доводилося вам бачити піч, спати на ній?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Як розповідає авторка про сон дівчинки?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Розкажіть про дитинство цієї дитини. Яке воно, на вашу думку.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Дайте характеристику бабусі Софії, у чому її мудрість?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Чому твір називається «Народна педагогіка»?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Як називається художній засіб, який використовує письменниця у таких рядках: </a:t>
            </a:r>
            <a:r>
              <a:rPr lang="uk-UA" sz="2600" dirty="0" smtClean="0">
                <a:solidFill>
                  <a:schemeClr val="bg2">
                    <a:lumMod val="10000"/>
                  </a:schemeClr>
                </a:solidFill>
              </a:rPr>
              <a:t>«ранок порядкував; вогонь обіймав горщики; вариво забулькало; сон спурхнув із повік» </a:t>
            </a: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- з якою метою він використаний?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Якого кольору цей твір? Чому?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600" i="1" dirty="0" smtClean="0">
                <a:solidFill>
                  <a:schemeClr val="bg2">
                    <a:lumMod val="10000"/>
                  </a:schemeClr>
                </a:solidFill>
              </a:rPr>
              <a:t>Задайте питання дівчинці та бабусі.</a:t>
            </a:r>
          </a:p>
        </p:txBody>
      </p:sp>
    </p:spTree>
    <p:extLst>
      <p:ext uri="{BB962C8B-B14F-4D97-AF65-F5344CB8AC3E}">
        <p14:creationId xmlns:p14="http://schemas.microsoft.com/office/powerpoint/2010/main" val="4507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dirty="0" smtClean="0"/>
              <a:t>«Не налягай на віжки»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908720"/>
            <a:ext cx="4618856" cy="5688632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Що означає фразеологізм: «Не налягай на ноги»?</a:t>
            </a:r>
          </a:p>
          <a:p>
            <a:pPr marL="137160" indent="0">
              <a:buNone/>
            </a:pPr>
            <a:r>
              <a:rPr lang="uk-UA" sz="2800" b="1" i="1" dirty="0" smtClean="0">
                <a:solidFill>
                  <a:schemeClr val="bg2">
                    <a:lumMod val="10000"/>
                  </a:schemeClr>
                </a:solidFill>
              </a:rPr>
              <a:t>(</a:t>
            </a:r>
            <a:r>
              <a:rPr lang="uk-UA" sz="2800" b="1" i="1" dirty="0" err="1" smtClean="0">
                <a:solidFill>
                  <a:schemeClr val="bg2">
                    <a:lumMod val="10000"/>
                  </a:schemeClr>
                </a:solidFill>
              </a:rPr>
              <a:t>налягти́</a:t>
            </a:r>
            <a:r>
              <a:rPr lang="uk-UA" sz="2800" b="1" i="1" dirty="0" smtClean="0">
                <a:solidFill>
                  <a:schemeClr val="bg2">
                    <a:lumMod val="10000"/>
                  </a:schemeClr>
                </a:solidFill>
              </a:rPr>
              <a:t> на </a:t>
            </a:r>
            <a:r>
              <a:rPr lang="uk-UA" sz="2800" b="1" i="1" dirty="0" err="1" smtClean="0">
                <a:solidFill>
                  <a:schemeClr val="bg2">
                    <a:lumMod val="10000"/>
                  </a:schemeClr>
                </a:solidFill>
              </a:rPr>
              <a:t>но́ги</a:t>
            </a:r>
            <a:r>
              <a:rPr lang="uk-UA" sz="2800" b="1" i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uk-UA" sz="2800" b="1" i="1" dirty="0" err="1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uk-UA" sz="2800" i="1" dirty="0" err="1" smtClean="0">
                <a:solidFill>
                  <a:schemeClr val="bg2">
                    <a:lumMod val="10000"/>
                  </a:schemeClr>
                </a:solidFill>
              </a:rPr>
              <a:t>прискорювати</a:t>
            </a: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 ходу, швидше йти.)</a:t>
            </a:r>
          </a:p>
          <a:p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А що таке віжки?</a:t>
            </a:r>
          </a:p>
          <a:p>
            <a:r>
              <a:rPr lang="uk-UA" sz="2800" b="1" i="1" dirty="0" smtClean="0">
                <a:solidFill>
                  <a:schemeClr val="bg2">
                    <a:lumMod val="10000"/>
                  </a:schemeClr>
                </a:solidFill>
              </a:rPr>
              <a:t>Віжки </a:t>
            </a: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- прикріплений з обох боків до вуздечки довгий ремінь, мотузок тощо, яким правлять кіньми</a:t>
            </a:r>
            <a:endParaRPr lang="uk-UA" sz="2800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018743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" b="21735"/>
          <a:stretch/>
        </p:blipFill>
        <p:spPr bwMode="auto">
          <a:xfrm>
            <a:off x="2123728" y="4941168"/>
            <a:ext cx="2332974" cy="176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13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5" b="2939"/>
          <a:stretch/>
        </p:blipFill>
        <p:spPr bwMode="auto">
          <a:xfrm>
            <a:off x="5252361" y="3140968"/>
            <a:ext cx="3647078" cy="293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0424" y="332656"/>
            <a:ext cx="8490048" cy="3600399"/>
          </a:xfrm>
        </p:spPr>
        <p:txBody>
          <a:bodyPr>
            <a:normAutofit fontScale="77500" lnSpcReduction="20000"/>
          </a:bodyPr>
          <a:lstStyle/>
          <a:p>
            <a:pPr marL="137160" indent="0" algn="ctr">
              <a:buNone/>
            </a:pPr>
            <a:r>
              <a:rPr lang="uk-UA" sz="3100" i="1" dirty="0">
                <a:solidFill>
                  <a:schemeClr val="bg2">
                    <a:lumMod val="10000"/>
                  </a:schemeClr>
                </a:solidFill>
              </a:rPr>
              <a:t>(Дідусева Юхимова педагогіка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)</a:t>
            </a:r>
          </a:p>
          <a:p>
            <a:pPr marL="137160" indent="0" algn="ctr">
              <a:buNone/>
            </a:pPr>
            <a:endParaRPr lang="uk-UA" sz="3100" dirty="0">
              <a:solidFill>
                <a:schemeClr val="bg2">
                  <a:lumMod val="10000"/>
                </a:schemeClr>
              </a:solidFill>
            </a:endParaRPr>
          </a:p>
          <a:p>
            <a:pPr marL="137160" indent="0">
              <a:buNone/>
            </a:pP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- </a:t>
            </a:r>
            <a:r>
              <a:rPr lang="uk-UA" sz="3300" dirty="0" smtClean="0">
                <a:solidFill>
                  <a:schemeClr val="bg2">
                    <a:lumMod val="10000"/>
                  </a:schemeClr>
                </a:solidFill>
              </a:rPr>
              <a:t>То </a:t>
            </a: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це вже ти, Іване, начальник? — дідусь до внука, який закінчив інститут і отримав направлення на роботу.</a:t>
            </a:r>
          </a:p>
          <a:p>
            <a:pPr marL="137160" lvl="0" indent="0">
              <a:buNone/>
            </a:pPr>
            <a:r>
              <a:rPr lang="uk-UA" sz="3300" dirty="0" smtClean="0">
                <a:solidFill>
                  <a:schemeClr val="bg2">
                    <a:lumMod val="10000"/>
                  </a:schemeClr>
                </a:solidFill>
              </a:rPr>
              <a:t>- Та </a:t>
            </a: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ніби так, дідусю.</a:t>
            </a:r>
          </a:p>
          <a:p>
            <a:pPr marL="137160" lvl="0" indent="0">
              <a:buNone/>
            </a:pPr>
            <a:r>
              <a:rPr lang="uk-UA" sz="3300" dirty="0" smtClean="0">
                <a:solidFill>
                  <a:schemeClr val="bg2">
                    <a:lumMod val="10000"/>
                  </a:schemeClr>
                </a:solidFill>
              </a:rPr>
              <a:t>- А </a:t>
            </a: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скільки ж у тебе у </a:t>
            </a:r>
            <a:r>
              <a:rPr lang="uk-UA" sz="3300" dirty="0" err="1">
                <a:solidFill>
                  <a:schemeClr val="bg2">
                    <a:lumMod val="10000"/>
                  </a:schemeClr>
                </a:solidFill>
              </a:rPr>
              <a:t>подчінєнії</a:t>
            </a: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 людей</a:t>
            </a:r>
            <a:r>
              <a:rPr lang="uk-UA" sz="3300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  <a:p>
            <a:pPr marL="137160" lvl="0" indent="0">
              <a:buNone/>
            </a:pP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- Та душ п'ятнадцять.</a:t>
            </a:r>
          </a:p>
          <a:p>
            <a:pPr marL="137160" lvl="0" indent="0">
              <a:buNone/>
            </a:pP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- То ти не дуже там налягай на віжки.</a:t>
            </a:r>
          </a:p>
          <a:p>
            <a:pPr marL="137160" lvl="0" indent="0">
              <a:buNone/>
            </a:pPr>
            <a:r>
              <a:rPr lang="uk-UA" sz="3300" dirty="0">
                <a:solidFill>
                  <a:schemeClr val="bg2">
                    <a:lumMod val="10000"/>
                  </a:schemeClr>
                </a:solidFill>
              </a:rPr>
              <a:t>- А як це, дідусю?</a:t>
            </a:r>
          </a:p>
          <a:p>
            <a:pPr marL="137160" lvl="0" indent="0">
              <a:buNone/>
            </a:pPr>
            <a:endParaRPr lang="uk-UA" sz="2800" dirty="0"/>
          </a:p>
          <a:p>
            <a:pPr marL="137160" indent="0">
              <a:buNone/>
            </a:pP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558" y="3645024"/>
            <a:ext cx="482453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lvl="0" indent="0">
              <a:buNone/>
            </a:pPr>
            <a:r>
              <a:rPr lang="uk-UA" sz="2600" dirty="0" smtClean="0">
                <a:solidFill>
                  <a:schemeClr val="bg2">
                    <a:lumMod val="10000"/>
                  </a:schemeClr>
                </a:solidFill>
              </a:rPr>
              <a:t>- Люди, як і коні: наляжеш на віжки — стануть, а по­пустиш, то і п'яного додому довезуть.</a:t>
            </a:r>
          </a:p>
          <a:p>
            <a:pPr marL="137160" indent="0">
              <a:buNone/>
            </a:pPr>
            <a:r>
              <a:rPr lang="uk-UA" sz="2600" dirty="0" smtClean="0">
                <a:solidFill>
                  <a:schemeClr val="bg2">
                    <a:lumMod val="10000"/>
                  </a:schemeClr>
                </a:solidFill>
              </a:rPr>
              <a:t>Пораду мудрого дідуся внук запам'ятав на все життя.</a:t>
            </a:r>
            <a:endParaRPr lang="uk-UA" sz="2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04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4360" lvl="0" indent="-45720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Про що свідчать слова дідуся?</a:t>
            </a:r>
          </a:p>
          <a:p>
            <a:pPr marL="594360" lvl="0" indent="-45720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Хто створив фольклор? Чи цей процес завершений? Доведіть.</a:t>
            </a:r>
          </a:p>
          <a:p>
            <a:pPr marL="594360" lvl="0" indent="-45720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Яким керівником стане внук, якщо у нього були такі прості, але мудрі наставники?  Яке майбутнє на нього чекає?</a:t>
            </a:r>
          </a:p>
          <a:p>
            <a:pPr marL="594360" lvl="0" indent="-457200">
              <a:buFont typeface="Arial" panose="020B0604020202020204" pitchFamily="34" charset="0"/>
              <a:buChar char="•"/>
            </a:pPr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Чи подобаються вам методи виховання бабусі та дідуся?</a:t>
            </a:r>
          </a:p>
          <a:p>
            <a:pPr marL="594360" lvl="0" indent="-457200">
              <a:buFont typeface="Arial" panose="020B0604020202020204" pitchFamily="34" charset="0"/>
              <a:buChar char="•"/>
            </a:pPr>
            <a:endParaRPr lang="uk-UA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37160" lvl="0" indent="0">
              <a:buNone/>
            </a:pPr>
            <a:endParaRPr lang="uk-UA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56" y="3501008"/>
            <a:ext cx="3792379" cy="284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169028"/>
            <a:ext cx="4271943" cy="23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00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52"/>
            <a:ext cx="8229600" cy="1143000"/>
          </a:xfrm>
        </p:spPr>
        <p:txBody>
          <a:bodyPr/>
          <a:lstStyle/>
          <a:p>
            <a:r>
              <a:rPr lang="uk-UA" dirty="0" smtClean="0"/>
              <a:t>До якого із творів ілюстрації?</a:t>
            </a:r>
            <a:endParaRPr lang="uk-UA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932" y="4102908"/>
            <a:ext cx="3765306" cy="251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10152" r="8409" b="23182"/>
          <a:stretch/>
        </p:blipFill>
        <p:spPr bwMode="auto">
          <a:xfrm>
            <a:off x="739917" y="4538132"/>
            <a:ext cx="3734545" cy="2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" r="16658"/>
          <a:stretch/>
        </p:blipFill>
        <p:spPr bwMode="auto">
          <a:xfrm>
            <a:off x="6660232" y="1302362"/>
            <a:ext cx="2014431" cy="265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24574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82037"/>
            <a:ext cx="3407963" cy="255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04009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9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229600" cy="1143000"/>
          </a:xfrm>
        </p:spPr>
        <p:txBody>
          <a:bodyPr/>
          <a:lstStyle/>
          <a:p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7920880" cy="5256584"/>
          </a:xfrm>
        </p:spPr>
        <p:txBody>
          <a:bodyPr>
            <a:normAutofit lnSpcReduction="10000"/>
          </a:bodyPr>
          <a:lstStyle/>
          <a:p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Месевря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О.І.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Чобітьківський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 рай/ О. </a:t>
            </a:r>
            <a:r>
              <a:rPr lang="uk-UA" dirty="0" err="1">
                <a:solidFill>
                  <a:schemeClr val="accent6">
                    <a:lumMod val="50000"/>
                  </a:schemeClr>
                </a:solidFill>
              </a:rPr>
              <a:t>Месевря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. – Черкаси</a:t>
            </a:r>
            <a:r>
              <a:rPr lang="uk-UA">
                <a:solidFill>
                  <a:schemeClr val="accent6">
                    <a:lumMod val="50000"/>
                  </a:schemeClr>
                </a:solidFill>
              </a:rPr>
              <a:t>: </a:t>
            </a:r>
            <a:r>
              <a:rPr lang="uk-UA" smtClean="0">
                <a:solidFill>
                  <a:schemeClr val="accent6">
                    <a:lumMod val="50000"/>
                  </a:schemeClr>
                </a:solidFill>
              </a:rPr>
              <a:t>видавництво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Ю</a:t>
            </a:r>
            <a:r>
              <a:rPr lang="uk-UA" dirty="0">
                <a:solidFill>
                  <a:schemeClr val="accent6">
                    <a:lumMod val="50000"/>
                  </a:schemeClr>
                </a:solidFill>
              </a:rPr>
              <a:t>. Чабаненко, 2013. – 52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с.</a:t>
            </a:r>
            <a:endParaRPr lang="uk-UA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u="sng" dirty="0" smtClean="0">
                <a:hlinkClick r:id="rId2"/>
              </a:rPr>
              <a:t>www.gandex.ru</a:t>
            </a:r>
            <a:endParaRPr lang="uk-UA" u="sng" dirty="0"/>
          </a:p>
          <a:p>
            <a:r>
              <a:rPr lang="en-US" dirty="0" smtClean="0">
                <a:hlinkClick r:id="rId3"/>
              </a:rPr>
              <a:t>www.sheknows.com</a:t>
            </a:r>
            <a:endParaRPr lang="uk-UA" dirty="0" smtClean="0"/>
          </a:p>
          <a:p>
            <a:r>
              <a:rPr lang="en-US" dirty="0" smtClean="0">
                <a:hlinkClick r:id="rId4"/>
              </a:rPr>
              <a:t>realt.onliner.by</a:t>
            </a:r>
            <a:endParaRPr lang="uk-UA" dirty="0" smtClean="0"/>
          </a:p>
          <a:p>
            <a:r>
              <a:rPr lang="en-US" u="sng" dirty="0" smtClean="0">
                <a:hlinkClick r:id="rId5"/>
              </a:rPr>
              <a:t>ukrfolk.com.ua</a:t>
            </a:r>
            <a:endParaRPr lang="uk-UA" u="sng" dirty="0" smtClean="0"/>
          </a:p>
          <a:p>
            <a:r>
              <a:rPr lang="en-US" u="sng" dirty="0" smtClean="0">
                <a:hlinkClick r:id="rId6"/>
              </a:rPr>
              <a:t>www.kto-takoy.ru</a:t>
            </a:r>
            <a:endParaRPr lang="uk-UA" u="sng" dirty="0" smtClean="0"/>
          </a:p>
          <a:p>
            <a:r>
              <a:rPr lang="en-US" dirty="0" smtClean="0">
                <a:hlinkClick r:id="rId7"/>
              </a:rPr>
              <a:t>uk.wikipedia.org</a:t>
            </a:r>
            <a:endParaRPr lang="uk-UA" dirty="0" smtClean="0"/>
          </a:p>
          <a:p>
            <a:r>
              <a:rPr lang="en-US" dirty="0" smtClean="0">
                <a:hlinkClick r:id="rId8"/>
              </a:rPr>
              <a:t>mybaby.od.ua</a:t>
            </a:r>
            <a:endParaRPr lang="uk-UA" dirty="0" smtClean="0"/>
          </a:p>
          <a:p>
            <a:r>
              <a:rPr lang="en-US" dirty="0">
                <a:hlinkClick r:id="rId9"/>
              </a:rPr>
              <a:t>shpargalochka.net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0398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2996176" cy="401502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404664"/>
            <a:ext cx="4464496" cy="50405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Ольга Іванівна з теплом душі та трепетом згадує своїх найрідніших – бабусю Софію та дідуся Юхима. Їхні руки дбали, оберігали, пестили. Далі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– повели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дівчинку по стежечці на город, у поле.</a:t>
            </a:r>
          </a:p>
          <a:p>
            <a:pPr marL="137160" indent="0"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Їхні сімейні традиції вбирала у свою свідомість, живилася їх обдарованістю, простотою, мудрістю. </a:t>
            </a:r>
          </a:p>
        </p:txBody>
      </p:sp>
      <p:pic>
        <p:nvPicPr>
          <p:cNvPr id="1026" name="Picture 2" descr="D:\ДОКУМЕНТИ ЛЮДИ\Цифрові ресурси 2015\Фото\img096.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/>
          <a:stretch/>
        </p:blipFill>
        <p:spPr bwMode="auto">
          <a:xfrm>
            <a:off x="251520" y="2749236"/>
            <a:ext cx="2506901" cy="342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2974" y="5373216"/>
            <a:ext cx="589151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600" dirty="0" smtClean="0">
                <a:solidFill>
                  <a:schemeClr val="bg2">
                    <a:lumMod val="10000"/>
                  </a:schemeClr>
                </a:solidFill>
              </a:rPr>
              <a:t>Беззаперечно, основи педагогіки (народної) Ольга Іванівна черпала саме у </a:t>
            </a:r>
            <a:r>
              <a:rPr lang="uk-UA" sz="2600" dirty="0" err="1" smtClean="0">
                <a:solidFill>
                  <a:schemeClr val="bg2">
                    <a:lumMod val="10000"/>
                  </a:schemeClr>
                </a:solidFill>
              </a:rPr>
              <a:t>Чобітьках</a:t>
            </a:r>
            <a:r>
              <a:rPr lang="uk-UA" sz="26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0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uk-UA" dirty="0"/>
              <a:t>З</a:t>
            </a:r>
            <a:r>
              <a:rPr lang="uk-UA" dirty="0" smtClean="0"/>
              <a:t>авдячую бабусі Софії за свій талант</a:t>
            </a:r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5512174" cy="3096344"/>
          </a:xfrm>
          <a:ln w="28575">
            <a:solidFill>
              <a:srgbClr val="381C36"/>
            </a:solidFill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4437112"/>
            <a:ext cx="8352928" cy="158417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«Бабусю Бог наділив багатьма талантами. Мала вона і поетичний. І писала листи синові, а моєму татові у військо віршами. Читати ті листи збиралися всі однополчани-земляки. Не вдалося бабусі реалізувати свій талант, так вона вділила мені частину».</a:t>
            </a:r>
          </a:p>
          <a:p>
            <a:pPr marL="137160" indent="0" algn="r">
              <a:buNone/>
            </a:pPr>
            <a:r>
              <a:rPr lang="uk-UA" sz="1800" i="1" dirty="0" err="1">
                <a:solidFill>
                  <a:schemeClr val="bg2">
                    <a:lumMod val="10000"/>
                  </a:schemeClr>
                </a:solidFill>
              </a:rPr>
              <a:t>Месевря</a:t>
            </a:r>
            <a:r>
              <a:rPr lang="uk-UA" sz="1800" i="1" dirty="0">
                <a:solidFill>
                  <a:schemeClr val="bg2">
                    <a:lumMod val="10000"/>
                  </a:schemeClr>
                </a:solidFill>
              </a:rPr>
              <a:t> О.І. </a:t>
            </a:r>
            <a:r>
              <a:rPr lang="uk-UA" sz="1800" i="1" dirty="0" err="1">
                <a:solidFill>
                  <a:schemeClr val="bg2">
                    <a:lumMod val="10000"/>
                  </a:schemeClr>
                </a:solidFill>
              </a:rPr>
              <a:t>Чобітьківський</a:t>
            </a:r>
            <a:r>
              <a:rPr lang="uk-UA" sz="1800" i="1" dirty="0">
                <a:solidFill>
                  <a:schemeClr val="bg2">
                    <a:lumMod val="10000"/>
                  </a:schemeClr>
                </a:solidFill>
              </a:rPr>
              <a:t> рай. </a:t>
            </a:r>
            <a:r>
              <a:rPr lang="uk-UA" sz="1800" i="1" dirty="0" smtClean="0">
                <a:solidFill>
                  <a:schemeClr val="bg2">
                    <a:lumMod val="10000"/>
                  </a:schemeClr>
                </a:solidFill>
              </a:rPr>
              <a:t>– Черкаси</a:t>
            </a:r>
            <a:r>
              <a:rPr lang="uk-UA" sz="1800" i="1" dirty="0">
                <a:solidFill>
                  <a:schemeClr val="bg2">
                    <a:lumMod val="10000"/>
                  </a:schemeClr>
                </a:solidFill>
              </a:rPr>
              <a:t>, 2013. – 52 с.</a:t>
            </a:r>
          </a:p>
          <a:p>
            <a:pPr marL="137160" indent="0" algn="r">
              <a:buNone/>
            </a:pPr>
            <a:endParaRPr lang="uk-UA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4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210" y="0"/>
            <a:ext cx="8229600" cy="1143000"/>
          </a:xfrm>
        </p:spPr>
        <p:txBody>
          <a:bodyPr/>
          <a:lstStyle/>
          <a:p>
            <a:r>
              <a:rPr lang="uk-UA" dirty="0" smtClean="0"/>
              <a:t>Рід дідуся Юхима</a:t>
            </a:r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80728"/>
            <a:ext cx="3693994" cy="272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1" y="1093319"/>
            <a:ext cx="4968552" cy="5472608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  Рід Юхима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Положая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був теж талановитим, особливо вправними були чоловіки з технікою. За це в селі їх іменували Мудрими. </a:t>
            </a:r>
          </a:p>
          <a:p>
            <a:pPr marL="137160" indent="0"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  Двоюрідний дід </a:t>
            </a:r>
            <a:r>
              <a:rPr lang="uk-UA" dirty="0" err="1">
                <a:solidFill>
                  <a:schemeClr val="bg2">
                    <a:lumMod val="10000"/>
                  </a:schemeClr>
                </a:solidFill>
              </a:rPr>
              <a:t>Ф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едосій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грав на скрипці, гармошці, </a:t>
            </a:r>
            <a:r>
              <a:rPr lang="uk-UA" smtClean="0">
                <a:solidFill>
                  <a:schemeClr val="bg2">
                    <a:lumMod val="10000"/>
                  </a:schemeClr>
                </a:solidFill>
              </a:rPr>
              <a:t>був майстровитим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. </a:t>
            </a:r>
          </a:p>
          <a:p>
            <a:pPr marL="137160" indent="0"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А дід Юхим? 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«…за все своє життя вони із бабусею побудували </a:t>
            </a:r>
            <a:r>
              <a:rPr lang="uk-UA" i="1" dirty="0" err="1" smtClean="0">
                <a:solidFill>
                  <a:schemeClr val="bg2">
                    <a:lumMod val="10000"/>
                  </a:schemeClr>
                </a:solidFill>
              </a:rPr>
              <a:t>дев</a:t>
            </a:r>
            <a:r>
              <a:rPr lang="en-US" i="1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ять хат, не рахуючи присадибних будівель. Це ж ціла вулиця!!!»</a:t>
            </a:r>
            <a:endParaRPr lang="uk-UA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4" r="6655" b="14509"/>
          <a:stretch/>
        </p:blipFill>
        <p:spPr bwMode="auto">
          <a:xfrm>
            <a:off x="6084168" y="4300869"/>
            <a:ext cx="2886221" cy="222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nday.te.ua/wp-content/uploads/2013/08/06082013-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05"/>
          <a:stretch/>
        </p:blipFill>
        <p:spPr bwMode="auto">
          <a:xfrm>
            <a:off x="5323413" y="3068960"/>
            <a:ext cx="1521510" cy="2028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70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«Бабусина педагогіка», читає автор</a:t>
            </a:r>
            <a:endParaRPr lang="uk-UA" dirty="0"/>
          </a:p>
        </p:txBody>
      </p:sp>
      <p:pic>
        <p:nvPicPr>
          <p:cNvPr id="6" name="Відеофільм Бабусина педагогіка, читає О.Месевря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919" y="112474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419"/>
            <a:ext cx="8229600" cy="1143000"/>
          </a:xfrm>
        </p:spPr>
        <p:txBody>
          <a:bodyPr>
            <a:normAutofit/>
          </a:bodyPr>
          <a:lstStyle/>
          <a:p>
            <a:r>
              <a:rPr lang="uk-UA" sz="4400" dirty="0" smtClean="0"/>
              <a:t>«Бабусина педагогіка»</a:t>
            </a:r>
            <a:endParaRPr lang="uk-UA" sz="4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46" r="15585" b="8225"/>
          <a:stretch/>
        </p:blipFill>
        <p:spPr bwMode="auto">
          <a:xfrm>
            <a:off x="251520" y="908720"/>
            <a:ext cx="360218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54" y="4398753"/>
            <a:ext cx="2952328" cy="221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482" y="2852936"/>
            <a:ext cx="4038600" cy="17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39952" y="1153721"/>
            <a:ext cx="4752528" cy="5704279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2800" dirty="0">
                <a:solidFill>
                  <a:schemeClr val="bg2">
                    <a:lumMod val="10000"/>
                  </a:schemeClr>
                </a:solidFill>
              </a:rPr>
              <a:t>Ранок вправно порядкував на подвір'ї: напихав вола зерном зголоднілим за ніч гусям і качкам, готував мішку корові, угамовував верескливих поросят вареною картоплею, присмаченою кисляком. І все те ґелґотало, крякало, мукало, кувікало. Допивав ранкову порцію молока добродуш­ний пес </a:t>
            </a:r>
            <a:r>
              <a:rPr lang="uk-UA" sz="2800" dirty="0" err="1" smtClean="0">
                <a:solidFill>
                  <a:schemeClr val="bg2">
                    <a:lumMod val="10000"/>
                  </a:schemeClr>
                </a:solidFill>
              </a:rPr>
              <a:t>Берко</a:t>
            </a: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…</a:t>
            </a:r>
            <a:endParaRPr lang="uk-UA" sz="2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0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13372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8" t="25953" b="16496"/>
          <a:stretch/>
        </p:blipFill>
        <p:spPr bwMode="auto">
          <a:xfrm>
            <a:off x="899592" y="4054218"/>
            <a:ext cx="2736304" cy="2450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5" b="18933"/>
          <a:stretch/>
        </p:blipFill>
        <p:spPr bwMode="auto">
          <a:xfrm>
            <a:off x="4243206" y="3933056"/>
            <a:ext cx="4238956" cy="257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29414" y="393626"/>
            <a:ext cx="50665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…весело забулькало </a:t>
            </a:r>
            <a:r>
              <a:rPr lang="uk-UA" sz="2800" dirty="0">
                <a:solidFill>
                  <a:schemeClr val="bg2">
                    <a:lumMod val="10000"/>
                  </a:schemeClr>
                </a:solidFill>
              </a:rPr>
              <a:t>вариво, пішли гуляти по хаті аромати від смачної їжі, забратися аж на піч, залоскотали в носику маленької дівчинки, яка без­турботно спала собі на теплій черені, де було тепло і затишно, як у вусі. </a:t>
            </a:r>
          </a:p>
        </p:txBody>
      </p:sp>
    </p:spTree>
    <p:extLst>
      <p:ext uri="{BB962C8B-B14F-4D97-AF65-F5344CB8AC3E}">
        <p14:creationId xmlns:p14="http://schemas.microsoft.com/office/powerpoint/2010/main" val="153809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16632"/>
            <a:ext cx="4474840" cy="3123728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sz="2800" dirty="0">
                <a:solidFill>
                  <a:schemeClr val="bg2">
                    <a:lumMod val="10000"/>
                  </a:schemeClr>
                </a:solidFill>
              </a:rPr>
              <a:t>«Моня», — сказала дівчинка і розплющила оченята. Встала і потягнулася рученятами до комина, де вранці завжди (щоб була теплою) стояла пляшечка з монею, увінчана соскою.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67534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912" y="3717032"/>
            <a:ext cx="3912540" cy="2931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573016"/>
            <a:ext cx="4104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>
              <a:buNone/>
            </a:pP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Та пляшки на місці не було... Вона лежала трохи збоку, по­рожня ... в молочній калюжці, з прокушеною соскою...</a:t>
            </a:r>
            <a:endParaRPr lang="uk-UA" sz="28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4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620688"/>
            <a:ext cx="8208912" cy="2448272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«Бабу­сю! — заплакала малеча. — </a:t>
            </a:r>
            <a:r>
              <a:rPr lang="uk-UA" dirty="0" err="1">
                <a:solidFill>
                  <a:schemeClr val="bg2">
                    <a:lumMod val="10000"/>
                  </a:schemeClr>
                </a:solidFill>
              </a:rPr>
              <a:t>Мурчик</a:t>
            </a:r>
            <a:r>
              <a:rPr lang="uk-UA" dirty="0">
                <a:solidFill>
                  <a:schemeClr val="bg2">
                    <a:lumMod val="10000"/>
                  </a:schemeClr>
                </a:solidFill>
              </a:rPr>
              <a:t> з'їв соску і розлив молоко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!» Бабуся ж спокійно сказала: «Це була остання соска, Олю, а в Золотоноші той завод, що робить соски, згорів». І налила мо­лочка в біленьку з червоними квіточками чашечку.</a:t>
            </a:r>
            <a:endParaRPr lang="uk-UA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" t="21570" r="37513"/>
          <a:stretch/>
        </p:blipFill>
        <p:spPr bwMode="auto">
          <a:xfrm>
            <a:off x="683568" y="3086433"/>
            <a:ext cx="3672408" cy="3449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117087"/>
            <a:ext cx="3509224" cy="3418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3326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1">
      <a:dk1>
        <a:sysClr val="windowText" lastClr="000000"/>
      </a:dk1>
      <a:lt1>
        <a:sysClr val="window" lastClr="FFFFFF"/>
      </a:lt1>
      <a:dk2>
        <a:srgbClr val="FFFFAB"/>
      </a:dk2>
      <a:lt2>
        <a:srgbClr val="C9C2D1"/>
      </a:lt2>
      <a:accent1>
        <a:srgbClr val="DCCE90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1655</TotalTime>
  <Words>786</Words>
  <Application>Microsoft Office PowerPoint</Application>
  <PresentationFormat>Экран (4:3)</PresentationFormat>
  <Paragraphs>63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Література рідного краю,  серія уроків,6 клас Ольга Іванівна Месевря та її народна педагогіка</vt:lpstr>
      <vt:lpstr>Презентация PowerPoint</vt:lpstr>
      <vt:lpstr>Завдячую бабусі Софії за свій талант</vt:lpstr>
      <vt:lpstr>Рід дідуся Юхима</vt:lpstr>
      <vt:lpstr>«Бабусина педагогіка», читає автор</vt:lpstr>
      <vt:lpstr>«Бабусина педагогіка»</vt:lpstr>
      <vt:lpstr>Презентация PowerPoint</vt:lpstr>
      <vt:lpstr>Презентация PowerPoint</vt:lpstr>
      <vt:lpstr>Презентация PowerPoint</vt:lpstr>
      <vt:lpstr>Ольга Месевря про мудрість народну</vt:lpstr>
      <vt:lpstr>Презентация PowerPoint</vt:lpstr>
      <vt:lpstr>«Не налягай на віжки»</vt:lpstr>
      <vt:lpstr>Презентация PowerPoint</vt:lpstr>
      <vt:lpstr>Презентация PowerPoint</vt:lpstr>
      <vt:lpstr>До якого із творів ілюстрації?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</cp:lastModifiedBy>
  <cp:revision>49</cp:revision>
  <dcterms:created xsi:type="dcterms:W3CDTF">2015-02-06T18:27:03Z</dcterms:created>
  <dcterms:modified xsi:type="dcterms:W3CDTF">2015-02-26T18:26:39Z</dcterms:modified>
</cp:coreProperties>
</file>