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74" r:id="rId5"/>
    <p:sldId id="279" r:id="rId6"/>
    <p:sldId id="278" r:id="rId7"/>
    <p:sldId id="277" r:id="rId8"/>
    <p:sldId id="276" r:id="rId9"/>
    <p:sldId id="275" r:id="rId10"/>
    <p:sldId id="280" r:id="rId11"/>
    <p:sldId id="281" r:id="rId12"/>
    <p:sldId id="272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09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531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1950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52223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53123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3761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3924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516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733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7987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9340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0698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72A91-4A02-43D2-B124-A9F4CAD5A997}" type="datetimeFigureOut">
              <a:rPr lang="uk-UA" smtClean="0"/>
              <a:pPr/>
              <a:t>27.02.2015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727D4-15D3-467F-B952-3B36F01BF5A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681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uropeana1914-1918.eu/en" TargetMode="External"/><Relationship Id="rId2" Type="http://schemas.openxmlformats.org/officeDocument/2006/relationships/hyperlink" Target="http://scholar.google.com.ua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379" y="4581128"/>
            <a:ext cx="6400800" cy="1752600"/>
          </a:xfrm>
        </p:spPr>
        <p:txBody>
          <a:bodyPr>
            <a:normAutofit fontScale="62500" lnSpcReduction="20000"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100" b="1" dirty="0" smtClean="0">
                <a:solidFill>
                  <a:srgbClr val="C00000"/>
                </a:solidFill>
                <a:latin typeface="Comic Sans MS" pitchFamily="66" charset="0"/>
              </a:rPr>
              <a:t>Цапенко Ганна Олександрівна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100" b="1" dirty="0" smtClean="0">
                <a:solidFill>
                  <a:srgbClr val="C00000"/>
                </a:solidFill>
                <a:latin typeface="Comic Sans MS" pitchFamily="66" charset="0"/>
              </a:rPr>
              <a:t>учитель історії та права</a:t>
            </a:r>
            <a:endParaRPr lang="uk-UA" sz="3100" b="1" dirty="0">
              <a:solidFill>
                <a:srgbClr val="C00000"/>
              </a:solidFill>
              <a:latin typeface="Comic Sans MS" pitchFamily="66" charset="0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100" b="1" dirty="0">
                <a:solidFill>
                  <a:srgbClr val="C00000"/>
                </a:solidFill>
                <a:latin typeface="Comic Sans MS" pitchFamily="66" charset="0"/>
              </a:rPr>
              <a:t>навчально-виховного комплексу "Загальноосвітня школа І-ІІІ ступенів № 3 - колегіум" Смілянської міської ради Черкаської області </a:t>
            </a:r>
          </a:p>
          <a:p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1806015" y="3429000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itchFamily="66" charset="0"/>
              </a:rPr>
              <a:t>Серія цифрових ресурсів до уроків всесвітньої історії в 10 класі</a:t>
            </a:r>
          </a:p>
          <a:p>
            <a:pPr algn="ctr"/>
            <a:r>
              <a:rPr lang="uk-UA" dirty="0" smtClean="0">
                <a:latin typeface="Comic Sans MS" pitchFamily="66" charset="0"/>
              </a:rPr>
              <a:t>Рівень стандарт</a:t>
            </a:r>
            <a:endParaRPr lang="uk-UA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916832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Comic Sans MS" pitchFamily="66" charset="0"/>
              </a:rPr>
              <a:t>Тема: </a:t>
            </a:r>
            <a:r>
              <a:rPr lang="uk-UA" sz="3600" dirty="0" smtClean="0">
                <a:latin typeface="Comic Sans MS" pitchFamily="66" charset="0"/>
              </a:rPr>
              <a:t>Наслідки першої світової війни</a:t>
            </a:r>
            <a:endParaRPr lang="uk-UA" sz="3600" dirty="0">
              <a:latin typeface="Comic Sans MS" pitchFamily="66" charset="0"/>
            </a:endParaRPr>
          </a:p>
        </p:txBody>
      </p:sp>
      <p:pic>
        <p:nvPicPr>
          <p:cNvPr id="9219" name="Picture 3" descr="C:\Users\ania\Desktop\vint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91680" y="692696"/>
            <a:ext cx="6240708" cy="864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43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Пакт </a:t>
            </a:r>
            <a:r>
              <a:rPr lang="uk-UA" dirty="0" err="1" smtClean="0">
                <a:solidFill>
                  <a:srgbClr val="FF0000"/>
                </a:solidFill>
                <a:latin typeface="Comic Sans MS" pitchFamily="66" charset="0"/>
              </a:rPr>
              <a:t>Бріана</a:t>
            </a:r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 – </a:t>
            </a:r>
            <a:r>
              <a:rPr lang="uk-UA" dirty="0" err="1" smtClean="0">
                <a:solidFill>
                  <a:srgbClr val="FF0000"/>
                </a:solidFill>
                <a:latin typeface="Comic Sans MS" pitchFamily="66" charset="0"/>
              </a:rPr>
              <a:t>Келлога</a:t>
            </a:r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27 серпня 1928 р.</a:t>
            </a:r>
            <a:endParaRPr lang="uk-UA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170" name="Picture 2" descr="C:\Users\ania\Desktop\52803792_frankkellog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48" y="1412776"/>
            <a:ext cx="3033711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5136499"/>
            <a:ext cx="31683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>
                <a:latin typeface="Comic Sans MS" pitchFamily="66" charset="0"/>
              </a:rPr>
              <a:t>Френк</a:t>
            </a:r>
            <a:r>
              <a:rPr lang="uk-UA" dirty="0" smtClean="0">
                <a:latin typeface="Comic Sans MS" pitchFamily="66" charset="0"/>
              </a:rPr>
              <a:t> </a:t>
            </a:r>
            <a:r>
              <a:rPr lang="uk-UA" dirty="0" err="1" smtClean="0">
                <a:latin typeface="Comic Sans MS" pitchFamily="66" charset="0"/>
              </a:rPr>
              <a:t>Біллінгс</a:t>
            </a:r>
            <a:r>
              <a:rPr lang="uk-UA" dirty="0" smtClean="0">
                <a:latin typeface="Comic Sans MS" pitchFamily="66" charset="0"/>
              </a:rPr>
              <a:t> </a:t>
            </a:r>
            <a:r>
              <a:rPr lang="uk-UA" dirty="0" err="1" smtClean="0">
                <a:latin typeface="Comic Sans MS" pitchFamily="66" charset="0"/>
              </a:rPr>
              <a:t>Келлог</a:t>
            </a:r>
            <a:r>
              <a:rPr lang="uk-UA" dirty="0" smtClean="0">
                <a:latin typeface="Comic Sans MS" pitchFamily="66" charset="0"/>
              </a:rPr>
              <a:t> американський державний діяч, юрист і дипломат, лауреат Нобелівської премії миру</a:t>
            </a:r>
            <a:endParaRPr lang="uk-UA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5136499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itchFamily="66" charset="0"/>
              </a:rPr>
              <a:t>Арістид </a:t>
            </a:r>
            <a:r>
              <a:rPr lang="uk-UA" dirty="0" err="1" smtClean="0">
                <a:latin typeface="Comic Sans MS" pitchFamily="66" charset="0"/>
              </a:rPr>
              <a:t>Бріан</a:t>
            </a:r>
            <a:r>
              <a:rPr lang="uk-UA" dirty="0" smtClean="0">
                <a:latin typeface="Comic Sans MS" pitchFamily="66" charset="0"/>
              </a:rPr>
              <a:t>, міністр закордонних справ Франції, лауреат Нобелівської премії миру </a:t>
            </a:r>
            <a:endParaRPr lang="uk-UA" dirty="0">
              <a:latin typeface="Comic Sans MS" pitchFamily="66" charset="0"/>
            </a:endParaRPr>
          </a:p>
        </p:txBody>
      </p:sp>
      <p:pic>
        <p:nvPicPr>
          <p:cNvPr id="7171" name="Picture 3" descr="C:\Users\ania\Desktop\Aristide_Briand_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188" y="1484783"/>
            <a:ext cx="2674156" cy="36769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76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rgbClr val="FF0000"/>
                </a:solidFill>
                <a:latin typeface="Comic Sans MS" pitchFamily="66" charset="0"/>
              </a:rPr>
              <a:t>Пакт </a:t>
            </a:r>
            <a:r>
              <a:rPr lang="uk-UA" dirty="0" err="1">
                <a:solidFill>
                  <a:srgbClr val="FF0000"/>
                </a:solidFill>
                <a:latin typeface="Comic Sans MS" pitchFamily="66" charset="0"/>
              </a:rPr>
              <a:t>Бріана</a:t>
            </a:r>
            <a:r>
              <a:rPr lang="uk-UA" dirty="0">
                <a:solidFill>
                  <a:srgbClr val="FF0000"/>
                </a:solidFill>
                <a:latin typeface="Comic Sans MS" pitchFamily="66" charset="0"/>
              </a:rPr>
              <a:t> – </a:t>
            </a:r>
            <a:r>
              <a:rPr lang="uk-UA" dirty="0" err="1">
                <a:solidFill>
                  <a:srgbClr val="FF0000"/>
                </a:solidFill>
                <a:latin typeface="Comic Sans MS" pitchFamily="66" charset="0"/>
              </a:rPr>
              <a:t>Келлога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1268760"/>
            <a:ext cx="7848872" cy="2188839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atin typeface="Comic Sans MS" pitchFamily="66" charset="0"/>
              </a:rPr>
              <a:t>Відмова від війни – як засобу національної політики</a:t>
            </a:r>
          </a:p>
          <a:p>
            <a:pPr algn="ctr"/>
            <a:r>
              <a:rPr lang="uk-UA" b="1" dirty="0" smtClean="0">
                <a:latin typeface="Comic Sans MS" pitchFamily="66" charset="0"/>
              </a:rPr>
              <a:t>Створення системи колективної безпеки</a:t>
            </a:r>
          </a:p>
          <a:p>
            <a:pPr algn="ctr"/>
            <a:r>
              <a:rPr lang="uk-UA" b="1" dirty="0" smtClean="0">
                <a:latin typeface="Comic Sans MS" pitchFamily="66" charset="0"/>
              </a:rPr>
              <a:t>Запобігання війні</a:t>
            </a:r>
            <a:endParaRPr lang="uk-UA" b="1" dirty="0">
              <a:latin typeface="Comic Sans MS" pitchFamily="66" charset="0"/>
            </a:endParaRPr>
          </a:p>
        </p:txBody>
      </p:sp>
      <p:pic>
        <p:nvPicPr>
          <p:cNvPr id="8194" name="Picture 2" descr="C:\Users\ania\Desktop\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84984"/>
            <a:ext cx="5760640" cy="3233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гнутая влево стрелка 4"/>
          <p:cNvSpPr/>
          <p:nvPr/>
        </p:nvSpPr>
        <p:spPr>
          <a:xfrm>
            <a:off x="179512" y="1772816"/>
            <a:ext cx="864096" cy="288032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8195" name="Picture 3" descr="C:\Users\ania\Desktop\f_Rhxp9f4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322" y="5517232"/>
            <a:ext cx="1420159" cy="1209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391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Comic Sans MS" pitchFamily="66" charset="0"/>
              </a:rPr>
              <a:t>Література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/>
          </a:bodyPr>
          <a:lstStyle/>
          <a:p>
            <a:r>
              <a:rPr lang="uk-UA" sz="2800" dirty="0">
                <a:latin typeface="Comic Sans MS" pitchFamily="66" charset="0"/>
              </a:rPr>
              <a:t>С.П. Пивовар, </a:t>
            </a:r>
            <a:r>
              <a:rPr lang="uk-UA" sz="2800" dirty="0" smtClean="0">
                <a:latin typeface="Comic Sans MS" pitchFamily="66" charset="0"/>
              </a:rPr>
              <a:t>С.Стельмах "Всесвітня історія ХХ ст." 1995 </a:t>
            </a:r>
            <a:r>
              <a:rPr lang="uk-UA" sz="2800" dirty="0">
                <a:latin typeface="Comic Sans MS" pitchFamily="66" charset="0"/>
              </a:rPr>
              <a:t>р.</a:t>
            </a:r>
          </a:p>
          <a:p>
            <a:r>
              <a:rPr lang="uk-UA" sz="2800" dirty="0" smtClean="0">
                <a:latin typeface="Comic Sans MS" pitchFamily="66" charset="0"/>
              </a:rPr>
              <a:t>І.Коляда</a:t>
            </a:r>
            <a:r>
              <a:rPr lang="uk-UA" sz="2800" dirty="0">
                <a:latin typeface="Comic Sans MS" pitchFamily="66" charset="0"/>
              </a:rPr>
              <a:t>, Т.</a:t>
            </a:r>
            <a:r>
              <a:rPr lang="uk-UA" sz="2800" dirty="0" err="1">
                <a:latin typeface="Comic Sans MS" pitchFamily="66" charset="0"/>
              </a:rPr>
              <a:t>Ладиченко</a:t>
            </a:r>
            <a:r>
              <a:rPr lang="uk-UA" sz="2800" dirty="0">
                <a:latin typeface="Comic Sans MS" pitchFamily="66" charset="0"/>
              </a:rPr>
              <a:t> "Всесвітня історія вік ХХ" 1995 р.</a:t>
            </a:r>
          </a:p>
          <a:p>
            <a:r>
              <a:rPr lang="uk-UA" sz="2800" dirty="0" smtClean="0">
                <a:latin typeface="Comic Sans MS" pitchFamily="66" charset="0"/>
              </a:rPr>
              <a:t>В.Ф</a:t>
            </a:r>
            <a:r>
              <a:rPr lang="uk-UA" sz="2800" dirty="0">
                <a:latin typeface="Comic Sans MS" pitchFamily="66" charset="0"/>
              </a:rPr>
              <a:t>. </a:t>
            </a:r>
            <a:r>
              <a:rPr lang="uk-UA" sz="2800" dirty="0" err="1">
                <a:latin typeface="Comic Sans MS" pitchFamily="66" charset="0"/>
              </a:rPr>
              <a:t>Салабай</a:t>
            </a:r>
            <a:r>
              <a:rPr lang="uk-UA" sz="2800" dirty="0">
                <a:latin typeface="Comic Sans MS" pitchFamily="66" charset="0"/>
              </a:rPr>
              <a:t>,  Я.А.  Титаренко,  Л.О.  </a:t>
            </a:r>
            <a:r>
              <a:rPr lang="uk-UA" sz="2800" dirty="0" err="1">
                <a:latin typeface="Comic Sans MS" pitchFamily="66" charset="0"/>
              </a:rPr>
              <a:t>Панчук</a:t>
            </a:r>
            <a:r>
              <a:rPr lang="uk-UA" sz="2800" dirty="0">
                <a:latin typeface="Comic Sans MS" pitchFamily="66" charset="0"/>
              </a:rPr>
              <a:t>,  М.П.  Чуб,  О.Ф.  </a:t>
            </a:r>
            <a:r>
              <a:rPr lang="uk-UA" sz="2800" dirty="0" err="1" smtClean="0">
                <a:latin typeface="Comic Sans MS" pitchFamily="66" charset="0"/>
              </a:rPr>
              <a:t>Яхн</a:t>
            </a:r>
            <a:r>
              <a:rPr lang="uk-UA" sz="2800" dirty="0" smtClean="0">
                <a:latin typeface="Comic Sans MS" pitchFamily="66" charset="0"/>
              </a:rPr>
              <a:t> «Політична </a:t>
            </a:r>
            <a:r>
              <a:rPr lang="uk-UA" sz="2800" dirty="0">
                <a:latin typeface="Comic Sans MS" pitchFamily="66" charset="0"/>
              </a:rPr>
              <a:t>історія ХХ ст</a:t>
            </a:r>
            <a:r>
              <a:rPr lang="uk-UA" sz="2800" dirty="0" smtClean="0">
                <a:latin typeface="Comic Sans MS" pitchFamily="66" charset="0"/>
              </a:rPr>
              <a:t>.»</a:t>
            </a:r>
          </a:p>
          <a:p>
            <a:r>
              <a:rPr lang="pl-PL" sz="2800" dirty="0">
                <a:latin typeface="Comic Sans MS" pitchFamily="66" charset="0"/>
                <a:hlinkClick r:id="rId2"/>
              </a:rPr>
              <a:t>http://scholar.google.com.ua</a:t>
            </a:r>
            <a:r>
              <a:rPr lang="pl-PL" sz="2800" dirty="0" smtClean="0">
                <a:latin typeface="Comic Sans MS" pitchFamily="66" charset="0"/>
                <a:hlinkClick r:id="rId2"/>
              </a:rPr>
              <a:t>/</a:t>
            </a:r>
            <a:endParaRPr lang="uk-UA" sz="2800" dirty="0" smtClean="0">
              <a:latin typeface="Comic Sans MS" pitchFamily="66" charset="0"/>
            </a:endParaRPr>
          </a:p>
          <a:p>
            <a:r>
              <a:rPr lang="pl-PL" sz="2800" dirty="0">
                <a:latin typeface="Comic Sans MS" pitchFamily="66" charset="0"/>
                <a:hlinkClick r:id="rId3"/>
              </a:rPr>
              <a:t>http://</a:t>
            </a:r>
            <a:r>
              <a:rPr lang="pl-PL" sz="2800" dirty="0" smtClean="0">
                <a:latin typeface="Comic Sans MS" pitchFamily="66" charset="0"/>
                <a:hlinkClick r:id="rId3"/>
              </a:rPr>
              <a:t>www.europeana1914-1918.eu/en</a:t>
            </a:r>
          </a:p>
          <a:p>
            <a:pPr marL="0" indent="0">
              <a:buNone/>
            </a:pPr>
            <a:endParaRPr lang="uk-UA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80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u="sng" dirty="0" smtClean="0">
                <a:latin typeface="Comic Sans MS" pitchFamily="66" charset="0"/>
              </a:rPr>
              <a:t>Мовою цифр</a:t>
            </a:r>
            <a:endParaRPr lang="uk-UA" b="1" u="sng" dirty="0">
              <a:latin typeface="Comic Sans MS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1340769"/>
            <a:ext cx="8229600" cy="7200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Витрати:</a:t>
            </a:r>
            <a:r>
              <a:rPr lang="uk-UA" dirty="0" smtClean="0">
                <a:latin typeface="Comic Sans MS" pitchFamily="66" charset="0"/>
              </a:rPr>
              <a:t>359,9 млрд. доларів золотом</a:t>
            </a:r>
            <a:endParaRPr lang="uk-UA" dirty="0" smtClean="0">
              <a:latin typeface="Comic Sans MS" pitchFamily="66" charset="0"/>
            </a:endParaRPr>
          </a:p>
        </p:txBody>
      </p:sp>
      <p:pic>
        <p:nvPicPr>
          <p:cNvPr id="3" name="Picture 2" descr="C:\Users\ania\Desktop\цифрові ресурси\метеріали\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91264"/>
            <a:ext cx="6120680" cy="356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5733256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latin typeface="Comic Sans MS" pitchFamily="66" charset="0"/>
              </a:rPr>
              <a:t>Наслідки гіперінфляції в Німеччині: купюра в сто мільярдів марок</a:t>
            </a:r>
          </a:p>
        </p:txBody>
      </p:sp>
    </p:spTree>
    <p:extLst>
      <p:ext uri="{BB962C8B-B14F-4D97-AF65-F5344CB8AC3E}">
        <p14:creationId xmlns:p14="http://schemas.microsoft.com/office/powerpoint/2010/main" val="7989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404664"/>
            <a:ext cx="3549080" cy="6250706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Перегляд повоєнних договорів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098" name="Picture 2" descr="C:\Users\ania\Desktop\5364.59850.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4289716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uk-UA" sz="3600" u="sng" dirty="0" smtClean="0">
                <a:latin typeface="Comic Sans MS" pitchFamily="66" charset="0"/>
              </a:rPr>
              <a:t>Генуезька конференція </a:t>
            </a:r>
            <a:br>
              <a:rPr lang="uk-UA" sz="3600" u="sng" dirty="0" smtClean="0">
                <a:latin typeface="Comic Sans MS" pitchFamily="66" charset="0"/>
              </a:rPr>
            </a:br>
            <a:r>
              <a:rPr lang="uk-UA" sz="3600" dirty="0" smtClean="0">
                <a:latin typeface="Comic Sans MS" pitchFamily="66" charset="0"/>
              </a:rPr>
              <a:t>10 квітня – 19 травня 1922 р. </a:t>
            </a:r>
            <a:br>
              <a:rPr lang="uk-UA" sz="3600" dirty="0" smtClean="0">
                <a:latin typeface="Comic Sans MS" pitchFamily="66" charset="0"/>
              </a:rPr>
            </a:br>
            <a:r>
              <a:rPr lang="uk-UA" sz="3600" dirty="0" smtClean="0">
                <a:latin typeface="Comic Sans MS" pitchFamily="66" charset="0"/>
              </a:rPr>
              <a:t>29 держав</a:t>
            </a:r>
            <a:endParaRPr lang="uk-UA" sz="3600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322712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200" b="1" u="sng" dirty="0" smtClean="0">
                <a:solidFill>
                  <a:srgbClr val="FF0000"/>
                </a:solidFill>
                <a:latin typeface="Comic Sans MS" pitchFamily="66" charset="0"/>
              </a:rPr>
              <a:t>«Російське питання»</a:t>
            </a:r>
          </a:p>
          <a:p>
            <a:pPr marL="0" indent="0" algn="ctr">
              <a:buNone/>
            </a:pPr>
            <a:endParaRPr lang="uk-UA" sz="3200" b="1" u="sng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endParaRPr lang="uk-UA" sz="3200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uk-UA" sz="3200" dirty="0" smtClean="0">
                <a:latin typeface="Comic Sans MS" pitchFamily="66" charset="0"/>
              </a:rPr>
              <a:t>Визнання боргів царської Росії</a:t>
            </a:r>
            <a:endParaRPr lang="uk-UA" sz="3200" dirty="0">
              <a:latin typeface="Comic Sans MS" pitchFamily="66" charset="0"/>
            </a:endParaRPr>
          </a:p>
        </p:txBody>
      </p:sp>
      <p:pic>
        <p:nvPicPr>
          <p:cNvPr id="2050" name="Picture 2" descr="C:\Users\ania\Desktop\image1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362" y="1952836"/>
            <a:ext cx="503565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44008" y="501317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Comic Sans MS" pitchFamily="66" charset="0"/>
              </a:rPr>
              <a:t>Радянська делегація</a:t>
            </a:r>
            <a:endParaRPr lang="uk-UA" sz="2800" b="1" dirty="0">
              <a:latin typeface="Comic Sans MS" pitchFamily="66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979712" y="2708920"/>
            <a:ext cx="792088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94530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Радянська карикатура на хвилю дипломатичного визнання СРСР</a:t>
            </a:r>
            <a:endParaRPr lang="uk-UA" dirty="0">
              <a:latin typeface="Comic Sans MS" pitchFamily="66" charset="0"/>
            </a:endParaRPr>
          </a:p>
        </p:txBody>
      </p:sp>
      <p:pic>
        <p:nvPicPr>
          <p:cNvPr id="3074" name="Picture 2" descr="C:\Users\ania\Desktop\image16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" t="5154" r="6911" b="3696"/>
          <a:stretch/>
        </p:blipFill>
        <p:spPr bwMode="auto">
          <a:xfrm>
            <a:off x="1043608" y="1628800"/>
            <a:ext cx="6768752" cy="4783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724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u="sng" dirty="0" smtClean="0">
                <a:solidFill>
                  <a:srgbClr val="FF0000"/>
                </a:solidFill>
                <a:latin typeface="Comic Sans MS" pitchFamily="66" charset="0"/>
              </a:rPr>
              <a:t>Рапалльський договір </a:t>
            </a:r>
            <a:br>
              <a:rPr lang="uk-UA" u="sng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uk-UA" u="sng" dirty="0" smtClean="0">
                <a:solidFill>
                  <a:srgbClr val="FF0000"/>
                </a:solidFill>
                <a:latin typeface="Comic Sans MS" pitchFamily="66" charset="0"/>
              </a:rPr>
              <a:t>16 квітня 1922</a:t>
            </a:r>
            <a:endParaRPr lang="uk-UA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u="sng" dirty="0" smtClean="0">
                <a:latin typeface="Comic Sans MS" pitchFamily="66" charset="0"/>
              </a:rPr>
              <a:t>РРФСР + Німеччина</a:t>
            </a:r>
          </a:p>
          <a:p>
            <a:pPr marL="0" indent="0" algn="ctr">
              <a:buNone/>
            </a:pPr>
            <a:r>
              <a:rPr lang="uk-UA" sz="3600" dirty="0" smtClean="0">
                <a:latin typeface="Comic Sans MS" pitchFamily="66" charset="0"/>
              </a:rPr>
              <a:t>Г. Чичерін + В. </a:t>
            </a:r>
            <a:r>
              <a:rPr lang="uk-UA" sz="3600" dirty="0" err="1" smtClean="0">
                <a:latin typeface="Comic Sans MS" pitchFamily="66" charset="0"/>
              </a:rPr>
              <a:t>Ратенау</a:t>
            </a:r>
            <a:endParaRPr lang="uk-UA" sz="3600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uk-UA" sz="3600" dirty="0" smtClean="0">
                <a:latin typeface="Comic Sans MS" pitchFamily="66" charset="0"/>
              </a:rPr>
              <a:t>Сепаратний договір (</a:t>
            </a:r>
            <a:r>
              <a:rPr lang="uk-UA" sz="3600" dirty="0" err="1" smtClean="0">
                <a:latin typeface="Comic Sans MS" pitchFamily="66" charset="0"/>
              </a:rPr>
              <a:t>договір</a:t>
            </a:r>
            <a:r>
              <a:rPr lang="uk-UA" sz="3600" dirty="0" smtClean="0">
                <a:latin typeface="Comic Sans MS" pitchFamily="66" charset="0"/>
              </a:rPr>
              <a:t>, укладений без відома чи згоди своїх  союзників)</a:t>
            </a:r>
          </a:p>
          <a:p>
            <a:pPr marL="0" indent="0" algn="ctr">
              <a:buNone/>
            </a:pPr>
            <a:r>
              <a:rPr lang="uk-UA" sz="3600" u="sng" dirty="0" smtClean="0">
                <a:solidFill>
                  <a:srgbClr val="FF0000"/>
                </a:solidFill>
                <a:latin typeface="Comic Sans MS" pitchFamily="66" charset="0"/>
              </a:rPr>
              <a:t>«особливі відносини»</a:t>
            </a:r>
          </a:p>
          <a:p>
            <a:pPr marL="0" indent="0" algn="ctr">
              <a:buNone/>
            </a:pPr>
            <a:r>
              <a:rPr lang="uk-UA" sz="3600" dirty="0" smtClean="0">
                <a:latin typeface="Comic Sans MS" pitchFamily="66" charset="0"/>
              </a:rPr>
              <a:t>Військово-технічне співробітництво</a:t>
            </a:r>
          </a:p>
          <a:p>
            <a:pPr marL="0" indent="0">
              <a:buNone/>
            </a:pPr>
            <a:endParaRPr lang="uk-UA" dirty="0"/>
          </a:p>
        </p:txBody>
      </p:sp>
      <p:sp>
        <p:nvSpPr>
          <p:cNvPr id="8" name="Выгнутая вниз стрелка 7"/>
          <p:cNvSpPr/>
          <p:nvPr/>
        </p:nvSpPr>
        <p:spPr>
          <a:xfrm rot="5400000">
            <a:off x="-194599" y="5257228"/>
            <a:ext cx="1122217" cy="49009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9" name="Выгнутая вниз стрелка 8"/>
          <p:cNvSpPr/>
          <p:nvPr/>
        </p:nvSpPr>
        <p:spPr>
          <a:xfrm rot="5400000">
            <a:off x="1167980" y="2169268"/>
            <a:ext cx="1122217" cy="49009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0" name="Выгнутая вниз стрелка 9"/>
          <p:cNvSpPr/>
          <p:nvPr/>
        </p:nvSpPr>
        <p:spPr>
          <a:xfrm rot="5400000">
            <a:off x="295500" y="3673052"/>
            <a:ext cx="1122217" cy="49009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343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Проблема репарацій. </a:t>
            </a:r>
            <a:br>
              <a:rPr lang="uk-UA" dirty="0" smtClean="0">
                <a:latin typeface="Comic Sans MS" pitchFamily="66" charset="0"/>
              </a:rPr>
            </a:br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План </a:t>
            </a:r>
            <a:r>
              <a:rPr lang="uk-UA" dirty="0" err="1" smtClean="0">
                <a:solidFill>
                  <a:srgbClr val="FF0000"/>
                </a:solidFill>
                <a:latin typeface="Comic Sans MS" pitchFamily="66" charset="0"/>
              </a:rPr>
              <a:t>Дауеса</a:t>
            </a:r>
            <a:endParaRPr lang="uk-UA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122" name="Picture 2" descr="C:\Users\ania\Desktop\CHarlz_Geits_Dau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2381250" cy="3181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729913"/>
              </p:ext>
            </p:extLst>
          </p:nvPr>
        </p:nvGraphicFramePr>
        <p:xfrm>
          <a:off x="1907704" y="2846641"/>
          <a:ext cx="6912768" cy="35346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/>
                <a:gridCol w="3456384"/>
              </a:tblGrid>
              <a:tr h="558691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Франція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Німеччина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964316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Виводила війська з Руру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Вчасно виплачувати</a:t>
                      </a:r>
                      <a:r>
                        <a:rPr lang="uk-UA" sz="2400" baseline="0" dirty="0" smtClean="0">
                          <a:latin typeface="Comic Sans MS" pitchFamily="66" charset="0"/>
                        </a:rPr>
                        <a:t> репарації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185001">
                <a:tc>
                  <a:txBody>
                    <a:bodyPr/>
                    <a:lstStyle/>
                    <a:p>
                      <a:pPr algn="ctr"/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Відкрити ринок, для американських товарів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820385">
                <a:tc gridSpan="2"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Comic Sans MS" pitchFamily="66" charset="0"/>
                        </a:rPr>
                        <a:t>Скасувати міжнародний контроль над Німеччиною</a:t>
                      </a:r>
                      <a:endParaRPr lang="uk-UA" sz="2400" dirty="0"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084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latin typeface="Comic Sans MS" pitchFamily="66" charset="0"/>
              </a:rPr>
              <a:t>Проблема репарацій. </a:t>
            </a:r>
            <a:br>
              <a:rPr lang="uk-UA" b="1" dirty="0">
                <a:latin typeface="Comic Sans MS" pitchFamily="66" charset="0"/>
              </a:rPr>
            </a:br>
            <a:r>
              <a:rPr lang="uk-UA" b="1" dirty="0" smtClean="0">
                <a:latin typeface="Comic Sans MS" pitchFamily="66" charset="0"/>
              </a:rPr>
              <a:t>   </a:t>
            </a:r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План Юнга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146" name="Picture 2" descr="C:\Users\ania\Desktop\Bundesarchiv_Bild_102-00260,_Owen_D._Young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1" b="10742"/>
          <a:stretch/>
        </p:blipFill>
        <p:spPr bwMode="auto">
          <a:xfrm>
            <a:off x="323528" y="1340768"/>
            <a:ext cx="3316763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258060"/>
              </p:ext>
            </p:extLst>
          </p:nvPr>
        </p:nvGraphicFramePr>
        <p:xfrm>
          <a:off x="2771800" y="2052214"/>
          <a:ext cx="5904656" cy="4113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4656"/>
              </a:tblGrid>
              <a:tr h="507443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latin typeface="Comic Sans MS" pitchFamily="66" charset="0"/>
                        </a:rPr>
                        <a:t>Серпень 1929</a:t>
                      </a:r>
                      <a:endParaRPr lang="uk-UA" sz="2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151804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latin typeface="Comic Sans MS" pitchFamily="66" charset="0"/>
                        </a:rPr>
                        <a:t>Розмір репарацій зменшений до 2 млрд. марок терміном на 37 років</a:t>
                      </a:r>
                      <a:endParaRPr lang="uk-UA" sz="2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51019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latin typeface="Comic Sans MS" pitchFamily="66" charset="0"/>
                        </a:rPr>
                        <a:t>Контроль над Німеччиною</a:t>
                      </a:r>
                      <a:r>
                        <a:rPr lang="uk-UA" sz="2000" baseline="0" dirty="0" smtClean="0">
                          <a:latin typeface="Comic Sans MS" pitchFamily="66" charset="0"/>
                        </a:rPr>
                        <a:t> скасовувався</a:t>
                      </a:r>
                      <a:endParaRPr lang="uk-UA" sz="2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51019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latin typeface="Comic Sans MS" pitchFamily="66" charset="0"/>
                        </a:rPr>
                        <a:t>Створено банк міжнародних розрахунків</a:t>
                      </a:r>
                      <a:endParaRPr lang="uk-UA" sz="2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151804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latin typeface="Comic Sans MS" pitchFamily="66" charset="0"/>
                        </a:rPr>
                        <a:t>Німеччина має право керувати </a:t>
                      </a:r>
                      <a:r>
                        <a:rPr lang="uk-UA" sz="2000" dirty="0" err="1" smtClean="0">
                          <a:latin typeface="Comic Sans MS" pitchFamily="66" charset="0"/>
                        </a:rPr>
                        <a:t>рейхсбанком</a:t>
                      </a:r>
                      <a:r>
                        <a:rPr lang="uk-UA" sz="2000" baseline="0" dirty="0" smtClean="0">
                          <a:latin typeface="Comic Sans MS" pitchFamily="66" charset="0"/>
                        </a:rPr>
                        <a:t> та залізницею</a:t>
                      </a:r>
                      <a:endParaRPr lang="uk-UA" sz="20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351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Ст. 118 – 119 </a:t>
            </a:r>
            <a:r>
              <a:rPr lang="uk-UA" u="sng" dirty="0" smtClean="0">
                <a:latin typeface="Comic Sans MS" pitchFamily="66" charset="0"/>
              </a:rPr>
              <a:t>Заповніть таблицю</a:t>
            </a:r>
            <a:r>
              <a:rPr lang="uk-UA" dirty="0" smtClean="0">
                <a:latin typeface="Comic Sans MS" pitchFamily="66" charset="0"/>
              </a:rPr>
              <a:t/>
            </a:r>
            <a:br>
              <a:rPr lang="uk-UA" dirty="0" smtClean="0">
                <a:latin typeface="Comic Sans MS" pitchFamily="66" charset="0"/>
              </a:rPr>
            </a:br>
            <a:r>
              <a:rPr lang="uk-UA" dirty="0" smtClean="0">
                <a:latin typeface="Comic Sans MS" pitchFamily="66" charset="0"/>
              </a:rPr>
              <a:t>та підведіть </a:t>
            </a:r>
            <a:r>
              <a:rPr lang="uk-UA" u="sng" dirty="0" smtClean="0">
                <a:latin typeface="Comic Sans MS" pitchFamily="66" charset="0"/>
              </a:rPr>
              <a:t>висновки</a:t>
            </a:r>
            <a:endParaRPr lang="uk-UA" u="sng" dirty="0">
              <a:latin typeface="Comic Sans MS" pitchFamily="66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3814055"/>
              </p:ext>
            </p:extLst>
          </p:nvPr>
        </p:nvGraphicFramePr>
        <p:xfrm>
          <a:off x="323528" y="2204864"/>
          <a:ext cx="8568951" cy="25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317"/>
                <a:gridCol w="2856317"/>
                <a:gridCol w="285631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omic Sans MS" pitchFamily="66" charset="0"/>
                        </a:rPr>
                        <a:t>Гаазька конференція</a:t>
                      </a:r>
                    </a:p>
                    <a:p>
                      <a:pPr algn="ctr"/>
                      <a:r>
                        <a:rPr lang="uk-UA" sz="2800" dirty="0" smtClean="0">
                          <a:latin typeface="Comic Sans MS" pitchFamily="66" charset="0"/>
                        </a:rPr>
                        <a:t>15.06. – 19.07.1922</a:t>
                      </a:r>
                      <a:endParaRPr lang="uk-UA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omic Sans MS" pitchFamily="66" charset="0"/>
                        </a:rPr>
                        <a:t>Лозаннська конференція</a:t>
                      </a:r>
                    </a:p>
                    <a:p>
                      <a:pPr algn="ctr"/>
                      <a:r>
                        <a:rPr lang="uk-UA" sz="2800" dirty="0" smtClean="0">
                          <a:latin typeface="Comic Sans MS" pitchFamily="66" charset="0"/>
                        </a:rPr>
                        <a:t>1922-1923</a:t>
                      </a:r>
                      <a:endParaRPr lang="uk-UA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omic Sans MS" pitchFamily="66" charset="0"/>
                        </a:rPr>
                        <a:t>Локарнська конференція</a:t>
                      </a:r>
                    </a:p>
                    <a:p>
                      <a:pPr algn="ctr"/>
                      <a:r>
                        <a:rPr lang="uk-UA" sz="2800" dirty="0" smtClean="0">
                          <a:latin typeface="Comic Sans MS" pitchFamily="66" charset="0"/>
                        </a:rPr>
                        <a:t>05-16.10.1925</a:t>
                      </a:r>
                      <a:endParaRPr lang="uk-UA" sz="28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07450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294</Words>
  <Application>Microsoft Office PowerPoint</Application>
  <PresentationFormat>Экран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Мовою цифр</vt:lpstr>
      <vt:lpstr>Перегляд повоєнних договорів</vt:lpstr>
      <vt:lpstr>Генуезька конференція  10 квітня – 19 травня 1922 р.  29 держав</vt:lpstr>
      <vt:lpstr>Радянська карикатура на хвилю дипломатичного визнання СРСР</vt:lpstr>
      <vt:lpstr>Рапалльський договір  16 квітня 1922</vt:lpstr>
      <vt:lpstr>Проблема репарацій.  План Дауеса</vt:lpstr>
      <vt:lpstr>Проблема репарацій.     План Юнга</vt:lpstr>
      <vt:lpstr>Ст. 118 – 119 Заповніть таблицю та підведіть висновки</vt:lpstr>
      <vt:lpstr>Пакт Бріана – Келлога 27 серпня 1928 р.</vt:lpstr>
      <vt:lpstr>Пакт Бріана – Келлога</vt:lpstr>
      <vt:lpstr>Література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ОСВІТИ І НАУКИ УКРАЇНИ ГОЛОВНЕ УПРАВЛІННЯ ОСВІТИ І НАУКИ ЧЕРКАСЬКОЇ ОБЛАСНОЇ ДЕРЖАВНОЇ АДМІНІСТРАЦІЇ ДЕПАРТАМЕНТ ОСВІТИ ТА ГУМАНІТАРНОЇ ПОЛІТИКИ МІСЬКИЙ МЕТОДИЧНИЙ КАБІНЕТ УСТАНОВ ОСВІТИ</dc:title>
  <dc:creator>ania</dc:creator>
  <cp:lastModifiedBy>ania</cp:lastModifiedBy>
  <cp:revision>62</cp:revision>
  <dcterms:created xsi:type="dcterms:W3CDTF">2015-02-24T17:39:03Z</dcterms:created>
  <dcterms:modified xsi:type="dcterms:W3CDTF">2015-02-27T02:57:31Z</dcterms:modified>
</cp:coreProperties>
</file>