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76" r:id="rId3"/>
    <p:sldId id="259" r:id="rId4"/>
    <p:sldId id="263" r:id="rId5"/>
    <p:sldId id="260" r:id="rId6"/>
    <p:sldId id="271" r:id="rId7"/>
    <p:sldId id="261" r:id="rId8"/>
    <p:sldId id="266" r:id="rId9"/>
    <p:sldId id="275" r:id="rId10"/>
    <p:sldId id="264" r:id="rId11"/>
    <p:sldId id="265" r:id="rId12"/>
    <p:sldId id="267" r:id="rId13"/>
    <p:sldId id="272" r:id="rId14"/>
    <p:sldId id="268" r:id="rId15"/>
    <p:sldId id="269" r:id="rId16"/>
    <p:sldId id="277" r:id="rId17"/>
    <p:sldId id="273" r:id="rId18"/>
    <p:sldId id="274" r:id="rId19"/>
    <p:sldId id="270" r:id="rId20"/>
    <p:sldId id="26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2D41"/>
    <a:srgbClr val="990000"/>
    <a:srgbClr val="663300"/>
    <a:srgbClr val="003300"/>
    <a:srgbClr val="006600"/>
    <a:srgbClr val="660066"/>
    <a:srgbClr val="AF4B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>
        <p:scale>
          <a:sx n="62" d="100"/>
          <a:sy n="62" d="100"/>
        </p:scale>
        <p:origin x="-1242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495E8-7C04-4155-94F3-AF0B83BEF033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C6F25-A971-45A9-8F22-7B74E93A80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495E8-7C04-4155-94F3-AF0B83BEF033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C6F25-A971-45A9-8F22-7B74E93A80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495E8-7C04-4155-94F3-AF0B83BEF033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C6F25-A971-45A9-8F22-7B74E93A80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495E8-7C04-4155-94F3-AF0B83BEF033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C6F25-A971-45A9-8F22-7B74E93A80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495E8-7C04-4155-94F3-AF0B83BEF033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C6F25-A971-45A9-8F22-7B74E93A80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495E8-7C04-4155-94F3-AF0B83BEF033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C6F25-A971-45A9-8F22-7B74E93A80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495E8-7C04-4155-94F3-AF0B83BEF033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C6F25-A971-45A9-8F22-7B74E93A80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495E8-7C04-4155-94F3-AF0B83BEF033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C6F25-A971-45A9-8F22-7B74E93A80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495E8-7C04-4155-94F3-AF0B83BEF033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C6F25-A971-45A9-8F22-7B74E93A80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495E8-7C04-4155-94F3-AF0B83BEF033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C6F25-A971-45A9-8F22-7B74E93A80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495E8-7C04-4155-94F3-AF0B83BEF033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C6F25-A971-45A9-8F22-7B74E93A80FE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9AC495E8-7C04-4155-94F3-AF0B83BEF033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06EC6F25-A971-45A9-8F22-7B74E93A80FE}" type="slidenum">
              <a:rPr lang="ru-RU" smtClean="0"/>
              <a:t>‹#›</a:t>
            </a:fld>
            <a:endParaRPr lang="ru-RU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52320" y="2279774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ru-RU" sz="3200" b="1" dirty="0">
              <a:ln w="50800"/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698" y="-122238"/>
            <a:ext cx="9274202" cy="7079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31640" y="884163"/>
            <a:ext cx="7056784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err="1">
                <a:ln w="11430"/>
                <a:solidFill>
                  <a:schemeClr val="tx2">
                    <a:lumMod val="25000"/>
                  </a:schemeClr>
                </a:solidFill>
              </a:rPr>
              <a:t>Симбіотичні</a:t>
            </a:r>
            <a:r>
              <a:rPr lang="ru-RU" sz="3600" b="1" dirty="0">
                <a:ln w="11430"/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ru-RU" sz="3600" b="1" dirty="0" err="1">
                <a:ln w="11430"/>
                <a:solidFill>
                  <a:schemeClr val="tx2">
                    <a:lumMod val="25000"/>
                  </a:schemeClr>
                </a:solidFill>
              </a:rPr>
              <a:t>мікоризоутворюючі</a:t>
            </a:r>
            <a:r>
              <a:rPr lang="ru-RU" sz="3600" b="1" dirty="0">
                <a:ln w="11430"/>
                <a:solidFill>
                  <a:schemeClr val="tx2">
                    <a:lumMod val="25000"/>
                  </a:schemeClr>
                </a:solidFill>
              </a:rPr>
              <a:t> </a:t>
            </a:r>
          </a:p>
          <a:p>
            <a:pPr algn="ctr"/>
            <a:r>
              <a:rPr lang="ru-RU" sz="3600" b="1" dirty="0" err="1">
                <a:ln w="11430"/>
                <a:solidFill>
                  <a:schemeClr val="tx2">
                    <a:lumMod val="25000"/>
                  </a:schemeClr>
                </a:solidFill>
              </a:rPr>
              <a:t>шапинкові</a:t>
            </a:r>
            <a:r>
              <a:rPr lang="ru-RU" sz="3600" b="1" dirty="0">
                <a:ln w="11430"/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ru-RU" sz="3600" b="1" dirty="0" err="1">
                <a:ln w="11430"/>
                <a:solidFill>
                  <a:schemeClr val="tx2">
                    <a:lumMod val="25000"/>
                  </a:schemeClr>
                </a:solidFill>
              </a:rPr>
              <a:t>гриби</a:t>
            </a:r>
            <a:endParaRPr lang="ru-RU" sz="3600" b="1" dirty="0">
              <a:ln w="11430"/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34122" y="3212976"/>
            <a:ext cx="6960559" cy="193899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>
              <a:lnSpc>
                <a:spcPct val="150000"/>
              </a:lnSpc>
            </a:pPr>
            <a:r>
              <a:rPr lang="uk-UA" sz="2000" b="1" dirty="0">
                <a:ln w="11430"/>
                <a:solidFill>
                  <a:schemeClr val="tx2">
                    <a:lumMod val="25000"/>
                  </a:schemeClr>
                </a:solidFill>
                <a:cs typeface="Times New Roman" pitchFamily="18" charset="0"/>
              </a:rPr>
              <a:t>Дорошенко Володимир Павлович,</a:t>
            </a:r>
          </a:p>
          <a:p>
            <a:pPr lvl="0" algn="ctr">
              <a:lnSpc>
                <a:spcPct val="150000"/>
              </a:lnSpc>
            </a:pPr>
            <a:r>
              <a:rPr lang="uk-UA" sz="2000" b="1" dirty="0">
                <a:ln w="11430"/>
                <a:solidFill>
                  <a:schemeClr val="tx2">
                    <a:lumMod val="25000"/>
                  </a:schemeClr>
                </a:solidFill>
                <a:cs typeface="Times New Roman" pitchFamily="18" charset="0"/>
              </a:rPr>
              <a:t> учитель біології та економіки </a:t>
            </a:r>
          </a:p>
          <a:p>
            <a:pPr lvl="0" algn="ctr">
              <a:lnSpc>
                <a:spcPct val="150000"/>
              </a:lnSpc>
            </a:pPr>
            <a:r>
              <a:rPr lang="uk-UA" sz="2000" b="1" dirty="0" err="1">
                <a:ln w="11430"/>
                <a:solidFill>
                  <a:schemeClr val="tx2">
                    <a:lumMod val="25000"/>
                  </a:schemeClr>
                </a:solidFill>
                <a:cs typeface="Times New Roman" pitchFamily="18" charset="0"/>
              </a:rPr>
              <a:t>Маньківського</a:t>
            </a:r>
            <a:r>
              <a:rPr lang="uk-UA" sz="2000" b="1" dirty="0">
                <a:ln w="11430"/>
                <a:solidFill>
                  <a:schemeClr val="tx2">
                    <a:lumMod val="25000"/>
                  </a:schemeClr>
                </a:solidFill>
                <a:cs typeface="Times New Roman" pitchFamily="18" charset="0"/>
              </a:rPr>
              <a:t> НВК «Загальноосвітня школа </a:t>
            </a:r>
          </a:p>
          <a:p>
            <a:pPr lvl="0" algn="ctr">
              <a:lnSpc>
                <a:spcPct val="150000"/>
              </a:lnSpc>
            </a:pPr>
            <a:r>
              <a:rPr lang="uk-UA" sz="2000" b="1" dirty="0">
                <a:ln w="11430"/>
                <a:solidFill>
                  <a:schemeClr val="tx2">
                    <a:lumMod val="25000"/>
                  </a:schemeClr>
                </a:solidFill>
                <a:cs typeface="Times New Roman" pitchFamily="18" charset="0"/>
              </a:rPr>
              <a:t>І – ІІІ ступенів - гімназія»</a:t>
            </a:r>
            <a:endParaRPr lang="ru-RU" sz="2000" b="1" dirty="0">
              <a:ln w="11430"/>
              <a:solidFill>
                <a:schemeClr val="tx2">
                  <a:lumMod val="25000"/>
                </a:schemeClr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47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220922"/>
            <a:ext cx="8928992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solidFill>
                  <a:srgbClr val="692D41"/>
                </a:solidFill>
              </a:rPr>
              <a:t>Поділ грибів залежно від будови шапинки</a:t>
            </a: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7" r="54083"/>
          <a:stretch/>
        </p:blipFill>
        <p:spPr bwMode="auto">
          <a:xfrm>
            <a:off x="496144" y="1377752"/>
            <a:ext cx="3816424" cy="4723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5398"/>
          <a:stretch/>
        </p:blipFill>
        <p:spPr bwMode="auto">
          <a:xfrm>
            <a:off x="4936068" y="1377752"/>
            <a:ext cx="3816423" cy="4756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 descr="Слайд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52992"/>
            <a:ext cx="1720788" cy="1417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Wiki: Hymenium - upcScavenger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34"/>
          <a:stretch/>
        </p:blipFill>
        <p:spPr bwMode="auto">
          <a:xfrm>
            <a:off x="5187254" y="1907349"/>
            <a:ext cx="1657025" cy="1560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144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Схема строения плодового тела на разных стадиях развития: 1 - общее покрывало или его остатки в виде чешуек на шляпке; 2 - пластинки; 3 - частное покрывало и его остатки в виде кольца на ножке; 4 - ножка; 5 - вольва - остаток общего покрывал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46594"/>
            <a:ext cx="5217020" cy="3690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4797152"/>
            <a:ext cx="87849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rgbClr val="692D41"/>
                </a:solidFill>
              </a:rPr>
              <a:t>1 – </a:t>
            </a:r>
            <a:r>
              <a:rPr lang="ru-RU" sz="2000" b="1" dirty="0" err="1" smtClean="0">
                <a:solidFill>
                  <a:srgbClr val="692D41"/>
                </a:solidFill>
              </a:rPr>
              <a:t>загальне</a:t>
            </a:r>
            <a:r>
              <a:rPr lang="ru-RU" sz="2000" b="1" dirty="0" smtClean="0">
                <a:solidFill>
                  <a:srgbClr val="692D41"/>
                </a:solidFill>
              </a:rPr>
              <a:t> </a:t>
            </a:r>
            <a:r>
              <a:rPr lang="ru-RU" sz="2000" b="1" dirty="0" err="1" smtClean="0">
                <a:solidFill>
                  <a:srgbClr val="692D41"/>
                </a:solidFill>
              </a:rPr>
              <a:t>покривало</a:t>
            </a:r>
            <a:r>
              <a:rPr lang="ru-RU" sz="2000" b="1" dirty="0" smtClean="0">
                <a:solidFill>
                  <a:srgbClr val="692D41"/>
                </a:solidFill>
              </a:rPr>
              <a:t> </a:t>
            </a:r>
            <a:r>
              <a:rPr lang="ru-RU" sz="2000" b="1" dirty="0" err="1" smtClean="0">
                <a:solidFill>
                  <a:srgbClr val="692D41"/>
                </a:solidFill>
              </a:rPr>
              <a:t>або</a:t>
            </a:r>
            <a:r>
              <a:rPr lang="ru-RU" sz="2000" b="1" dirty="0" smtClean="0">
                <a:solidFill>
                  <a:srgbClr val="692D41"/>
                </a:solidFill>
              </a:rPr>
              <a:t> </a:t>
            </a:r>
            <a:r>
              <a:rPr lang="ru-RU" sz="2000" b="1" dirty="0" err="1" smtClean="0">
                <a:solidFill>
                  <a:srgbClr val="692D41"/>
                </a:solidFill>
              </a:rPr>
              <a:t>його</a:t>
            </a:r>
            <a:r>
              <a:rPr lang="ru-RU" sz="2000" b="1" dirty="0" smtClean="0">
                <a:solidFill>
                  <a:srgbClr val="692D41"/>
                </a:solidFill>
              </a:rPr>
              <a:t> </a:t>
            </a:r>
            <a:r>
              <a:rPr lang="ru-RU" sz="2000" b="1" dirty="0" err="1" smtClean="0">
                <a:solidFill>
                  <a:srgbClr val="692D41"/>
                </a:solidFill>
              </a:rPr>
              <a:t>залишки</a:t>
            </a:r>
            <a:r>
              <a:rPr lang="ru-RU" sz="2000" b="1" dirty="0" smtClean="0">
                <a:solidFill>
                  <a:srgbClr val="692D41"/>
                </a:solidFill>
              </a:rPr>
              <a:t> у </a:t>
            </a:r>
            <a:r>
              <a:rPr lang="ru-RU" sz="2000" b="1" dirty="0" err="1" smtClean="0">
                <a:solidFill>
                  <a:srgbClr val="692D41"/>
                </a:solidFill>
              </a:rPr>
              <a:t>вигляді</a:t>
            </a:r>
            <a:r>
              <a:rPr lang="ru-RU" sz="2000" b="1" dirty="0" smtClean="0">
                <a:solidFill>
                  <a:srgbClr val="692D41"/>
                </a:solidFill>
              </a:rPr>
              <a:t> </a:t>
            </a:r>
            <a:r>
              <a:rPr lang="ru-RU" sz="2000" b="1" dirty="0" err="1" smtClean="0">
                <a:solidFill>
                  <a:srgbClr val="692D41"/>
                </a:solidFill>
              </a:rPr>
              <a:t>лусок</a:t>
            </a:r>
            <a:r>
              <a:rPr lang="ru-RU" sz="2000" b="1" dirty="0" smtClean="0">
                <a:solidFill>
                  <a:srgbClr val="692D41"/>
                </a:solidFill>
              </a:rPr>
              <a:t> на </a:t>
            </a:r>
            <a:r>
              <a:rPr lang="ru-RU" sz="2000" b="1" dirty="0" err="1" smtClean="0">
                <a:solidFill>
                  <a:srgbClr val="692D41"/>
                </a:solidFill>
              </a:rPr>
              <a:t>шапинці</a:t>
            </a:r>
            <a:r>
              <a:rPr lang="ru-RU" sz="2000" b="1" dirty="0" smtClean="0">
                <a:solidFill>
                  <a:srgbClr val="692D41"/>
                </a:solidFill>
              </a:rPr>
              <a:t>; 2 – пластинки; 3 – </a:t>
            </a:r>
            <a:r>
              <a:rPr lang="ru-RU" sz="2000" b="1" dirty="0" err="1" smtClean="0">
                <a:solidFill>
                  <a:srgbClr val="692D41"/>
                </a:solidFill>
              </a:rPr>
              <a:t>частина</a:t>
            </a:r>
            <a:r>
              <a:rPr lang="ru-RU" sz="2000" b="1" dirty="0" smtClean="0">
                <a:solidFill>
                  <a:srgbClr val="692D41"/>
                </a:solidFill>
              </a:rPr>
              <a:t> </a:t>
            </a:r>
            <a:r>
              <a:rPr lang="ru-RU" sz="2000" b="1" dirty="0" err="1" smtClean="0">
                <a:solidFill>
                  <a:srgbClr val="692D41"/>
                </a:solidFill>
              </a:rPr>
              <a:t>покривала</a:t>
            </a:r>
            <a:r>
              <a:rPr lang="ru-RU" sz="2000" b="1" dirty="0" smtClean="0">
                <a:solidFill>
                  <a:srgbClr val="692D41"/>
                </a:solidFill>
              </a:rPr>
              <a:t> у </a:t>
            </a:r>
            <a:r>
              <a:rPr lang="ru-RU" sz="2000" b="1" dirty="0" err="1" smtClean="0">
                <a:solidFill>
                  <a:srgbClr val="692D41"/>
                </a:solidFill>
              </a:rPr>
              <a:t>вигляді</a:t>
            </a:r>
            <a:r>
              <a:rPr lang="ru-RU" sz="2000" b="1" dirty="0" smtClean="0">
                <a:solidFill>
                  <a:srgbClr val="692D41"/>
                </a:solidFill>
              </a:rPr>
              <a:t> </a:t>
            </a:r>
            <a:r>
              <a:rPr lang="ru-RU" sz="2000" b="1" dirty="0" err="1" smtClean="0">
                <a:solidFill>
                  <a:srgbClr val="692D41"/>
                </a:solidFill>
              </a:rPr>
              <a:t>кільця</a:t>
            </a:r>
            <a:r>
              <a:rPr lang="ru-RU" sz="2000" b="1" dirty="0" smtClean="0">
                <a:solidFill>
                  <a:srgbClr val="692D41"/>
                </a:solidFill>
              </a:rPr>
              <a:t> на </a:t>
            </a:r>
            <a:r>
              <a:rPr lang="ru-RU" sz="2000" b="1" dirty="0" err="1" smtClean="0">
                <a:solidFill>
                  <a:srgbClr val="692D41"/>
                </a:solidFill>
              </a:rPr>
              <a:t>ніжці</a:t>
            </a:r>
            <a:r>
              <a:rPr lang="ru-RU" sz="2000" b="1" dirty="0" smtClean="0">
                <a:solidFill>
                  <a:srgbClr val="692D41"/>
                </a:solidFill>
              </a:rPr>
              <a:t>; 4 – </a:t>
            </a:r>
            <a:r>
              <a:rPr lang="ru-RU" sz="2000" b="1" dirty="0" err="1" smtClean="0">
                <a:solidFill>
                  <a:srgbClr val="692D41"/>
                </a:solidFill>
              </a:rPr>
              <a:t>ніжка</a:t>
            </a:r>
            <a:r>
              <a:rPr lang="ru-RU" sz="2000" b="1" dirty="0" smtClean="0">
                <a:solidFill>
                  <a:srgbClr val="692D41"/>
                </a:solidFill>
              </a:rPr>
              <a:t>; 5 – </a:t>
            </a:r>
            <a:r>
              <a:rPr lang="ru-RU" sz="2000" b="1" dirty="0" err="1" smtClean="0">
                <a:solidFill>
                  <a:srgbClr val="692D41"/>
                </a:solidFill>
              </a:rPr>
              <a:t>залишки</a:t>
            </a:r>
            <a:r>
              <a:rPr lang="ru-RU" sz="2000" b="1" dirty="0" smtClean="0">
                <a:solidFill>
                  <a:srgbClr val="692D41"/>
                </a:solidFill>
              </a:rPr>
              <a:t> </a:t>
            </a:r>
            <a:r>
              <a:rPr lang="ru-RU" sz="2000" b="1" dirty="0" err="1" smtClean="0">
                <a:solidFill>
                  <a:srgbClr val="692D41"/>
                </a:solidFill>
              </a:rPr>
              <a:t>загального</a:t>
            </a:r>
            <a:r>
              <a:rPr lang="ru-RU" sz="2000" b="1" dirty="0" smtClean="0">
                <a:solidFill>
                  <a:srgbClr val="692D41"/>
                </a:solidFill>
              </a:rPr>
              <a:t> </a:t>
            </a:r>
            <a:r>
              <a:rPr lang="ru-RU" sz="2000" b="1" dirty="0" err="1" smtClean="0">
                <a:solidFill>
                  <a:srgbClr val="692D41"/>
                </a:solidFill>
              </a:rPr>
              <a:t>покривала</a:t>
            </a:r>
            <a:r>
              <a:rPr lang="ru-RU" sz="2000" b="1" dirty="0" smtClean="0">
                <a:solidFill>
                  <a:srgbClr val="692D41"/>
                </a:solidFill>
              </a:rPr>
              <a:t>.</a:t>
            </a:r>
            <a:endParaRPr lang="ru-RU" sz="2000" b="1" dirty="0">
              <a:solidFill>
                <a:srgbClr val="692D4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69376"/>
            <a:ext cx="8784976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692D41"/>
                </a:solidFill>
              </a:rPr>
              <a:t>Будова </a:t>
            </a:r>
            <a:r>
              <a:rPr lang="ru-RU" sz="3200" b="1" dirty="0">
                <a:ln w="11430"/>
                <a:solidFill>
                  <a:srgbClr val="692D41"/>
                </a:solidFill>
              </a:rPr>
              <a:t>плодового </a:t>
            </a:r>
            <a:r>
              <a:rPr lang="ru-RU" sz="3200" b="1" dirty="0" err="1">
                <a:ln w="11430"/>
                <a:solidFill>
                  <a:srgbClr val="692D41"/>
                </a:solidFill>
              </a:rPr>
              <a:t>тіла</a:t>
            </a:r>
            <a:r>
              <a:rPr lang="ru-RU" sz="3200" b="1" dirty="0">
                <a:ln w="11430"/>
                <a:solidFill>
                  <a:srgbClr val="692D41"/>
                </a:solidFill>
              </a:rPr>
              <a:t> гриба на </a:t>
            </a:r>
            <a:r>
              <a:rPr lang="ru-RU" sz="3200" b="1" dirty="0" err="1">
                <a:ln w="11430"/>
                <a:solidFill>
                  <a:srgbClr val="692D41"/>
                </a:solidFill>
              </a:rPr>
              <a:t>різних</a:t>
            </a:r>
            <a:r>
              <a:rPr lang="ru-RU" sz="3200" b="1" dirty="0">
                <a:ln w="11430"/>
                <a:solidFill>
                  <a:srgbClr val="692D41"/>
                </a:solidFill>
              </a:rPr>
              <a:t> </a:t>
            </a:r>
            <a:r>
              <a:rPr lang="ru-RU" sz="3200" b="1" dirty="0" err="1">
                <a:ln w="11430"/>
                <a:solidFill>
                  <a:srgbClr val="692D41"/>
                </a:solidFill>
              </a:rPr>
              <a:t>стадіях</a:t>
            </a:r>
            <a:r>
              <a:rPr lang="ru-RU" sz="3200" b="1" dirty="0">
                <a:ln w="11430"/>
                <a:solidFill>
                  <a:srgbClr val="692D41"/>
                </a:solidFill>
              </a:rPr>
              <a:t> </a:t>
            </a:r>
            <a:r>
              <a:rPr lang="ru-RU" sz="3200" b="1" dirty="0" err="1" smtClean="0">
                <a:ln w="11430"/>
                <a:solidFill>
                  <a:srgbClr val="692D41"/>
                </a:solidFill>
              </a:rPr>
              <a:t>розвитку</a:t>
            </a:r>
            <a:endParaRPr lang="ru-RU" sz="3200" b="1" dirty="0">
              <a:ln w="11430"/>
              <a:solidFill>
                <a:srgbClr val="692D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94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2467" y="4149079"/>
            <a:ext cx="828092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1325" algn="just">
              <a:lnSpc>
                <a:spcPct val="150000"/>
              </a:lnSpc>
            </a:pPr>
            <a:r>
              <a:rPr lang="ru-RU" sz="2000" b="1" u="sng" dirty="0" err="1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Умови</a:t>
            </a:r>
            <a:r>
              <a:rPr lang="ru-RU" sz="2000" b="1" u="sng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dirty="0" err="1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 err="1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середня</a:t>
            </a:r>
            <a:r>
              <a:rPr lang="ru-RU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річна</a:t>
            </a:r>
            <a:r>
              <a:rPr lang="ru-RU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 температура, </a:t>
            </a:r>
            <a:r>
              <a:rPr lang="ru-RU" sz="2000" b="1" dirty="0" err="1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висока</a:t>
            </a:r>
            <a:r>
              <a:rPr lang="ru-RU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ступінь</a:t>
            </a:r>
            <a:r>
              <a:rPr lang="ru-RU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вологості</a:t>
            </a:r>
            <a:r>
              <a:rPr lang="ru-RU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освітлення</a:t>
            </a:r>
            <a:r>
              <a:rPr lang="ru-RU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b="1" dirty="0">
              <a:solidFill>
                <a:srgbClr val="692D4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1325" algn="just">
              <a:lnSpc>
                <a:spcPct val="150000"/>
              </a:lnSpc>
            </a:pPr>
            <a:r>
              <a:rPr lang="ru-RU" sz="2000" b="1" dirty="0" err="1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Печериця</a:t>
            </a:r>
            <a:r>
              <a:rPr lang="ru-RU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однаково</a:t>
            </a:r>
            <a:r>
              <a:rPr lang="ru-RU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розвивається</a:t>
            </a:r>
            <a:r>
              <a:rPr lang="ru-RU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 як на </a:t>
            </a:r>
            <a:r>
              <a:rPr lang="ru-RU" sz="2000" b="1" dirty="0" err="1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світлі</a:t>
            </a:r>
            <a:r>
              <a:rPr lang="ru-RU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, так і в </a:t>
            </a:r>
            <a:r>
              <a:rPr lang="ru-RU" sz="2000" b="1" dirty="0" err="1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темряві</a:t>
            </a:r>
            <a:r>
              <a:rPr lang="ru-RU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а у </a:t>
            </a:r>
            <a:r>
              <a:rPr lang="ru-RU" sz="2000" b="1" dirty="0" err="1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опенька</a:t>
            </a:r>
            <a:r>
              <a:rPr lang="ru-RU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зимового</a:t>
            </a:r>
            <a:r>
              <a:rPr lang="ru-RU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000" b="1" dirty="0" err="1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недостатній</a:t>
            </a:r>
            <a:r>
              <a:rPr lang="ru-RU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кількості</a:t>
            </a:r>
            <a:r>
              <a:rPr lang="ru-RU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світла</a:t>
            </a:r>
            <a:r>
              <a:rPr lang="ru-RU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розвиваються</a:t>
            </a:r>
            <a:r>
              <a:rPr lang="ru-RU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потворні</a:t>
            </a:r>
            <a:r>
              <a:rPr lang="ru-RU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плодові</a:t>
            </a:r>
            <a:r>
              <a:rPr lang="ru-RU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b="1" dirty="0">
              <a:solidFill>
                <a:srgbClr val="692D4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Схема роста гриб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4896544" cy="2760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323945"/>
            <a:ext cx="8586831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/>
            <a:r>
              <a:rPr lang="uk-UA" sz="3200" b="1" dirty="0" smtClean="0">
                <a:ln w="50800"/>
                <a:solidFill>
                  <a:srgbClr val="692D41"/>
                </a:solidFill>
              </a:rPr>
              <a:t>Розвиток плодового тіла гриба</a:t>
            </a:r>
            <a:endParaRPr lang="ru-RU" sz="3200" b="1" dirty="0">
              <a:ln w="50800"/>
              <a:solidFill>
                <a:srgbClr val="692D4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69999" y="1561920"/>
            <a:ext cx="30963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692D41"/>
                </a:solidFill>
              </a:rPr>
              <a:t>1 </a:t>
            </a:r>
            <a:r>
              <a:rPr lang="ru-RU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 err="1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проростаюча</a:t>
            </a:r>
            <a:r>
              <a:rPr lang="ru-RU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спора,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 err="1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грибниця</a:t>
            </a:r>
            <a:r>
              <a:rPr lang="ru-RU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000" b="1" dirty="0" smtClean="0">
              <a:solidFill>
                <a:srgbClr val="692D4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 err="1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плодове</a:t>
            </a:r>
            <a:r>
              <a:rPr lang="ru-RU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тіло</a:t>
            </a:r>
            <a:endParaRPr lang="ru-RU" sz="2000" b="1" dirty="0">
              <a:solidFill>
                <a:srgbClr val="692D4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25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ВEДЬМИНЫ КРУГ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48760"/>
            <a:ext cx="2736304" cy="2016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Почему грибы растут кругами образуя ведьмины кольц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1218" y="1163628"/>
            <a:ext cx="2838155" cy="198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3356992"/>
            <a:ext cx="86409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365125">
              <a:lnSpc>
                <a:spcPct val="150000"/>
              </a:lnSpc>
            </a:pPr>
            <a:r>
              <a:rPr lang="ru-RU" sz="2000" b="1" dirty="0" smtClean="0">
                <a:cs typeface="Times New Roman" pitchFamily="18" charset="0"/>
              </a:rPr>
              <a:t>	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У </a:t>
            </a:r>
            <a:r>
              <a:rPr lang="ru-RU" b="1" dirty="0" err="1">
                <a:solidFill>
                  <a:srgbClr val="692D41"/>
                </a:solidFill>
                <a:cs typeface="Times New Roman" pitchFamily="18" charset="0"/>
              </a:rPr>
              <a:t>різних</a:t>
            </a:r>
            <a:r>
              <a:rPr lang="ru-RU" b="1" dirty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грибів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грибниці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розростаються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зі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692D41"/>
                </a:solidFill>
                <a:cs typeface="Times New Roman" pitchFamily="18" charset="0"/>
              </a:rPr>
              <a:t>спори 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променями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які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692D41"/>
                </a:solidFill>
                <a:cs typeface="Times New Roman" pitchFamily="18" charset="0"/>
              </a:rPr>
              <a:t>рівномірно</a:t>
            </a:r>
            <a:r>
              <a:rPr lang="ru-RU" b="1" dirty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692D41"/>
                </a:solidFill>
                <a:cs typeface="Times New Roman" pitchFamily="18" charset="0"/>
              </a:rPr>
              <a:t>розходяться</a:t>
            </a:r>
            <a:r>
              <a:rPr lang="ru-RU" b="1" dirty="0">
                <a:solidFill>
                  <a:srgbClr val="692D41"/>
                </a:solidFill>
                <a:cs typeface="Times New Roman" pitchFamily="18" charset="0"/>
              </a:rPr>
              <a:t> в </a:t>
            </a:r>
            <a:r>
              <a:rPr lang="ru-RU" b="1" dirty="0" err="1">
                <a:solidFill>
                  <a:srgbClr val="692D41"/>
                </a:solidFill>
                <a:cs typeface="Times New Roman" pitchFamily="18" charset="0"/>
              </a:rPr>
              <a:t>сторони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.</a:t>
            </a:r>
          </a:p>
          <a:p>
            <a:pPr algn="just" defTabSz="365125">
              <a:lnSpc>
                <a:spcPct val="150000"/>
              </a:lnSpc>
            </a:pP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	</a:t>
            </a:r>
            <a:r>
              <a:rPr lang="ru-RU" b="1" i="1" dirty="0" smtClean="0">
                <a:solidFill>
                  <a:srgbClr val="692D41"/>
                </a:solidFill>
                <a:cs typeface="Times New Roman" pitchFamily="18" charset="0"/>
              </a:rPr>
              <a:t>У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Північній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Америці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були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знайдені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«</a:t>
            </a:r>
            <a:r>
              <a:rPr lang="ru-RU" b="1" i="1" dirty="0" err="1" smtClean="0">
                <a:solidFill>
                  <a:srgbClr val="692D41"/>
                </a:solidFill>
                <a:cs typeface="Times New Roman" pitchFamily="18" charset="0"/>
              </a:rPr>
              <a:t>відьмині</a:t>
            </a:r>
            <a:r>
              <a:rPr lang="ru-RU" b="1" i="1" dirty="0" smtClean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692D41"/>
                </a:solidFill>
                <a:cs typeface="Times New Roman" pitchFamily="18" charset="0"/>
              </a:rPr>
              <a:t>кільця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»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діаметром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до </a:t>
            </a:r>
            <a:r>
              <a:rPr lang="ru-RU" b="1" i="1" dirty="0" smtClean="0">
                <a:solidFill>
                  <a:srgbClr val="692D41"/>
                </a:solidFill>
                <a:cs typeface="Times New Roman" pitchFamily="18" charset="0"/>
              </a:rPr>
              <a:t>200 м.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У</a:t>
            </a:r>
            <a:r>
              <a:rPr lang="ru-RU" b="1" i="1" dirty="0" err="1" smtClean="0">
                <a:solidFill>
                  <a:srgbClr val="692D41"/>
                </a:solidFill>
                <a:cs typeface="Times New Roman" pitchFamily="18" charset="0"/>
              </a:rPr>
              <a:t>чені</a:t>
            </a:r>
            <a:r>
              <a:rPr lang="ru-RU" b="1" i="1" dirty="0" smtClean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змогли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вирахувати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,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що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такий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хоровод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має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дуже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солідний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вік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-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йому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692D41"/>
                </a:solidFill>
                <a:cs typeface="Times New Roman" pitchFamily="18" charset="0"/>
              </a:rPr>
              <a:t>близько</a:t>
            </a:r>
            <a:r>
              <a:rPr lang="ru-RU" b="1" i="1" dirty="0" smtClean="0">
                <a:solidFill>
                  <a:srgbClr val="692D41"/>
                </a:solidFill>
                <a:cs typeface="Times New Roman" pitchFamily="18" charset="0"/>
              </a:rPr>
              <a:t> 800 </a:t>
            </a:r>
            <a:r>
              <a:rPr lang="ru-RU" b="1" i="1" dirty="0" err="1" smtClean="0">
                <a:solidFill>
                  <a:srgbClr val="692D41"/>
                </a:solidFill>
                <a:cs typeface="Times New Roman" pitchFamily="18" charset="0"/>
              </a:rPr>
              <a:t>років</a:t>
            </a:r>
            <a:r>
              <a:rPr lang="ru-RU" b="1" i="1" dirty="0" smtClean="0">
                <a:solidFill>
                  <a:srgbClr val="692D41"/>
                </a:solidFill>
                <a:cs typeface="Times New Roman" pitchFamily="18" charset="0"/>
              </a:rPr>
              <a:t>.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Звичайно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, так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довго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грибниця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змогла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прожити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з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однієї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простої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причини -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її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ніхто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не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турбував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протягом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 восьми </a:t>
            </a:r>
            <a:r>
              <a:rPr lang="ru-RU" b="1" i="1" dirty="0" err="1">
                <a:solidFill>
                  <a:srgbClr val="692D41"/>
                </a:solidFill>
                <a:cs typeface="Times New Roman" pitchFamily="18" charset="0"/>
              </a:rPr>
              <a:t>століть</a:t>
            </a:r>
            <a:r>
              <a:rPr lang="ru-RU" b="1" i="1" dirty="0">
                <a:solidFill>
                  <a:srgbClr val="692D41"/>
                </a:solidFill>
                <a:cs typeface="Times New Roman" pitchFamily="18" charset="0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3528" y="151180"/>
            <a:ext cx="846258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3600" b="1" dirty="0" smtClean="0">
                <a:ln w="50800"/>
                <a:solidFill>
                  <a:srgbClr val="692D41"/>
                </a:solidFill>
                <a:cs typeface="Times New Roman" pitchFamily="18" charset="0"/>
              </a:rPr>
              <a:t>«Відьмині кільця»</a:t>
            </a:r>
            <a:endParaRPr lang="ru-RU" sz="3600" b="1" dirty="0">
              <a:ln w="50800"/>
              <a:solidFill>
                <a:srgbClr val="692D41"/>
              </a:solidFill>
              <a:cs typeface="Times New Roman" pitchFamily="18" charset="0"/>
            </a:endParaRPr>
          </a:p>
        </p:txBody>
      </p:sp>
      <p:pic>
        <p:nvPicPr>
          <p:cNvPr id="10250" name="Picture 10" descr="суевери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2" t="17998" r="8502" b="4839"/>
          <a:stretch/>
        </p:blipFill>
        <p:spPr bwMode="auto">
          <a:xfrm>
            <a:off x="6214784" y="1163628"/>
            <a:ext cx="2736304" cy="2031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64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255986"/>
            <a:ext cx="8470512" cy="49859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b="1" dirty="0" smtClean="0">
                <a:ln w="50800"/>
                <a:solidFill>
                  <a:srgbClr val="692D41"/>
                </a:solidFill>
                <a:cs typeface="Times New Roman" pitchFamily="18" charset="0"/>
              </a:rPr>
              <a:t>                    </a:t>
            </a:r>
            <a:r>
              <a:rPr lang="uk-UA" b="1" u="sng" dirty="0" smtClean="0">
                <a:solidFill>
                  <a:srgbClr val="692D41"/>
                </a:solidFill>
                <a:cs typeface="Times New Roman" pitchFamily="18" charset="0"/>
              </a:rPr>
              <a:t>Будова шапинкових грибів</a:t>
            </a:r>
          </a:p>
          <a:p>
            <a:pPr marL="274638" algn="ctr">
              <a:lnSpc>
                <a:spcPct val="150000"/>
              </a:lnSpc>
            </a:pPr>
            <a:r>
              <a:rPr lang="uk-UA" b="1" dirty="0" smtClean="0">
                <a:solidFill>
                  <a:srgbClr val="692D41"/>
                </a:solidFill>
                <a:cs typeface="Times New Roman" pitchFamily="18" charset="0"/>
              </a:rPr>
              <a:t>Обладнання, матеріали та об'єкти дослідження: </a:t>
            </a:r>
          </a:p>
          <a:p>
            <a:pPr marL="274638">
              <a:lnSpc>
                <a:spcPct val="150000"/>
              </a:lnSpc>
            </a:pPr>
            <a:r>
              <a:rPr lang="uk-UA" b="1" dirty="0" smtClean="0">
                <a:solidFill>
                  <a:srgbClr val="692D41"/>
                </a:solidFill>
                <a:cs typeface="Times New Roman" pitchFamily="18" charset="0"/>
              </a:rPr>
              <a:t>плодові тіла і міцелії шапинкових грибів, муляжі, колекції, препарувальний набір, мікроскоп, лупа, підручник.</a:t>
            </a:r>
          </a:p>
          <a:p>
            <a:pPr algn="ctr">
              <a:lnSpc>
                <a:spcPct val="150000"/>
              </a:lnSpc>
            </a:pPr>
            <a:r>
              <a:rPr lang="uk-UA" b="1" dirty="0" smtClean="0">
                <a:solidFill>
                  <a:srgbClr val="692D41"/>
                </a:solidFill>
                <a:cs typeface="Times New Roman" pitchFamily="18" charset="0"/>
              </a:rPr>
              <a:t>Хід роботи</a:t>
            </a:r>
          </a:p>
          <a:p>
            <a:pPr marL="268288" indent="96838" algn="just">
              <a:lnSpc>
                <a:spcPct val="150000"/>
              </a:lnSpc>
              <a:buAutoNum type="arabicPeriod"/>
            </a:pPr>
            <a:r>
              <a:rPr lang="uk-UA" b="1" dirty="0" smtClean="0">
                <a:solidFill>
                  <a:srgbClr val="692D41"/>
                </a:solidFill>
                <a:cs typeface="Times New Roman" pitchFamily="18" charset="0"/>
              </a:rPr>
              <a:t>Розгляньте плодове тіло, знайдіть ніжку та шапинку.</a:t>
            </a:r>
          </a:p>
          <a:p>
            <a:pPr marL="268288" indent="96838" algn="just">
              <a:lnSpc>
                <a:spcPct val="150000"/>
              </a:lnSpc>
              <a:buAutoNum type="arabicPeriod"/>
            </a:pPr>
            <a:r>
              <a:rPr lang="uk-UA" b="1" dirty="0" smtClean="0">
                <a:solidFill>
                  <a:srgbClr val="692D41"/>
                </a:solidFill>
                <a:cs typeface="Times New Roman" pitchFamily="18" charset="0"/>
              </a:rPr>
              <a:t>Дослідіть шапинку за допомогою лупи, зверніть увагу на нижню поверхню шапинки.</a:t>
            </a:r>
          </a:p>
          <a:p>
            <a:pPr marL="268288" indent="96838" algn="just">
              <a:lnSpc>
                <a:spcPct val="150000"/>
              </a:lnSpc>
              <a:buAutoNum type="arabicPeriod"/>
            </a:pPr>
            <a:r>
              <a:rPr lang="uk-UA" b="1" dirty="0" smtClean="0">
                <a:solidFill>
                  <a:srgbClr val="692D41"/>
                </a:solidFill>
                <a:cs typeface="Times New Roman" pitchFamily="18" charset="0"/>
              </a:rPr>
              <a:t>Роздивіться зразки плодових тіл трубчастих та пластинчастих грибів.</a:t>
            </a:r>
          </a:p>
          <a:p>
            <a:pPr marL="268288" indent="96838" algn="just">
              <a:lnSpc>
                <a:spcPct val="150000"/>
              </a:lnSpc>
              <a:buAutoNum type="arabicPeriod"/>
            </a:pPr>
            <a:r>
              <a:rPr lang="uk-UA" b="1" dirty="0" smtClean="0">
                <a:solidFill>
                  <a:srgbClr val="692D41"/>
                </a:solidFill>
                <a:cs typeface="Times New Roman" pitchFamily="18" charset="0"/>
              </a:rPr>
              <a:t>Розгляньте під мікроскопом мікропрепарат міцелію шапинкового гриба</a:t>
            </a:r>
            <a:r>
              <a:rPr lang="uk-UA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b="1" dirty="0">
              <a:solidFill>
                <a:srgbClr val="692D4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Academics Home / Scienc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83082" y="2088664"/>
            <a:ext cx="1960918" cy="151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76528" y="332656"/>
            <a:ext cx="7293984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3600" b="1" dirty="0">
                <a:ln w="50800"/>
                <a:solidFill>
                  <a:srgbClr val="692D41"/>
                </a:solidFill>
                <a:cs typeface="Times New Roman" pitchFamily="18" charset="0"/>
              </a:rPr>
              <a:t>Лабораторне дослідження</a:t>
            </a:r>
          </a:p>
          <a:p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74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23528" y="-27384"/>
            <a:ext cx="856895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4400" b="1" dirty="0" smtClean="0">
                <a:ln w="50800"/>
                <a:solidFill>
                  <a:srgbClr val="692D41"/>
                </a:solidFill>
                <a:cs typeface="Times New Roman" pitchFamily="18" charset="0"/>
              </a:rPr>
              <a:t>Відгадай</a:t>
            </a:r>
            <a:endParaRPr lang="ru-RU" sz="4400" b="1" dirty="0">
              <a:ln w="50800"/>
              <a:solidFill>
                <a:srgbClr val="692D41"/>
              </a:solidFill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4005064"/>
            <a:ext cx="8712968" cy="3093154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692D41"/>
                </a:solidFill>
                <a:cs typeface="Times New Roman" pitchFamily="18" charset="0"/>
              </a:rPr>
              <a:t>5. Назва гриба збігається з назвою тварини.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692D41"/>
                </a:solidFill>
                <a:cs typeface="Times New Roman" pitchFamily="18" charset="0"/>
              </a:rPr>
              <a:t>6. Г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риби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засолені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швидко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стають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692D41"/>
                </a:solidFill>
                <a:cs typeface="Times New Roman" pitchFamily="18" charset="0"/>
              </a:rPr>
              <a:t>придатними</a:t>
            </a:r>
            <a:r>
              <a:rPr lang="ru-RU" b="1" dirty="0">
                <a:solidFill>
                  <a:srgbClr val="692D41"/>
                </a:solidFill>
                <a:cs typeface="Times New Roman" pitchFamily="18" charset="0"/>
              </a:rPr>
              <a:t> до 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їжі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7. 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Знищує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 мух та 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клопів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uk-UA" b="1" dirty="0" smtClean="0">
              <a:solidFill>
                <a:srgbClr val="692D41"/>
              </a:solidFill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b="1" dirty="0" smtClean="0">
              <a:solidFill>
                <a:srgbClr val="692D41"/>
              </a:solidFill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uk-UA" b="1" dirty="0" smtClean="0">
                <a:solidFill>
                  <a:srgbClr val="692D41"/>
                </a:solidFill>
                <a:cs typeface="Times New Roman" pitchFamily="18" charset="0"/>
              </a:rPr>
              <a:t> 8.</a:t>
            </a:r>
            <a:r>
              <a:rPr lang="ru-RU" b="1" dirty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Росте 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під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молодими</a:t>
            </a:r>
            <a:r>
              <a:rPr lang="ru-RU" b="1" dirty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та 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старими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осиками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9</a:t>
            </a:r>
            <a:r>
              <a:rPr lang="ru-RU" b="1" dirty="0">
                <a:solidFill>
                  <a:srgbClr val="692D41"/>
                </a:solidFill>
                <a:cs typeface="Times New Roman" pitchFamily="18" charset="0"/>
              </a:rPr>
              <a:t>. 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Назва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 гриба 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збігається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 з 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кольором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 плодового 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тіла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10. </a:t>
            </a:r>
            <a:r>
              <a:rPr lang="ru-RU" b="1" dirty="0" err="1">
                <a:solidFill>
                  <a:srgbClr val="692D41"/>
                </a:solidFill>
                <a:cs typeface="Times New Roman" pitchFamily="18" charset="0"/>
              </a:rPr>
              <a:t>Н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айбільш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токсичний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серед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692D41"/>
                </a:solidFill>
                <a:cs typeface="Times New Roman" pitchFamily="18" charset="0"/>
              </a:rPr>
              <a:t>у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сього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царства </a:t>
            </a:r>
            <a:r>
              <a:rPr lang="ru-RU" b="1" dirty="0" err="1">
                <a:solidFill>
                  <a:srgbClr val="692D41"/>
                </a:solidFill>
                <a:cs typeface="Times New Roman" pitchFamily="18" charset="0"/>
              </a:rPr>
              <a:t>г</a:t>
            </a:r>
            <a:r>
              <a:rPr lang="ru-RU" b="1" dirty="0" err="1" smtClean="0">
                <a:solidFill>
                  <a:srgbClr val="692D41"/>
                </a:solidFill>
                <a:cs typeface="Times New Roman" pitchFamily="18" charset="0"/>
              </a:rPr>
              <a:t>рибів</a:t>
            </a:r>
            <a:r>
              <a:rPr lang="ru-RU" b="1" dirty="0" smtClean="0">
                <a:solidFill>
                  <a:srgbClr val="692D41"/>
                </a:solidFill>
                <a:cs typeface="Times New Roman" pitchFamily="18" charset="0"/>
              </a:rPr>
              <a:t>.</a:t>
            </a:r>
            <a:endParaRPr lang="ru-RU" b="1" dirty="0">
              <a:solidFill>
                <a:srgbClr val="692D41"/>
              </a:solidFill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58032" y="729695"/>
            <a:ext cx="3923928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AutoNum type="arabicPeriod"/>
            </a:pPr>
            <a:r>
              <a:rPr lang="uk-UA" b="1" dirty="0" smtClean="0">
                <a:solidFill>
                  <a:srgbClr val="692D41"/>
                </a:solidFill>
                <a:cs typeface="Times New Roman" pitchFamily="18" charset="0"/>
              </a:rPr>
              <a:t> Який гриб </a:t>
            </a:r>
            <a:r>
              <a:rPr lang="uk-UA" b="1" dirty="0">
                <a:solidFill>
                  <a:srgbClr val="692D41"/>
                </a:solidFill>
                <a:cs typeface="Times New Roman" pitchFamily="18" charset="0"/>
              </a:rPr>
              <a:t>росте лише на </a:t>
            </a:r>
            <a:r>
              <a:rPr lang="uk-UA" b="1" dirty="0" smtClean="0">
                <a:solidFill>
                  <a:srgbClr val="692D41"/>
                </a:solidFill>
                <a:cs typeface="Times New Roman" pitchFamily="18" charset="0"/>
              </a:rPr>
              <a:t>корені берези? </a:t>
            </a:r>
          </a:p>
          <a:p>
            <a:pPr algn="just">
              <a:lnSpc>
                <a:spcPct val="150000"/>
              </a:lnSpc>
              <a:buAutoNum type="arabicPeriod"/>
            </a:pPr>
            <a:r>
              <a:rPr lang="uk-UA" b="1" dirty="0" smtClean="0">
                <a:solidFill>
                  <a:srgbClr val="692D41"/>
                </a:solidFill>
                <a:cs typeface="Times New Roman" pitchFamily="18" charset="0"/>
              </a:rPr>
              <a:t> Інша </a:t>
            </a:r>
            <a:r>
              <a:rPr lang="uk-UA" b="1" dirty="0">
                <a:solidFill>
                  <a:srgbClr val="692D41"/>
                </a:solidFill>
                <a:cs typeface="Times New Roman" pitchFamily="18" charset="0"/>
              </a:rPr>
              <a:t>назва білого гриба. </a:t>
            </a:r>
            <a:endParaRPr lang="uk-UA" b="1" dirty="0" smtClean="0">
              <a:solidFill>
                <a:srgbClr val="692D41"/>
              </a:solidFill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uk-UA" b="1" dirty="0" smtClean="0">
                <a:solidFill>
                  <a:srgbClr val="692D41"/>
                </a:solidFill>
                <a:cs typeface="Times New Roman" pitchFamily="18" charset="0"/>
              </a:rPr>
              <a:t>3. Гриб використовується </a:t>
            </a:r>
            <a:r>
              <a:rPr lang="uk-UA" b="1" dirty="0">
                <a:solidFill>
                  <a:srgbClr val="692D41"/>
                </a:solidFill>
                <a:cs typeface="Times New Roman" pitchFamily="18" charset="0"/>
              </a:rPr>
              <a:t>в кухнях багатьох </a:t>
            </a:r>
            <a:r>
              <a:rPr lang="uk-UA" b="1" dirty="0" smtClean="0">
                <a:solidFill>
                  <a:srgbClr val="692D41"/>
                </a:solidFill>
                <a:cs typeface="Times New Roman" pitchFamily="18" charset="0"/>
              </a:rPr>
              <a:t>народів світу.</a:t>
            </a:r>
          </a:p>
          <a:p>
            <a:pPr algn="just">
              <a:lnSpc>
                <a:spcPct val="150000"/>
              </a:lnSpc>
            </a:pPr>
            <a:r>
              <a:rPr lang="uk-UA" b="1" dirty="0" smtClean="0">
                <a:solidFill>
                  <a:srgbClr val="692D41"/>
                </a:solidFill>
                <a:cs typeface="Times New Roman" pitchFamily="18" charset="0"/>
              </a:rPr>
              <a:t>4. Гриб </a:t>
            </a:r>
            <a:r>
              <a:rPr lang="uk-UA" b="1" dirty="0">
                <a:solidFill>
                  <a:srgbClr val="692D41"/>
                </a:solidFill>
                <a:cs typeface="Times New Roman" pitchFamily="18" charset="0"/>
              </a:rPr>
              <a:t>має маслянисті, слизькі   на дотик шапинки. 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692D41"/>
                </a:solidFill>
                <a:cs typeface="Times New Roman" pitchFamily="18" charset="0"/>
              </a:rPr>
              <a:t> </a:t>
            </a:r>
            <a:endParaRPr lang="ru-RU" dirty="0">
              <a:solidFill>
                <a:srgbClr val="692D41"/>
              </a:solidFill>
              <a:cs typeface="Times New Roman" pitchFamily="18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" r="3242"/>
          <a:stretch/>
        </p:blipFill>
        <p:spPr bwMode="auto">
          <a:xfrm>
            <a:off x="197537" y="917946"/>
            <a:ext cx="4806511" cy="2943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225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" r="4612"/>
          <a:stretch/>
        </p:blipFill>
        <p:spPr bwMode="auto">
          <a:xfrm>
            <a:off x="559759" y="1340768"/>
            <a:ext cx="8075799" cy="489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3183" y="190381"/>
            <a:ext cx="856895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4400" b="1" dirty="0" smtClean="0">
                <a:ln w="50800"/>
                <a:solidFill>
                  <a:srgbClr val="692D41"/>
                </a:solidFill>
                <a:cs typeface="Times New Roman" pitchFamily="18" charset="0"/>
              </a:rPr>
              <a:t>Перевір себе</a:t>
            </a:r>
            <a:endParaRPr lang="ru-RU" sz="4400" b="1" dirty="0">
              <a:ln w="50800"/>
              <a:solidFill>
                <a:srgbClr val="692D4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7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196752"/>
            <a:ext cx="763284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692D41"/>
                </a:solidFill>
              </a:rPr>
              <a:t>1. Що таке плодове тіло шапинкових грибів? Із чого воно складається?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692D41"/>
                </a:solidFill>
              </a:rPr>
              <a:t>2. Що собою становить грибниця шапинкових 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692D41"/>
                </a:solidFill>
              </a:rPr>
              <a:t>грибів?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692D41"/>
                </a:solidFill>
              </a:rPr>
              <a:t>3. Чому одні шапинкові гриби називаються пластинчастими, інші – трубчастими?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692D41"/>
                </a:solidFill>
              </a:rPr>
              <a:t>4. Як розмножуються шапинкові гриби?</a:t>
            </a:r>
          </a:p>
          <a:p>
            <a:pPr defTabSz="533400">
              <a:lnSpc>
                <a:spcPct val="150000"/>
              </a:lnSpc>
            </a:pPr>
            <a:r>
              <a:rPr lang="uk-UA" sz="2000" b="1" dirty="0" smtClean="0">
                <a:solidFill>
                  <a:srgbClr val="692D41"/>
                </a:solidFill>
              </a:rPr>
              <a:t>5. Як поширення шапинкових грибів може залежати від поширення     тих чи інших видів рослин?</a:t>
            </a:r>
            <a:endParaRPr lang="ru-RU" sz="2000" b="1" dirty="0">
              <a:solidFill>
                <a:srgbClr val="692D4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1811" y="450423"/>
            <a:ext cx="7175362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3200" b="1" dirty="0" smtClean="0">
                <a:ln w="50800"/>
                <a:solidFill>
                  <a:srgbClr val="692D41"/>
                </a:solidFill>
              </a:rPr>
              <a:t>Дайте відповіді на запитання</a:t>
            </a:r>
            <a:endParaRPr lang="ru-RU" sz="3200" b="1" dirty="0">
              <a:ln w="50800"/>
              <a:solidFill>
                <a:srgbClr val="692D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62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412776"/>
            <a:ext cx="79208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200" b="1" dirty="0" smtClean="0">
                <a:solidFill>
                  <a:srgbClr val="692D41"/>
                </a:solidFill>
              </a:rPr>
              <a:t>Домашнє завдання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000" b="1" dirty="0" smtClean="0">
                <a:solidFill>
                  <a:srgbClr val="692D41"/>
                </a:solidFill>
              </a:rPr>
              <a:t>Опрацювати § 54,  знати відповіді на запитання із рубрики «Перевірте здобуті знання».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000" b="1" dirty="0" smtClean="0">
                <a:solidFill>
                  <a:srgbClr val="692D41"/>
                </a:solidFill>
              </a:rPr>
              <a:t>Підготувати  інформацію  про </a:t>
            </a:r>
            <a:r>
              <a:rPr lang="uk-UA" sz="2000" b="1" dirty="0" smtClean="0">
                <a:solidFill>
                  <a:srgbClr val="692D41"/>
                </a:solidFill>
              </a:rPr>
              <a:t>гриби, </a:t>
            </a:r>
            <a:r>
              <a:rPr lang="uk-UA" sz="2000" b="1" dirty="0" smtClean="0">
                <a:solidFill>
                  <a:srgbClr val="692D41"/>
                </a:solidFill>
              </a:rPr>
              <a:t>поширені в нашій місцевості.</a:t>
            </a:r>
            <a:endParaRPr lang="ru-RU" sz="2000" b="1" dirty="0">
              <a:solidFill>
                <a:srgbClr val="692D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1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2" name="Picture 8" descr="Красивые грибы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8" y="-1"/>
            <a:ext cx="912919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2564904"/>
            <a:ext cx="88569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Дякую за увагу</a:t>
            </a:r>
            <a:endParaRPr lang="ru-RU" sz="8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988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bg2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519" y="4666993"/>
            <a:ext cx="4035425" cy="201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308" y="167165"/>
            <a:ext cx="8280920" cy="92447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solidFill>
                  <a:srgbClr val="692D41"/>
                </a:solidFill>
              </a:rPr>
              <a:t>Перевірка домашнього завдання</a:t>
            </a:r>
            <a:endParaRPr lang="ru-RU" b="1" dirty="0">
              <a:ln w="11430"/>
              <a:solidFill>
                <a:srgbClr val="692D4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9728" y="980728"/>
            <a:ext cx="8684760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1.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</a:rPr>
              <a:t>Зазначте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, де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розташовані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клітини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водоростей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у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складі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</a:rPr>
              <a:t>лишайників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: а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) у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серцевині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; б) у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нижньому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корковому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шарі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; 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в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) у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верхньому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корковому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шарі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; г)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під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нижнім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корковим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шаром.</a:t>
            </a:r>
          </a:p>
          <a:p>
            <a:pPr algn="just">
              <a:lnSpc>
                <a:spcPct val="150000"/>
              </a:lnSpc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2.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Укажіть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середовище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, для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визначення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стану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якого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використовують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лишайники: а)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повітря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; б)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водойми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; в)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ґрунт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; г)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організм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людини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3.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Поясніть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терміни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: лишайники,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екологічна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індикація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накипні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лишайники,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листуваті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лишайники,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кущисті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лишайники.  </a:t>
            </a:r>
          </a:p>
          <a:p>
            <a:pPr algn="just">
              <a:lnSpc>
                <a:spcPct val="150000"/>
              </a:lnSpc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4.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Підпишіть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малюнок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і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вкажіть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 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значення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кожної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складової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5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.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</a:rPr>
              <a:t>Прослухайте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повідомлення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про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лишайники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своєї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місцевості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18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712968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rgbClr val="692D41"/>
                </a:solidFill>
                <a:cs typeface="Times New Roman" pitchFamily="18" charset="0"/>
              </a:rPr>
              <a:t>Список використаних джерел</a:t>
            </a:r>
          </a:p>
          <a:p>
            <a:pPr algn="ctr"/>
            <a:r>
              <a:rPr lang="uk-UA" b="1" dirty="0">
                <a:solidFill>
                  <a:srgbClr val="692D41"/>
                </a:solidFill>
                <a:cs typeface="Times New Roman" pitchFamily="18" charset="0"/>
              </a:rPr>
              <a:t>Література:</a:t>
            </a:r>
          </a:p>
          <a:p>
            <a:r>
              <a:rPr lang="uk-UA" b="1" dirty="0">
                <a:solidFill>
                  <a:srgbClr val="692D41"/>
                </a:solidFill>
                <a:cs typeface="Times New Roman" pitchFamily="18" charset="0"/>
              </a:rPr>
              <a:t>Біологія: </a:t>
            </a:r>
            <a:r>
              <a:rPr lang="uk-UA" b="1" dirty="0" err="1">
                <a:solidFill>
                  <a:srgbClr val="692D41"/>
                </a:solidFill>
                <a:cs typeface="Times New Roman" pitchFamily="18" charset="0"/>
              </a:rPr>
              <a:t>підруч</a:t>
            </a:r>
            <a:r>
              <a:rPr lang="uk-UA" b="1" dirty="0">
                <a:solidFill>
                  <a:srgbClr val="692D41"/>
                </a:solidFill>
                <a:cs typeface="Times New Roman" pitchFamily="18" charset="0"/>
              </a:rPr>
              <a:t>. для </a:t>
            </a:r>
            <a:r>
              <a:rPr lang="uk-UA" b="1" dirty="0" err="1">
                <a:solidFill>
                  <a:srgbClr val="692D41"/>
                </a:solidFill>
                <a:cs typeface="Times New Roman" pitchFamily="18" charset="0"/>
              </a:rPr>
              <a:t>загальноосвіт</a:t>
            </a:r>
            <a:r>
              <a:rPr lang="uk-UA" b="1" dirty="0">
                <a:solidFill>
                  <a:srgbClr val="692D41"/>
                </a:solidFill>
                <a:cs typeface="Times New Roman" pitchFamily="18" charset="0"/>
              </a:rPr>
              <a:t>. </a:t>
            </a:r>
            <a:r>
              <a:rPr lang="uk-UA" b="1" dirty="0" err="1">
                <a:solidFill>
                  <a:srgbClr val="692D41"/>
                </a:solidFill>
                <a:cs typeface="Times New Roman" pitchFamily="18" charset="0"/>
              </a:rPr>
              <a:t>навч</a:t>
            </a:r>
            <a:r>
              <a:rPr lang="uk-UA" b="1" dirty="0">
                <a:solidFill>
                  <a:srgbClr val="692D41"/>
                </a:solidFill>
                <a:cs typeface="Times New Roman" pitchFamily="18" charset="0"/>
              </a:rPr>
              <a:t>. </a:t>
            </a:r>
            <a:r>
              <a:rPr lang="uk-UA" b="1" dirty="0" err="1">
                <a:solidFill>
                  <a:srgbClr val="692D41"/>
                </a:solidFill>
                <a:cs typeface="Times New Roman" pitchFamily="18" charset="0"/>
              </a:rPr>
              <a:t>закл</a:t>
            </a:r>
            <a:r>
              <a:rPr lang="uk-UA" b="1" dirty="0">
                <a:solidFill>
                  <a:srgbClr val="692D41"/>
                </a:solidFill>
                <a:cs typeface="Times New Roman" pitchFamily="18" charset="0"/>
              </a:rPr>
              <a:t>. 6-й кл./Л.І.</a:t>
            </a:r>
            <a:r>
              <a:rPr lang="uk-UA" b="1" dirty="0" err="1">
                <a:solidFill>
                  <a:srgbClr val="692D41"/>
                </a:solidFill>
                <a:cs typeface="Times New Roman" pitchFamily="18" charset="0"/>
              </a:rPr>
              <a:t>Остапченко</a:t>
            </a:r>
            <a:r>
              <a:rPr lang="uk-UA" b="1" dirty="0">
                <a:solidFill>
                  <a:srgbClr val="692D41"/>
                </a:solidFill>
                <a:cs typeface="Times New Roman" pitchFamily="18" charset="0"/>
              </a:rPr>
              <a:t> та ін. – К.: </a:t>
            </a:r>
            <a:r>
              <a:rPr lang="uk-UA" b="1" dirty="0" err="1">
                <a:solidFill>
                  <a:srgbClr val="692D41"/>
                </a:solidFill>
                <a:cs typeface="Times New Roman" pitchFamily="18" charset="0"/>
              </a:rPr>
              <a:t>Генеза</a:t>
            </a:r>
            <a:r>
              <a:rPr lang="uk-UA" b="1" dirty="0">
                <a:solidFill>
                  <a:srgbClr val="692D41"/>
                </a:solidFill>
                <a:cs typeface="Times New Roman" pitchFamily="18" charset="0"/>
              </a:rPr>
              <a:t>, 2014. – 224с.: іл.</a:t>
            </a:r>
          </a:p>
          <a:p>
            <a:pPr algn="ctr"/>
            <a:r>
              <a:rPr lang="uk-UA" b="1" dirty="0" err="1">
                <a:solidFill>
                  <a:srgbClr val="692D41"/>
                </a:solidFill>
                <a:cs typeface="Times New Roman" pitchFamily="18" charset="0"/>
              </a:rPr>
              <a:t>Інтернет-ресурси</a:t>
            </a:r>
            <a:endParaRPr lang="uk-UA" b="1" dirty="0">
              <a:solidFill>
                <a:srgbClr val="692D41"/>
              </a:solidFill>
              <a:cs typeface="Times New Roman" pitchFamily="18" charset="0"/>
            </a:endParaRPr>
          </a:p>
          <a:p>
            <a:r>
              <a:rPr lang="en-US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://vv-hotel.com/ua/216/</a:t>
            </a:r>
            <a:r>
              <a:rPr lang="ru-RU" sz="2000" b="1" dirty="0" err="1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Розваги</a:t>
            </a:r>
            <a:r>
              <a:rPr lang="ru-RU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err="1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Збирання_грибів_і_ягід</a:t>
            </a:r>
            <a:endParaRPr lang="ru-RU" sz="2000" b="1" dirty="0" smtClean="0">
              <a:solidFill>
                <a:srgbClr val="692D4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http://forum.toadstool.ru/index.php?showtopic=1188&amp;page=1</a:t>
            </a:r>
            <a:endParaRPr lang="uk-UA" sz="2000" b="1" dirty="0">
              <a:solidFill>
                <a:srgbClr val="692D4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http://pohta.ucoz.ru/publ/plastinchatye/plastinchatye_sedobnye_griby/2-1-0-3</a:t>
            </a:r>
            <a:endParaRPr lang="uk-UA" sz="2000" b="1" dirty="0" smtClean="0">
              <a:solidFill>
                <a:srgbClr val="692D4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sportkor.ru.com/razdeli/gribi/gribi-ranney-vesnoy.html</a:t>
            </a:r>
            <a:endParaRPr lang="uk-UA" sz="2000" b="1" dirty="0" smtClean="0">
              <a:solidFill>
                <a:srgbClr val="692D4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http://pensionery.5nx.ru/viewtopic.php?f=10&amp;t=113</a:t>
            </a:r>
            <a:endParaRPr lang="uk-UA" sz="2000" b="1" dirty="0">
              <a:solidFill>
                <a:srgbClr val="692D4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http://www.secondface.ru/viewtopic.php?f=3&amp;t=30&amp;start=1352</a:t>
            </a:r>
            <a:endParaRPr lang="uk-UA" sz="2000" b="1" dirty="0" smtClean="0">
              <a:solidFill>
                <a:srgbClr val="692D4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http://lib5.podelise.ru/docs/37900/index-74863-29.html</a:t>
            </a:r>
            <a:endParaRPr lang="uk-UA" sz="2000" b="1" dirty="0">
              <a:solidFill>
                <a:srgbClr val="692D4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http://fs.nashaucheba.ru/docs/270/index-1415122.html</a:t>
            </a:r>
            <a:endParaRPr lang="uk-UA" sz="2000" b="1" dirty="0" smtClean="0">
              <a:solidFill>
                <a:srgbClr val="692D4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http://player.myshared.ru/289100/</a:t>
            </a:r>
            <a:endParaRPr lang="uk-UA" sz="2000" b="1" dirty="0" smtClean="0">
              <a:solidFill>
                <a:srgbClr val="692D4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http://www.upcscavenger.com/wiki/hymenium/</a:t>
            </a:r>
            <a:endParaRPr lang="ru-RU" sz="2000" b="1" dirty="0">
              <a:solidFill>
                <a:srgbClr val="692D4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sz="2000" b="1" dirty="0" smtClean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www.grib-bludo.ru/index/0-11</a:t>
            </a:r>
            <a:endParaRPr lang="ru-RU" sz="2000" b="1" dirty="0" smtClean="0">
              <a:solidFill>
                <a:srgbClr val="692D4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692D41"/>
                </a:solidFill>
                <a:latin typeface="Times New Roman" pitchFamily="18" charset="0"/>
                <a:cs typeface="Times New Roman" pitchFamily="18" charset="0"/>
              </a:rPr>
              <a:t>http://tut-cikavo.com/roslyny-st/290-tsikavi-fakti-pro-gribi</a:t>
            </a:r>
            <a:endParaRPr lang="uk-UA" sz="2000" b="1" dirty="0">
              <a:solidFill>
                <a:srgbClr val="692D4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032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4008" y="1045855"/>
            <a:ext cx="590465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2000" b="1" dirty="0">
                <a:solidFill>
                  <a:srgbClr val="692D41"/>
                </a:solidFill>
              </a:rPr>
              <a:t>з</a:t>
            </a:r>
            <a:r>
              <a:rPr lang="uk-UA" sz="2000" b="1" dirty="0" smtClean="0">
                <a:solidFill>
                  <a:srgbClr val="692D41"/>
                </a:solidFill>
                <a:latin typeface="Times New Roman"/>
                <a:cs typeface="Times New Roman"/>
              </a:rPr>
              <a:t>'</a:t>
            </a:r>
            <a:r>
              <a:rPr lang="uk-UA" sz="2000" b="1" dirty="0" smtClean="0">
                <a:solidFill>
                  <a:srgbClr val="692D41"/>
                </a:solidFill>
              </a:rPr>
              <a:t>ясувати </a:t>
            </a:r>
            <a:r>
              <a:rPr lang="uk-UA" sz="2000" b="1" dirty="0" smtClean="0">
                <a:solidFill>
                  <a:srgbClr val="692D41"/>
                </a:solidFill>
              </a:rPr>
              <a:t>значення понять шапинкові пластинчасті та трубчасті гриби;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2000" b="1" dirty="0" smtClean="0">
                <a:solidFill>
                  <a:srgbClr val="692D41"/>
                </a:solidFill>
              </a:rPr>
              <a:t>пригадати правила роботи з мікроскопом та лабораторним обладнанням;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2000" b="1" dirty="0" smtClean="0">
                <a:solidFill>
                  <a:srgbClr val="692D41"/>
                </a:solidFill>
              </a:rPr>
              <a:t> вивчити внутрішню будову шапинкового гриба </a:t>
            </a:r>
            <a:r>
              <a:rPr lang="uk-UA" sz="2000" b="1" dirty="0" smtClean="0">
                <a:solidFill>
                  <a:srgbClr val="692D41"/>
                </a:solidFill>
              </a:rPr>
              <a:t>під </a:t>
            </a:r>
            <a:r>
              <a:rPr lang="uk-UA" sz="2000" b="1" dirty="0" smtClean="0">
                <a:solidFill>
                  <a:srgbClr val="692D41"/>
                </a:solidFill>
              </a:rPr>
              <a:t>час лабораторного дослідження;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2000" b="1" dirty="0" smtClean="0">
                <a:solidFill>
                  <a:srgbClr val="692D41"/>
                </a:solidFill>
              </a:rPr>
              <a:t>ознайомитися з оптимальними умовами для росту грибниці.</a:t>
            </a:r>
            <a:endParaRPr lang="ru-RU" sz="2000" b="1" dirty="0">
              <a:solidFill>
                <a:srgbClr val="692D41"/>
              </a:solidFill>
            </a:endParaRPr>
          </a:p>
        </p:txBody>
      </p:sp>
      <p:pic>
        <p:nvPicPr>
          <p:cNvPr id="14338" name="Picture 2" descr="МБОУ средняя общеобразовательная школа 35 - Официальный сай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765" y="1196751"/>
            <a:ext cx="2838251" cy="401476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" name="TextBox 2"/>
          <p:cNvSpPr txBox="1"/>
          <p:nvPr/>
        </p:nvSpPr>
        <p:spPr>
          <a:xfrm>
            <a:off x="1619672" y="404664"/>
            <a:ext cx="4140877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ln w="11430"/>
                <a:solidFill>
                  <a:srgbClr val="692D41"/>
                </a:solidFill>
              </a:rPr>
              <a:t>Завдання </a:t>
            </a:r>
            <a:r>
              <a:rPr lang="uk-UA" sz="3200" b="1" dirty="0" smtClean="0">
                <a:ln w="11430"/>
                <a:solidFill>
                  <a:srgbClr val="692D41"/>
                </a:solidFill>
              </a:rPr>
              <a:t>уроку:</a:t>
            </a:r>
            <a:endParaRPr lang="ru-RU" sz="3200" b="1" dirty="0">
              <a:ln w="11430"/>
              <a:solidFill>
                <a:srgbClr val="692D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77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278280"/>
            <a:ext cx="8374437" cy="323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8678" y="4869160"/>
            <a:ext cx="85184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354013">
              <a:lnSpc>
                <a:spcPct val="150000"/>
              </a:lnSpc>
            </a:pPr>
            <a:r>
              <a:rPr lang="uk-UA" b="1" dirty="0"/>
              <a:t>	</a:t>
            </a:r>
            <a:r>
              <a:rPr lang="uk-UA" b="1" dirty="0" smtClean="0">
                <a:solidFill>
                  <a:srgbClr val="692D41"/>
                </a:solidFill>
              </a:rPr>
              <a:t>1 – лисичка звичайна; 2 – маслюк звичайний; </a:t>
            </a:r>
          </a:p>
          <a:p>
            <a:pPr algn="just" defTabSz="354013">
              <a:lnSpc>
                <a:spcPct val="150000"/>
              </a:lnSpc>
            </a:pPr>
            <a:r>
              <a:rPr lang="uk-UA" b="1" dirty="0" smtClean="0">
                <a:solidFill>
                  <a:srgbClr val="692D41"/>
                </a:solidFill>
              </a:rPr>
              <a:t>3 – опеньок лучний; 4 – шампіньйон.</a:t>
            </a:r>
          </a:p>
          <a:p>
            <a:pPr algn="just" defTabSz="354013">
              <a:lnSpc>
                <a:spcPct val="150000"/>
              </a:lnSpc>
            </a:pPr>
            <a:r>
              <a:rPr lang="uk-UA" sz="2000" b="1" dirty="0" smtClean="0">
                <a:solidFill>
                  <a:srgbClr val="692D41"/>
                </a:solidFill>
              </a:rPr>
              <a:t>	</a:t>
            </a:r>
            <a:r>
              <a:rPr lang="uk-UA" sz="2000" b="1" i="1" dirty="0" smtClean="0">
                <a:solidFill>
                  <a:srgbClr val="692D41"/>
                </a:solidFill>
              </a:rPr>
              <a:t>- Які з них поширені у нашій місцевості? </a:t>
            </a:r>
            <a:endParaRPr lang="ru-RU" sz="2000" b="1" i="1" dirty="0">
              <a:solidFill>
                <a:srgbClr val="692D4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7" y="213440"/>
            <a:ext cx="8244134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800" b="1" dirty="0">
                <a:ln w="11430"/>
                <a:solidFill>
                  <a:srgbClr val="692D41"/>
                </a:solidFill>
              </a:rPr>
              <a:t>Шапинкові їстівні гриби</a:t>
            </a:r>
            <a:r>
              <a:rPr lang="uk-UA" sz="2800" b="1" dirty="0" smtClean="0">
                <a:ln w="11430"/>
                <a:solidFill>
                  <a:srgbClr val="692D41"/>
                </a:solidFill>
              </a:rPr>
              <a:t>,</a:t>
            </a:r>
          </a:p>
          <a:p>
            <a:pPr algn="ctr"/>
            <a:r>
              <a:rPr lang="uk-UA" sz="2800" b="1" dirty="0" smtClean="0">
                <a:ln w="11430"/>
                <a:solidFill>
                  <a:srgbClr val="692D41"/>
                </a:solidFill>
              </a:rPr>
              <a:t> </a:t>
            </a:r>
            <a:r>
              <a:rPr lang="uk-UA" sz="2800" b="1" dirty="0">
                <a:ln w="11430"/>
                <a:solidFill>
                  <a:srgbClr val="692D41"/>
                </a:solidFill>
              </a:rPr>
              <a:t>поширені в </a:t>
            </a:r>
            <a:r>
              <a:rPr lang="uk-UA" sz="2800" b="1" dirty="0" smtClean="0">
                <a:ln w="11430"/>
                <a:solidFill>
                  <a:srgbClr val="692D41"/>
                </a:solidFill>
              </a:rPr>
              <a:t>Україні</a:t>
            </a:r>
            <a:endParaRPr lang="ru-RU" sz="2800" b="1" dirty="0">
              <a:ln w="11430"/>
              <a:solidFill>
                <a:srgbClr val="692D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85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9" t="3548"/>
          <a:stretch/>
        </p:blipFill>
        <p:spPr bwMode="auto">
          <a:xfrm>
            <a:off x="223134" y="1201721"/>
            <a:ext cx="3024336" cy="3668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3134" y="4984797"/>
            <a:ext cx="3312368" cy="1282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692D41"/>
                </a:solidFill>
              </a:rPr>
              <a:t>1 – корінь дерева;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692D41"/>
                </a:solidFill>
              </a:rPr>
              <a:t>2 – міцелій гриба; 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692D41"/>
                </a:solidFill>
              </a:rPr>
              <a:t>3 </a:t>
            </a:r>
            <a:r>
              <a:rPr lang="uk-UA" b="1" dirty="0">
                <a:solidFill>
                  <a:srgbClr val="692D41"/>
                </a:solidFill>
              </a:rPr>
              <a:t>– </a:t>
            </a:r>
            <a:r>
              <a:rPr lang="uk-UA" b="1" dirty="0" smtClean="0">
                <a:solidFill>
                  <a:srgbClr val="692D41"/>
                </a:solidFill>
              </a:rPr>
              <a:t>мікориза</a:t>
            </a:r>
            <a:endParaRPr lang="ru-RU" b="1" dirty="0">
              <a:solidFill>
                <a:srgbClr val="692D4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53936" y="5187449"/>
            <a:ext cx="5790064" cy="1282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54013">
              <a:lnSpc>
                <a:spcPct val="150000"/>
              </a:lnSpc>
            </a:pPr>
            <a:r>
              <a:rPr lang="uk-UA" b="1" dirty="0" smtClean="0"/>
              <a:t>	</a:t>
            </a:r>
            <a:r>
              <a:rPr lang="uk-UA" b="1" dirty="0" smtClean="0">
                <a:solidFill>
                  <a:srgbClr val="692D41"/>
                </a:solidFill>
              </a:rPr>
              <a:t>Часто розповсюдження того чи іншого гриба обмежене поширенням тих видів рослин, з якими вони співіснують. </a:t>
            </a:r>
            <a:endParaRPr lang="ru-RU" b="1" dirty="0">
              <a:solidFill>
                <a:srgbClr val="692D41"/>
              </a:solidFill>
            </a:endParaRPr>
          </a:p>
        </p:txBody>
      </p:sp>
      <p:pic>
        <p:nvPicPr>
          <p:cNvPr id="1028" name="Picture 4" descr="С днём рождения, Волгодонец. - Поздравлялки - Грибы средней полос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356" y="1178511"/>
            <a:ext cx="2086505" cy="136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0702" y="2574262"/>
            <a:ext cx="34532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692D41"/>
                </a:solidFill>
              </a:rPr>
              <a:t>Гриби в Карпатському лісі</a:t>
            </a:r>
            <a:endParaRPr lang="ru-RU" b="1" dirty="0">
              <a:solidFill>
                <a:srgbClr val="692D41"/>
              </a:solidFill>
            </a:endParaRPr>
          </a:p>
        </p:txBody>
      </p:sp>
      <p:pic>
        <p:nvPicPr>
          <p:cNvPr id="1030" name="Picture 6" descr="http://vv-hotel.com/photos/7-entertainment/gryby_yahody/2_hryby_9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936" y="1201721"/>
            <a:ext cx="3240360" cy="136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fb.ru/misc/i/gallery/12952/29312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207050"/>
            <a:ext cx="2386897" cy="131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64087" y="4521023"/>
            <a:ext cx="2098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692D41"/>
                </a:solidFill>
              </a:rPr>
              <a:t>Опеньки лугові</a:t>
            </a:r>
            <a:endParaRPr lang="ru-RU" b="1" dirty="0">
              <a:solidFill>
                <a:srgbClr val="692D4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62356" y="2574262"/>
            <a:ext cx="20865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692D41"/>
                </a:solidFill>
              </a:rPr>
              <a:t>Гриби в парку </a:t>
            </a:r>
            <a:endParaRPr lang="ru-RU" b="1" dirty="0">
              <a:solidFill>
                <a:srgbClr val="692D4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260648"/>
            <a:ext cx="773160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ln w="11430"/>
                <a:solidFill>
                  <a:srgbClr val="692D41"/>
                </a:solidFill>
              </a:rPr>
              <a:t>Чи існують гриби в Антарктиді?</a:t>
            </a:r>
            <a:endParaRPr lang="ru-RU" sz="3200" b="1" dirty="0">
              <a:ln w="11430"/>
              <a:solidFill>
                <a:srgbClr val="692D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80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Воротил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6" t="6309" r="9472" b="5243"/>
          <a:stretch/>
        </p:blipFill>
        <p:spPr bwMode="auto">
          <a:xfrm>
            <a:off x="618154" y="1295905"/>
            <a:ext cx="3312368" cy="1783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3794" y="3079624"/>
            <a:ext cx="40610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692D41"/>
                </a:solidFill>
              </a:rPr>
              <a:t>Лисичка звичайна трапляється у хвойних і мішаних лісах</a:t>
            </a:r>
            <a:endParaRPr lang="ru-RU" b="1" dirty="0">
              <a:solidFill>
                <a:srgbClr val="692D41"/>
              </a:solidFill>
            </a:endParaRPr>
          </a:p>
        </p:txBody>
      </p:sp>
      <p:pic>
        <p:nvPicPr>
          <p:cNvPr id="8196" name="Picture 4" descr="Грибная странич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717" y="1341732"/>
            <a:ext cx="2963318" cy="178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05817" y="3155540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692D41"/>
                </a:solidFill>
              </a:rPr>
              <a:t>Маслюк звичайний утворює</a:t>
            </a:r>
          </a:p>
          <a:p>
            <a:pPr algn="ctr"/>
            <a:r>
              <a:rPr lang="uk-UA" b="1" dirty="0" smtClean="0">
                <a:solidFill>
                  <a:srgbClr val="692D41"/>
                </a:solidFill>
              </a:rPr>
              <a:t> мікоризу із коренем сосни</a:t>
            </a:r>
            <a:endParaRPr lang="ru-RU" b="1" dirty="0">
              <a:solidFill>
                <a:srgbClr val="692D41"/>
              </a:solidFill>
            </a:endParaRPr>
          </a:p>
        </p:txBody>
      </p:sp>
      <p:pic>
        <p:nvPicPr>
          <p:cNvPr id="8198" name="Picture 6" descr="Энциклопедия гриб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07" y="4063596"/>
            <a:ext cx="3312368" cy="2176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Mushroom Species Agaricus campestris Images and Inf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349" y="4060148"/>
            <a:ext cx="2963318" cy="2131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8466" y="6256329"/>
            <a:ext cx="9021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692D41"/>
                </a:solidFill>
              </a:rPr>
              <a:t>Опеньок лучний та печериця звичайна зростають на відкритих.</a:t>
            </a:r>
            <a:endParaRPr lang="ru-RU" b="1" dirty="0">
              <a:solidFill>
                <a:srgbClr val="692D4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4924" y="218687"/>
            <a:ext cx="8837771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err="1">
                <a:ln w="11430"/>
                <a:solidFill>
                  <a:srgbClr val="692D41"/>
                </a:solidFill>
                <a:latin typeface="+mj-lt"/>
                <a:cs typeface="Times New Roman" pitchFamily="18" charset="0"/>
              </a:rPr>
              <a:t>Симбіотичні</a:t>
            </a:r>
            <a:r>
              <a:rPr lang="ru-RU" sz="3200" b="1" dirty="0">
                <a:ln w="11430"/>
                <a:solidFill>
                  <a:srgbClr val="692D41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3200" b="1" dirty="0" err="1">
                <a:ln w="11430"/>
                <a:solidFill>
                  <a:srgbClr val="692D41"/>
                </a:solidFill>
                <a:latin typeface="+mj-lt"/>
                <a:cs typeface="Times New Roman" pitchFamily="18" charset="0"/>
              </a:rPr>
              <a:t>мікоризоутворюючі</a:t>
            </a:r>
            <a:r>
              <a:rPr lang="ru-RU" sz="3200" b="1" dirty="0">
                <a:ln w="11430"/>
                <a:solidFill>
                  <a:srgbClr val="692D41"/>
                </a:solidFill>
                <a:latin typeface="+mj-lt"/>
                <a:cs typeface="Times New Roman" pitchFamily="18" charset="0"/>
              </a:rPr>
              <a:t> </a:t>
            </a:r>
            <a:endParaRPr lang="ru-RU" sz="3200" b="1" dirty="0" smtClean="0">
              <a:ln w="11430"/>
              <a:solidFill>
                <a:srgbClr val="692D41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ru-RU" sz="3200" b="1" dirty="0" err="1" smtClean="0">
                <a:ln w="11430"/>
                <a:solidFill>
                  <a:srgbClr val="692D41"/>
                </a:solidFill>
                <a:latin typeface="+mj-lt"/>
                <a:cs typeface="Times New Roman" pitchFamily="18" charset="0"/>
              </a:rPr>
              <a:t>шапинкові</a:t>
            </a:r>
            <a:r>
              <a:rPr lang="ru-RU" sz="3200" b="1" dirty="0" smtClean="0">
                <a:ln w="11430"/>
                <a:solidFill>
                  <a:srgbClr val="692D41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3200" b="1" dirty="0" err="1">
                <a:ln w="11430"/>
                <a:solidFill>
                  <a:srgbClr val="692D41"/>
                </a:solidFill>
                <a:latin typeface="+mj-lt"/>
                <a:cs typeface="Times New Roman" pitchFamily="18" charset="0"/>
              </a:rPr>
              <a:t>гриби</a:t>
            </a:r>
            <a:endParaRPr lang="ru-RU" sz="3200" b="1" dirty="0">
              <a:ln w="11430"/>
              <a:solidFill>
                <a:srgbClr val="692D41"/>
              </a:solidFill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9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6" r="5437" b="2224"/>
          <a:stretch/>
        </p:blipFill>
        <p:spPr bwMode="auto">
          <a:xfrm>
            <a:off x="395536" y="1361832"/>
            <a:ext cx="4320480" cy="5290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179348"/>
            <a:ext cx="8820472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solidFill>
                  <a:schemeClr val="accent4">
                    <a:lumMod val="50000"/>
                  </a:schemeClr>
                </a:solidFill>
              </a:rPr>
              <a:t>Внутрішня будова</a:t>
            </a:r>
          </a:p>
          <a:p>
            <a:pPr algn="ctr"/>
            <a:r>
              <a:rPr lang="uk-UA" sz="3200" b="1" dirty="0" smtClean="0">
                <a:ln w="11430"/>
                <a:solidFill>
                  <a:schemeClr val="accent4">
                    <a:lumMod val="50000"/>
                  </a:schemeClr>
                </a:solidFill>
              </a:rPr>
              <a:t> шапинкового гриба</a:t>
            </a:r>
            <a:endParaRPr lang="ru-RU" sz="3200" b="1" dirty="0">
              <a:ln w="11430"/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88768" y="1772816"/>
            <a:ext cx="3816424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692D41"/>
                </a:solidFill>
              </a:rPr>
              <a:t>1 – шапинка гриба;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692D41"/>
                </a:solidFill>
              </a:rPr>
              <a:t>2 – ніжка гриба (пеньок);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692D41"/>
                </a:solidFill>
              </a:rPr>
              <a:t>3 – грибниця, розташована в </a:t>
            </a:r>
            <a:r>
              <a:rPr lang="uk-UA" b="1" dirty="0">
                <a:solidFill>
                  <a:srgbClr val="692D41"/>
                </a:solidFill>
              </a:rPr>
              <a:t>ґ</a:t>
            </a:r>
            <a:r>
              <a:rPr lang="uk-UA" b="1" dirty="0" smtClean="0">
                <a:solidFill>
                  <a:srgbClr val="692D41"/>
                </a:solidFill>
              </a:rPr>
              <a:t>рунті;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692D41"/>
                </a:solidFill>
              </a:rPr>
              <a:t>4 – пластинки;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692D41"/>
                </a:solidFill>
              </a:rPr>
              <a:t>5 – покривало;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692D41"/>
                </a:solidFill>
              </a:rPr>
              <a:t>6 – порожнина всередині ніжки;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692D41"/>
                </a:solidFill>
              </a:rPr>
              <a:t>7 – гіфи гриба </a:t>
            </a:r>
            <a:endParaRPr lang="ru-RU" b="1" dirty="0">
              <a:solidFill>
                <a:srgbClr val="692D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85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930461" y="4379935"/>
            <a:ext cx="20279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Строчок 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100" name="Picture 4" descr="Мицелий рыжика почтой недорого - Сад и Огород, Продажа - Киев, Украина - Объявления: 936427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4"/>
          <a:stretch/>
        </p:blipFill>
        <p:spPr bwMode="auto">
          <a:xfrm>
            <a:off x="2692425" y="775358"/>
            <a:ext cx="2314660" cy="155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43678" y="2308748"/>
            <a:ext cx="2172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Рижик</a:t>
            </a: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ru-RU" sz="2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102" name="Picture 6" descr="http://media.ffclub.ru/up166623-gr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146" y="755613"/>
            <a:ext cx="1995870" cy="1583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46018" y="2308748"/>
            <a:ext cx="1954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Груздь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104" name="Picture 8" descr="http://www.zhodinovel.com/uploads/posts/2010-06/1276881268_lisichk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8"/>
          <a:stretch/>
        </p:blipFill>
        <p:spPr bwMode="auto">
          <a:xfrm>
            <a:off x="224574" y="2788350"/>
            <a:ext cx="2304256" cy="159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5184" y="4384238"/>
            <a:ext cx="2331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Лисички 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108" name="Picture 12" descr="http://www.grib-bludo.ru/img/grib/volnuschka0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1"/>
          <a:stretch/>
        </p:blipFill>
        <p:spPr bwMode="auto">
          <a:xfrm>
            <a:off x="2601841" y="2776022"/>
            <a:ext cx="2314660" cy="160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611738" y="4384238"/>
            <a:ext cx="2476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Білянка 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110" name="Picture 14" descr="Целебные дары природы. Описание растений и изготовление на их основе настоек, настоев, мазей &quot; Страница 1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898" y="2788350"/>
            <a:ext cx="1801323" cy="1599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Смертельно ядовитые гриб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74" y="788531"/>
            <a:ext cx="2304256" cy="1599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15210" y="230874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Бліда поганка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114" name="Picture 18" descr="Гриб-зонтик краснеющий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9" t="1855" r="6262" b="2444"/>
          <a:stretch/>
        </p:blipFill>
        <p:spPr bwMode="auto">
          <a:xfrm>
            <a:off x="6958406" y="2788350"/>
            <a:ext cx="2007383" cy="160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958406" y="4404556"/>
            <a:ext cx="2023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Гриб-зонтик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116" name="Picture 20" descr="Сатанинский гриб - Энциклопедия грибов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4" t="11700"/>
          <a:stretch/>
        </p:blipFill>
        <p:spPr bwMode="auto">
          <a:xfrm>
            <a:off x="7379998" y="775358"/>
            <a:ext cx="1601770" cy="1583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144637" y="2311098"/>
            <a:ext cx="18245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Чортів гриб</a:t>
            </a: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ru-RU" sz="2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118" name="Picture 22" descr="Блюда с сыроежками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82" y="4804666"/>
            <a:ext cx="2262821" cy="155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6008" y="6379436"/>
            <a:ext cx="23003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Сироїжки</a:t>
            </a: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ru-RU" sz="2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120" name="Picture 24" descr="Пенсионеры * Просмотр темы - Первая помощь!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522" y="4780045"/>
            <a:ext cx="2223939" cy="158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763343" y="6361888"/>
            <a:ext cx="2243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Мухомор 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122" name="Picture 26" descr="Второе лицо (secondface.ru) * Просмотр темы - Открываем ГРИБНОЙ СЕЗОН!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772" y="4804666"/>
            <a:ext cx="1896159" cy="155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007085" y="6355763"/>
            <a:ext cx="1896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err="1" smtClean="0">
                <a:solidFill>
                  <a:schemeClr val="accent4">
                    <a:lumMod val="50000"/>
                  </a:schemeClr>
                </a:solidFill>
              </a:rPr>
              <a:t>Вовнянка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124" name="Picture 28" descr="Українські печериці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14"/>
          <a:stretch/>
        </p:blipFill>
        <p:spPr bwMode="auto">
          <a:xfrm>
            <a:off x="7144637" y="4804666"/>
            <a:ext cx="1821152" cy="155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7056681" y="6355763"/>
            <a:ext cx="2087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Шампіньйон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5184" y="155448"/>
            <a:ext cx="873060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 w="11430"/>
                <a:solidFill>
                  <a:schemeClr val="accent4">
                    <a:lumMod val="50000"/>
                  </a:schemeClr>
                </a:solidFill>
              </a:rPr>
              <a:t>Шапинки, </a:t>
            </a:r>
            <a:r>
              <a:rPr lang="uk-UA" sz="2800" b="1" dirty="0" smtClean="0">
                <a:ln w="11430"/>
                <a:solidFill>
                  <a:schemeClr val="accent4">
                    <a:lumMod val="50000"/>
                  </a:schemeClr>
                </a:solidFill>
              </a:rPr>
              <a:t>різні за формою та кольором</a:t>
            </a:r>
            <a:endParaRPr lang="ru-RU" sz="2800" b="1" dirty="0">
              <a:ln w="11430"/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14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83722" y="3511917"/>
            <a:ext cx="518076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rgbClr val="C00000"/>
                </a:solidFill>
              </a:rPr>
              <a:t> 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</a:rPr>
              <a:t>Побачити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 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</a:rPr>
              <a:t>його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можна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в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центральній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частині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штату Техас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(США)  та у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відокремлених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ку-точках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</a:rPr>
              <a:t>Японії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До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того ж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це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єдиний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гриб,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який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видає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звук ( свист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),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коли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</a:rPr>
              <a:t>ви-пускає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спори.</a:t>
            </a:r>
          </a:p>
        </p:txBody>
      </p:sp>
      <p:pic>
        <p:nvPicPr>
          <p:cNvPr id="1028" name="Picture 4" descr="Удивительный грибной мир нашей планеты (38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483" y="320938"/>
            <a:ext cx="3652517" cy="3270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Удивительный грибной мир нашей планеты (38 фото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935" y="1433541"/>
            <a:ext cx="2192239" cy="22240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3793" y="311501"/>
            <a:ext cx="5184576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err="1" smtClean="0">
                <a:ln w="11430"/>
                <a:solidFill>
                  <a:srgbClr val="692D41"/>
                </a:solidFill>
                <a:latin typeface="+mj-lt"/>
              </a:rPr>
              <a:t>Найрідкісніший</a:t>
            </a:r>
            <a:r>
              <a:rPr lang="ru-RU" sz="3200" b="1" dirty="0" smtClean="0">
                <a:ln w="11430"/>
                <a:solidFill>
                  <a:srgbClr val="692D41"/>
                </a:solidFill>
                <a:latin typeface="+mj-lt"/>
              </a:rPr>
              <a:t> гриб «сигара </a:t>
            </a:r>
            <a:r>
              <a:rPr lang="ru-RU" sz="3200" b="1" dirty="0" err="1" smtClean="0">
                <a:ln w="11430"/>
                <a:solidFill>
                  <a:srgbClr val="692D41"/>
                </a:solidFill>
                <a:latin typeface="+mj-lt"/>
              </a:rPr>
              <a:t>диявола</a:t>
            </a:r>
            <a:r>
              <a:rPr lang="ru-RU" sz="3200" b="1" dirty="0" smtClean="0">
                <a:ln w="11430"/>
                <a:solidFill>
                  <a:srgbClr val="692D41"/>
                </a:solidFill>
                <a:latin typeface="+mj-lt"/>
              </a:rPr>
              <a:t>» </a:t>
            </a:r>
            <a:endParaRPr lang="ru-RU" sz="3200" b="1" dirty="0">
              <a:ln w="11430"/>
              <a:solidFill>
                <a:srgbClr val="692D41"/>
              </a:solidFill>
              <a:latin typeface="+mj-lt"/>
            </a:endParaRPr>
          </a:p>
        </p:txBody>
      </p:sp>
      <p:pic>
        <p:nvPicPr>
          <p:cNvPr id="1032" name="Picture 8" descr="Грибы - это члены огромной группы организмов, куда входят микроорганизмы, например, дрожжевые грибы и плесень. Грибы - это цело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72" y="1433541"/>
            <a:ext cx="3413649" cy="4676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82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utumn">
  <a:themeElements>
    <a:clrScheme name="Другая 21">
      <a:dk1>
        <a:srgbClr val="F5E4A9"/>
      </a:dk1>
      <a:lt1>
        <a:srgbClr val="FBE9D2"/>
      </a:lt1>
      <a:dk2>
        <a:srgbClr val="FADAB5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F7C890"/>
      </a:accent5>
      <a:accent6>
        <a:srgbClr val="809EC2"/>
      </a:accent6>
      <a:hlink>
        <a:srgbClr val="FAF1D4"/>
      </a:hlink>
      <a:folHlink>
        <a:srgbClr val="7F6F6F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1031</TotalTime>
  <Words>757</Words>
  <Application>Microsoft Office PowerPoint</Application>
  <PresentationFormat>Экран (4:3)</PresentationFormat>
  <Paragraphs>128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Autumn</vt:lpstr>
      <vt:lpstr>Презентация PowerPoint</vt:lpstr>
      <vt:lpstr>Перевірка домашнього завдання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Ural SoftPERM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Дорошенко</cp:lastModifiedBy>
  <cp:revision>72</cp:revision>
  <dcterms:created xsi:type="dcterms:W3CDTF">2015-02-17T07:19:52Z</dcterms:created>
  <dcterms:modified xsi:type="dcterms:W3CDTF">2015-02-24T23:36:46Z</dcterms:modified>
</cp:coreProperties>
</file>