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65" r:id="rId3"/>
    <p:sldId id="285" r:id="rId4"/>
    <p:sldId id="269" r:id="rId5"/>
    <p:sldId id="260" r:id="rId6"/>
    <p:sldId id="261" r:id="rId7"/>
    <p:sldId id="262" r:id="rId8"/>
    <p:sldId id="263" r:id="rId9"/>
    <p:sldId id="264" r:id="rId10"/>
    <p:sldId id="257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67" r:id="rId24"/>
    <p:sldId id="283" r:id="rId25"/>
    <p:sldId id="282" r:id="rId26"/>
    <p:sldId id="266" r:id="rId27"/>
    <p:sldId id="258" r:id="rId28"/>
    <p:sldId id="268" r:id="rId29"/>
    <p:sldId id="284" r:id="rId3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622FB-4183-447E-A857-CCBA2B2834DF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7AA2D-AC28-497C-833A-C60FBCA8F1D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8445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721C80-2DF5-4988-83E8-AD7274C66F8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9BBD1E-5795-47E9-94A9-0A991E2EED2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.ua/url?sa=i&amp;rct=j&amp;q=&amp;esrc=s&amp;source=images&amp;cd=&amp;cad=rja&amp;uact=8&amp;ved=0CAYQjB0&amp;url=http://photographic.com.ua/gallery/landscape/sonjashniki-120695/&amp;ei=4XbWVLrfHqKWygOOqoLQDw&amp;bvm=bv.85464276,d.bGQ&amp;psig=AFQjCNEb4Aed3DTMX1R6c93bILd_Xrpsrg&amp;ust=1423427319617080" TargetMode="External"/><Relationship Id="rId3" Type="http://schemas.openxmlformats.org/officeDocument/2006/relationships/hyperlink" Target="https://www.google.com.ua/url?sa=i&amp;rct=j&amp;q=&amp;esrc=s&amp;source=images&amp;cd=&amp;cad=rja&amp;uact=8&amp;ved=0CAYQjB0&amp;url=http://komanda777.livejournal.com/280167.html&amp;ei=MBrWVJOiH-PfywPZ3IDgDw&amp;bvm=bv.85464276,d.bGQ&amp;psig=AFQjCNEz9X1auhm2jSfFu0NEZ41iLHds9w&amp;ust=1423403872320856" TargetMode="External"/><Relationship Id="rId7" Type="http://schemas.openxmlformats.org/officeDocument/2006/relationships/hyperlink" Target="https://www.google.com.ua/url?sa=i&amp;rct=j&amp;q=&amp;esrc=s&amp;source=images&amp;cd=&amp;cad=rja&amp;uact=8&amp;ved=0CAYQjB0&amp;url=http://igormelika.com.ua/moi-karpati/zhittya-buttya/shho-take-plaj&amp;ei=mXbWVPflD8GjyAP8u4GwAQ&amp;bvm=bv.85464276,d.bGQ&amp;psig=AFQjCNFNSpWMHtzP0-FJiIHKGxkTfnPTxQ&amp;ust=1423427574398885" TargetMode="External"/><Relationship Id="rId2" Type="http://schemas.openxmlformats.org/officeDocument/2006/relationships/hyperlink" Target="https://www.google.com.ua/url?sa=i&amp;rct=j&amp;q=&amp;esrc=s&amp;source=images&amp;cd=&amp;cad=rja&amp;uact=8&amp;ved=0CAYQjB0&amp;url=http://nday.te.ua/majster-skrypkovyh-dush/&amp;ei=9_DVVI7eGoHRygO3t4CQDg&amp;psig=AFQjCNElKKCWgr98ibPpB5Q-LERLWN6jUw&amp;ust=142339329967629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andex.ru/" TargetMode="External"/><Relationship Id="rId5" Type="http://schemas.openxmlformats.org/officeDocument/2006/relationships/hyperlink" Target="http://www.panoramio.com/" TargetMode="External"/><Relationship Id="rId4" Type="http://schemas.openxmlformats.org/officeDocument/2006/relationships/hyperlink" Target="https://www.google.com.ua/url?sa=i&amp;rct=j&amp;q=&amp;esrc=s&amp;source=images&amp;cd=&amp;cad=rja&amp;uact=8&amp;ved=0CAYQjB0&amp;url=http://gazetavv.com/news/culture/93178-v-pirogovo-skoro-nachnetsya-etnofestival-zhniva-2013-domotkan.html&amp;ei=ZBrWVISaNcL_ywPKq4CgBA&amp;bvm=bv.85464276,d.bGQ&amp;psig=AFQjCNF9bcXMNwfTECzW-QmVJarwEgHjnQ&amp;ust=1423403459637898" TargetMode="External"/><Relationship Id="rId9" Type="http://schemas.openxmlformats.org/officeDocument/2006/relationships/hyperlink" Target="https://www.google.com.ua/url?sa=i&amp;rct=j&amp;q=&amp;esrc=s&amp;source=images&amp;cd=&amp;cad=rja&amp;uact=8&amp;ved=0CAYQjB0&amp;url=http://inna1903gr.livejournal.com/31868.html?thread=251260&amp;ei=N0HXVMHNIofIyAPVpYDgAQ&amp;bvm=bv.85464276,d.bGQ&amp;psig=AFQjCNFCjCGntB2JaixX3hy3ezE0a8hL4A&amp;ust=1423479457587761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445624" cy="3456384"/>
          </a:xfrm>
        </p:spPr>
        <p:txBody>
          <a:bodyPr>
            <a:noAutofit/>
          </a:bodyPr>
          <a:lstStyle/>
          <a:p>
            <a:r>
              <a:rPr lang="uk-UA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 рідного 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краю,</a:t>
            </a:r>
            <a:b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серія уроків, 7 клас</a:t>
            </a:r>
            <a:r>
              <a:rPr lang="uk-UA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засоби творення комічного у прозових творах </a:t>
            </a: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Ольги Іванівни </a:t>
            </a:r>
            <a:b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Месеврі</a:t>
            </a:r>
            <a:endParaRPr lang="uk-UA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869160"/>
            <a:ext cx="6400800" cy="1752600"/>
          </a:xfrm>
        </p:spPr>
        <p:txBody>
          <a:bodyPr>
            <a:normAutofit fontScale="85000" lnSpcReduction="10000"/>
          </a:bodyPr>
          <a:lstStyle/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Автор: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Хмелярчук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Людмила Петрівна,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вчитель української мови та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літератури</a:t>
            </a:r>
          </a:p>
          <a:p>
            <a:pPr algn="r">
              <a:spcBef>
                <a:spcPts val="0"/>
              </a:spcBef>
            </a:pPr>
            <a:r>
              <a:rPr lang="uk-UA" dirty="0" err="1" smtClean="0">
                <a:solidFill>
                  <a:schemeClr val="accent6">
                    <a:lumMod val="50000"/>
                  </a:schemeClr>
                </a:solidFill>
              </a:rPr>
              <a:t>Теклинської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загальноосвітньої школи І-ІІ ст.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Смілянської районної ради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Черкаської області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6926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uk-UA" dirty="0" smtClean="0"/>
              <a:t>Образа №2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124744"/>
            <a:ext cx="4038600" cy="4525963"/>
          </a:xfrm>
        </p:spPr>
        <p:txBody>
          <a:bodyPr/>
          <a:lstStyle/>
          <a:p>
            <a:pPr marL="137160" indent="0">
              <a:buNone/>
            </a:pPr>
            <a:r>
              <a:rPr lang="uk-UA" dirty="0"/>
              <a:t>Одну зиму росли ми разом із білою, як ромашка, по­дружкою козою Галею на печі. Правда, казати про неї коза </a:t>
            </a:r>
            <a:r>
              <a:rPr lang="uk-UA" dirty="0" smtClean="0"/>
              <a:t>– занадто. </a:t>
            </a:r>
            <a:r>
              <a:rPr lang="uk-UA" dirty="0"/>
              <a:t>Це все одно, що назвати мене молодицею. Вона </a:t>
            </a:r>
            <a:r>
              <a:rPr lang="uk-UA" dirty="0" smtClean="0"/>
              <a:t>– козеня, </a:t>
            </a:r>
            <a:r>
              <a:rPr lang="uk-UA" dirty="0"/>
              <a:t>а я </a:t>
            </a:r>
            <a:r>
              <a:rPr lang="uk-UA" dirty="0" smtClean="0"/>
              <a:t>– дитинча, </a:t>
            </a:r>
            <a:r>
              <a:rPr lang="uk-UA" dirty="0"/>
              <a:t>яке ще толком і говорити не навчилося.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52736"/>
            <a:ext cx="3706192" cy="494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52884"/>
            <a:ext cx="2969890" cy="199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22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60032" y="188641"/>
            <a:ext cx="4038600" cy="2808312"/>
          </a:xfrm>
        </p:spPr>
        <p:txBody>
          <a:bodyPr>
            <a:noAutofit/>
          </a:bodyPr>
          <a:lstStyle/>
          <a:p>
            <a:pPr marL="137160" indent="0" algn="r">
              <a:buNone/>
            </a:pPr>
            <a:r>
              <a:rPr lang="uk-UA" sz="2400" dirty="0"/>
              <a:t>Вчилися дечого одна в од­ної, пили свіженьке молоко кожна зі своєї соски, не свари­лися і не заздрили. Хоча... Був у Галі один «талант», до якого мені </a:t>
            </a:r>
            <a:r>
              <a:rPr lang="uk-UA" sz="2400" dirty="0" smtClean="0"/>
              <a:t>– зась</a:t>
            </a:r>
            <a:r>
              <a:rPr lang="uk-UA" sz="2400" i="1" dirty="0" smtClean="0"/>
              <a:t>.</a:t>
            </a:r>
            <a:endParaRPr lang="uk-UA" sz="2400" i="1" dirty="0" smtClean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2" t="6499" r="8748" b="1482"/>
          <a:stretch/>
        </p:blipFill>
        <p:spPr bwMode="auto">
          <a:xfrm>
            <a:off x="251520" y="97576"/>
            <a:ext cx="4536504" cy="343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348181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37160" indent="0">
              <a:buNone/>
            </a:pPr>
            <a:r>
              <a:rPr lang="uk-UA" sz="2400" dirty="0"/>
              <a:t>Груби в хаті зовні оперізував, мов білий пояс, карниз. Так от, вистрибнувши із проса чи пшениці, моя білобриса подружка миттю забиралася на нього і граційно, з викли­ком — звичайно, мені, а кому ж іще? — </a:t>
            </a:r>
            <a:r>
              <a:rPr lang="uk-UA" sz="2400" dirty="0" smtClean="0"/>
              <a:t>дефілювала…</a:t>
            </a:r>
            <a:endParaRPr lang="uk-UA" sz="24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4"/>
          <a:stretch/>
        </p:blipFill>
        <p:spPr bwMode="auto">
          <a:xfrm>
            <a:off x="5280248" y="2852936"/>
            <a:ext cx="3593976" cy="382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63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88640"/>
            <a:ext cx="8424936" cy="2088231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dirty="0"/>
              <a:t>Ну як тут не спробувати повторити Га­лин красивий трюк!? </a:t>
            </a:r>
            <a:r>
              <a:rPr lang="uk-UA" dirty="0" smtClean="0"/>
              <a:t>…Наслідування </a:t>
            </a:r>
            <a:r>
              <a:rPr lang="uk-UA" dirty="0"/>
              <a:t>оберталося ґулями та син­цями, розбитими, схожими на капиці, губами, розквашеним носом і... голосним, на всю хату </a:t>
            </a:r>
            <a:r>
              <a:rPr lang="uk-UA" dirty="0" smtClean="0"/>
              <a:t>плачем-ревінням</a:t>
            </a:r>
            <a:r>
              <a:rPr lang="uk-UA" dirty="0"/>
              <a:t>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16832"/>
            <a:ext cx="4942224" cy="316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0191" y="5157192"/>
            <a:ext cx="842493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600" dirty="0" smtClean="0"/>
              <a:t>…я </a:t>
            </a:r>
            <a:r>
              <a:rPr lang="uk-UA" sz="2600" dirty="0"/>
              <a:t>забиралася на лежанку і обгризала той злощасний карниз аж до рудої глини. Галя була меншенька, ніяк не могла дотягнутися мордочкою до бажаного об'єкта з лежанки і сердито мекала. </a:t>
            </a:r>
          </a:p>
        </p:txBody>
      </p:sp>
    </p:spTree>
    <p:extLst>
      <p:ext uri="{BB962C8B-B14F-4D97-AF65-F5344CB8AC3E}">
        <p14:creationId xmlns:p14="http://schemas.microsoft.com/office/powerpoint/2010/main" val="24234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207517"/>
            <a:ext cx="4038600" cy="4525963"/>
          </a:xfrm>
        </p:spPr>
        <p:txBody>
          <a:bodyPr/>
          <a:lstStyle/>
          <a:p>
            <a:pPr marL="137160" indent="0">
              <a:buNone/>
            </a:pPr>
            <a:r>
              <a:rPr lang="uk-UA" dirty="0"/>
              <a:t>Бабуся терпляче і старан­но усувала той ґандж: замазувала спочатку глиною, а потім забілювала крейдою об'їдений карниз. І все було б нічого, якби дідусь не втнув зі мною злу штуку.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9"/>
          <a:stretch/>
        </p:blipFill>
        <p:spPr bwMode="auto">
          <a:xfrm>
            <a:off x="5292080" y="2780928"/>
            <a:ext cx="3583454" cy="312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" t="982" r="5006" b="8835"/>
          <a:stretch/>
        </p:blipFill>
        <p:spPr bwMode="auto">
          <a:xfrm>
            <a:off x="4499992" y="260648"/>
            <a:ext cx="3600400" cy="2421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8" t="20818" r="25273" b="12818"/>
          <a:stretch/>
        </p:blipFill>
        <p:spPr bwMode="auto">
          <a:xfrm>
            <a:off x="2051720" y="3429000"/>
            <a:ext cx="2996922" cy="3265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57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1048" y="350881"/>
            <a:ext cx="4038600" cy="6095181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uk-UA" dirty="0"/>
              <a:t>Вибравши зручний момент, коли в хаті, звичайно, крім нас із Галею (а їй можна довіряти) нікого не було, я зручно вмостилася на лежанці і приготува­лася отримати бажану порцію задоволення. Примружила очі і гризонула оту смакоту... Та що ж це!? Рятуйте!!! Ні з сього ні з того карниз укусив одночасно за язика, губи і </a:t>
            </a:r>
            <a:r>
              <a:rPr lang="uk-UA" dirty="0" smtClean="0"/>
              <a:t>носа…</a:t>
            </a:r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259228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" r="39755" b="2474"/>
          <a:stretch/>
        </p:blipFill>
        <p:spPr bwMode="auto">
          <a:xfrm>
            <a:off x="6084168" y="1052736"/>
            <a:ext cx="2858045" cy="3365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644" y="3933056"/>
            <a:ext cx="4038600" cy="270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53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260649"/>
            <a:ext cx="8640960" cy="1656184"/>
          </a:xfrm>
        </p:spPr>
        <p:txBody>
          <a:bodyPr/>
          <a:lstStyle/>
          <a:p>
            <a:pPr marL="137160" indent="0" algn="ctr">
              <a:buNone/>
            </a:pPr>
            <a:r>
              <a:rPr lang="uk-UA" dirty="0"/>
              <a:t>Оговтавшись, щодуху зарепетувала: «</a:t>
            </a:r>
            <a:r>
              <a:rPr lang="uk-UA" dirty="0" err="1"/>
              <a:t>Куку-сьило</a:t>
            </a:r>
            <a:r>
              <a:rPr lang="uk-UA" dirty="0"/>
              <a:t>, </a:t>
            </a:r>
            <a:r>
              <a:rPr lang="uk-UA" dirty="0" err="1"/>
              <a:t>кукусьило</a:t>
            </a:r>
            <a:r>
              <a:rPr lang="uk-UA" dirty="0"/>
              <a:t>, </a:t>
            </a:r>
            <a:r>
              <a:rPr lang="uk-UA" dirty="0" err="1"/>
              <a:t>кукусьило-о-о-о</a:t>
            </a:r>
            <a:r>
              <a:rPr lang="uk-UA" dirty="0"/>
              <a:t>!!!» Перелякана коза відчайдушно замекала.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299467"/>
            <a:ext cx="85689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600" dirty="0"/>
              <a:t>Той перець таки назавжди посварив мене із карнизом. Я вороже, з-під лоба, поглядала на нього і трималася від</a:t>
            </a:r>
            <a:r>
              <a:rPr lang="uk-UA" sz="2600" b="1" dirty="0"/>
              <a:t> </a:t>
            </a:r>
            <a:r>
              <a:rPr lang="uk-UA" sz="2600" dirty="0"/>
              <a:t>зловмисника подалі. Навіть Галя бойкотувала </a:t>
            </a:r>
            <a:r>
              <a:rPr lang="uk-UA" sz="2600" dirty="0" smtClean="0"/>
              <a:t>його…</a:t>
            </a:r>
            <a:endParaRPr lang="uk-UA" sz="2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20"/>
          <a:stretch/>
        </p:blipFill>
        <p:spPr bwMode="auto">
          <a:xfrm>
            <a:off x="1763688" y="1772816"/>
            <a:ext cx="5472608" cy="33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678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64704"/>
            <a:ext cx="849694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Чому дівчинка називає кізоньку Галю своєю подругою?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Чи є у вас друзі серед тварин? Якщо так, то розкажіть про них.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/>
              <a:t>Що спільного у дівчинки з козеням?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Чому і головна героїня, і кізка Галя зазіхали на карниз, що на печі?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Чи правильно вчинив дідусь, натерши пічний карниз перцем?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Чи з розумінням поставилась дівчинка до дідусевої науки?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Чому твір називається «Образа»?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Що у цьому творі видалося смішним та комічним?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uk-UA" sz="2600" i="1" dirty="0"/>
          </a:p>
        </p:txBody>
      </p:sp>
    </p:spTree>
    <p:extLst>
      <p:ext uri="{BB962C8B-B14F-4D97-AF65-F5344CB8AC3E}">
        <p14:creationId xmlns:p14="http://schemas.microsoft.com/office/powerpoint/2010/main" val="94866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dirty="0" err="1" smtClean="0"/>
              <a:t>Федосійчик</a:t>
            </a:r>
            <a:r>
              <a:rPr lang="uk-UA" dirty="0" smtClean="0"/>
              <a:t> – умілі руки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09318" y="1052736"/>
            <a:ext cx="4455169" cy="1368152"/>
          </a:xfrm>
        </p:spPr>
        <p:txBody>
          <a:bodyPr>
            <a:normAutofit/>
          </a:bodyPr>
          <a:lstStyle/>
          <a:p>
            <a:pPr marL="137160" indent="0" algn="r">
              <a:buNone/>
            </a:pPr>
            <a:r>
              <a:rPr lang="uk-UA" sz="2200" i="1" dirty="0"/>
              <a:t>Світлої </a:t>
            </a:r>
            <a:r>
              <a:rPr lang="uk-UA" sz="2200" i="1" dirty="0" err="1"/>
              <a:t>пам</a:t>
            </a:r>
            <a:r>
              <a:rPr lang="uk-UA" sz="2200" i="1" dirty="0"/>
              <a:t> </a:t>
            </a:r>
            <a:r>
              <a:rPr lang="uk-UA" sz="2200" i="1" dirty="0" err="1"/>
              <a:t>'яті</a:t>
            </a:r>
            <a:r>
              <a:rPr lang="uk-UA" sz="2200" i="1" dirty="0"/>
              <a:t> двоюрідному </a:t>
            </a:r>
            <a:endParaRPr lang="uk-UA" sz="2200" i="1" dirty="0" smtClean="0"/>
          </a:p>
          <a:p>
            <a:pPr marL="137160" indent="0" algn="r">
              <a:buNone/>
            </a:pPr>
            <a:r>
              <a:rPr lang="uk-UA" sz="2200" i="1" dirty="0" smtClean="0"/>
              <a:t>дідусеві Федосію </a:t>
            </a:r>
            <a:r>
              <a:rPr lang="uk-UA" sz="2200" i="1" dirty="0"/>
              <a:t>Сидоровичу </a:t>
            </a:r>
            <a:endParaRPr lang="uk-UA" sz="2200" i="1" dirty="0" smtClean="0"/>
          </a:p>
          <a:p>
            <a:pPr marL="137160" indent="0" algn="r">
              <a:buNone/>
            </a:pPr>
            <a:r>
              <a:rPr lang="uk-UA" sz="2200" i="1" dirty="0" smtClean="0"/>
              <a:t>Грицаю </a:t>
            </a:r>
            <a:r>
              <a:rPr lang="uk-UA" sz="2200" i="1" dirty="0"/>
              <a:t>присвячую</a:t>
            </a:r>
            <a:endParaRPr lang="uk-UA" sz="2200" dirty="0"/>
          </a:p>
          <a:p>
            <a:pPr algn="r"/>
            <a:endParaRPr lang="uk-UA" sz="20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6" t="7992" r="32075" b="12419"/>
          <a:stretch/>
        </p:blipFill>
        <p:spPr bwMode="auto">
          <a:xfrm>
            <a:off x="6158932" y="2541121"/>
            <a:ext cx="2790899" cy="3372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363375"/>
            <a:ext cx="571249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600" dirty="0"/>
              <a:t>Сьогодні Федосія знову били. Та й хай би там було за що, а то... Не розпитають, не розберуться, а зразу </a:t>
            </a:r>
            <a:r>
              <a:rPr lang="uk-UA" sz="2600" dirty="0" smtClean="0"/>
              <a:t>– за </a:t>
            </a:r>
            <a:r>
              <a:rPr lang="uk-UA" sz="2600" dirty="0"/>
              <a:t>лозину, а то й просто ні з сього ні з того надають духопеликів. Ну й де ж та справедливість? 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1"/>
            <a:ext cx="4041775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80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94164" y="127173"/>
            <a:ext cx="4670323" cy="4093915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uk-UA" dirty="0"/>
              <a:t>А було все так. Дядьків Петрів Максимко сидів сумний-невеселий на </a:t>
            </a:r>
            <a:r>
              <a:rPr lang="uk-UA" dirty="0" err="1"/>
              <a:t>дривотні</a:t>
            </a:r>
            <a:r>
              <a:rPr lang="uk-UA" dirty="0"/>
              <a:t> під купою хмизу, тримаючись рукою за ліву щоку, і ніяк не реагував на </a:t>
            </a:r>
            <a:r>
              <a:rPr lang="uk-UA" dirty="0" err="1"/>
              <a:t>Федосійчикові</a:t>
            </a:r>
            <a:r>
              <a:rPr lang="uk-UA" dirty="0"/>
              <a:t> запросини поласувати </a:t>
            </a:r>
            <a:r>
              <a:rPr lang="uk-UA" dirty="0" err="1"/>
              <a:t>яблуками-зелепухами</a:t>
            </a:r>
            <a:r>
              <a:rPr lang="uk-UA" dirty="0"/>
              <a:t>, якими хизувалась молода </a:t>
            </a:r>
            <a:r>
              <a:rPr lang="uk-UA" dirty="0" err="1"/>
              <a:t>яблунька-первінка</a:t>
            </a:r>
            <a:r>
              <a:rPr lang="uk-UA" dirty="0"/>
              <a:t>. </a:t>
            </a: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3268307" cy="416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4453475"/>
            <a:ext cx="561662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uk-UA" sz="2600" dirty="0"/>
              <a:t>У нього болів молочний зуб. </a:t>
            </a:r>
            <a:r>
              <a:rPr lang="uk-UA" sz="2600" dirty="0" err="1"/>
              <a:t>Федосій­чик</a:t>
            </a:r>
            <a:r>
              <a:rPr lang="uk-UA" sz="2600" dirty="0"/>
              <a:t> нутром відчув, що день обіцяє бути цікавим. План ви­зрів миттєво. Спочатку необхідно позбутися непотрібного </a:t>
            </a:r>
            <a:r>
              <a:rPr lang="uk-UA" sz="2600" dirty="0" smtClean="0"/>
              <a:t>зуба…</a:t>
            </a:r>
            <a:endParaRPr lang="uk-UA" sz="2600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53476"/>
            <a:ext cx="3146083" cy="1870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70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404664"/>
            <a:ext cx="8568952" cy="1944215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dirty="0"/>
              <a:t>Зуб теліпався на </a:t>
            </a:r>
            <a:r>
              <a:rPr lang="uk-UA" dirty="0" smtClean="0"/>
              <a:t>нитці... </a:t>
            </a:r>
            <a:r>
              <a:rPr lang="uk-UA" dirty="0"/>
              <a:t>Потім виконали такий ритуал: Мак­симко став навпроти отвору, який вів на горище, відкрив ляду і кинув туди зуба, примовляючи: «Мишо, </a:t>
            </a:r>
            <a:r>
              <a:rPr lang="uk-UA" dirty="0" err="1"/>
              <a:t>мишо</a:t>
            </a:r>
            <a:r>
              <a:rPr lang="uk-UA" dirty="0"/>
              <a:t>, на тобі зуб </a:t>
            </a:r>
            <a:r>
              <a:rPr lang="uk-UA" dirty="0" err="1"/>
              <a:t>костяний</a:t>
            </a:r>
            <a:r>
              <a:rPr lang="uk-UA" dirty="0"/>
              <a:t>, а мені дай золотий!» 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80928"/>
            <a:ext cx="4769504" cy="3742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2070867"/>
            <a:ext cx="388843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600" dirty="0"/>
              <a:t>Можна було б полегшено зітхнути, але... от лихо: неслух­няний язик вперто ліз у щілину між зубами і при розмові з Максимка вилітали якісь до цього невластиві йому шепеляві звуки.</a:t>
            </a:r>
          </a:p>
        </p:txBody>
      </p:sp>
    </p:spTree>
    <p:extLst>
      <p:ext uri="{BB962C8B-B14F-4D97-AF65-F5344CB8AC3E}">
        <p14:creationId xmlns:p14="http://schemas.microsoft.com/office/powerpoint/2010/main" val="204316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uk-UA" dirty="0" smtClean="0"/>
              <a:t>Та, що словом малює село…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23928" y="1052736"/>
            <a:ext cx="5040560" cy="1944216"/>
          </a:xfrm>
        </p:spPr>
        <p:txBody>
          <a:bodyPr>
            <a:normAutofit fontScale="92500" lnSpcReduction="20000"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i="1" dirty="0"/>
              <a:t>Ще не втомилася іти і поспішать, </a:t>
            </a:r>
            <a:endParaRPr lang="uk-UA" i="1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i="1" dirty="0" smtClean="0"/>
              <a:t>Шляхи </a:t>
            </a:r>
            <a:r>
              <a:rPr lang="uk-UA" i="1" dirty="0"/>
              <a:t>лежать далекі ще і близькі, </a:t>
            </a:r>
            <a:endParaRPr lang="uk-UA" i="1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i="1" dirty="0" smtClean="0"/>
              <a:t>Та </a:t>
            </a:r>
            <a:r>
              <a:rPr lang="uk-UA" i="1" dirty="0"/>
              <a:t>крізь роки веде мене душа </a:t>
            </a:r>
            <a:endParaRPr lang="uk-UA" i="1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i="1" dirty="0" smtClean="0"/>
              <a:t>У </a:t>
            </a:r>
            <a:r>
              <a:rPr lang="uk-UA" i="1" dirty="0"/>
              <a:t>ті місця, де пам'яті колиска</a:t>
            </a:r>
            <a:r>
              <a:rPr lang="uk-UA" i="1" dirty="0" smtClean="0"/>
              <a:t>.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1800" i="1" dirty="0" smtClean="0"/>
              <a:t>Ольга </a:t>
            </a:r>
            <a:r>
              <a:rPr lang="uk-UA" sz="1800" i="1" dirty="0" err="1" smtClean="0"/>
              <a:t>Месевря</a:t>
            </a:r>
            <a:endParaRPr lang="uk-UA" sz="1900" i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uk-UA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uk-UA" dirty="0" smtClean="0"/>
          </a:p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019" y="3212977"/>
            <a:ext cx="4671261" cy="351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76" y="1268760"/>
            <a:ext cx="334679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D:\ДОКУМЕНТИ ЛЮДИ\Цифрові ресурси 2015\Фото\mesevr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969567"/>
            <a:ext cx="2519585" cy="375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73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23928" y="404664"/>
            <a:ext cx="5046712" cy="4525963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dirty="0"/>
              <a:t>У Федосія знову ідея: «Зараз буде тобі зуб — дубовий!» У нього ж умілі руки: ось тільки вчора зробив собі скрипочку. І пішли в хід ніж, молоток, щипці. Не минуло і півгодини, як зуб був припасований на належне йому місце. Хлопці дуже пишалися собою. 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9" t="10800" r="27855" b="27724"/>
          <a:stretch/>
        </p:blipFill>
        <p:spPr bwMode="auto">
          <a:xfrm>
            <a:off x="5580112" y="4161885"/>
            <a:ext cx="2720933" cy="243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10" t="18139" r="10398" b="34559"/>
          <a:stretch/>
        </p:blipFill>
        <p:spPr bwMode="auto">
          <a:xfrm>
            <a:off x="555991" y="4077072"/>
            <a:ext cx="3816424" cy="260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6" t="15222" r="23605" b="2561"/>
          <a:stretch/>
        </p:blipFill>
        <p:spPr bwMode="auto">
          <a:xfrm>
            <a:off x="1187624" y="260648"/>
            <a:ext cx="2553159" cy="345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18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332656"/>
            <a:ext cx="8784976" cy="2880319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uk-UA" dirty="0"/>
              <a:t>Ви­являється, дерев'яний зуб, так вдало припасований у роті друга на місці старого, молочного, набух і почав тиснути на здорові зуби, що росли поряд. Ясна почервоніли і теж </a:t>
            </a:r>
            <a:r>
              <a:rPr lang="uk-UA" dirty="0" err="1" smtClean="0"/>
              <a:t>розпухли</a:t>
            </a:r>
            <a:r>
              <a:rPr lang="uk-UA" dirty="0" smtClean="0"/>
              <a:t> </a:t>
            </a:r>
            <a:r>
              <a:rPr lang="uk-UA" dirty="0"/>
              <a:t>та спричинили нестерпний біль. Ковтаючи сльози, хлопець розповів усе ошелешеній </a:t>
            </a:r>
            <a:r>
              <a:rPr lang="uk-UA" dirty="0" smtClean="0"/>
              <a:t>матері… </a:t>
            </a:r>
            <a:r>
              <a:rPr lang="uk-UA" dirty="0"/>
              <a:t>І Максимкові знову довелося витерпіти операцію, але вже дуже болючу — витягання дерев'яного зуба (доведеться тепер чекати того, що від миші</a:t>
            </a:r>
            <a:r>
              <a:rPr lang="uk-UA" dirty="0" smtClean="0"/>
              <a:t>)… </a:t>
            </a:r>
            <a:endParaRPr lang="uk-UA" dirty="0"/>
          </a:p>
        </p:txBody>
      </p:sp>
      <p:pic>
        <p:nvPicPr>
          <p:cNvPr id="1229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73016"/>
            <a:ext cx="5112568" cy="312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497" y="188640"/>
            <a:ext cx="828092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Чи сподобався вам головний герой </a:t>
            </a:r>
            <a:r>
              <a:rPr lang="uk-UA" sz="2600" i="1" dirty="0" err="1" smtClean="0"/>
              <a:t>Федосійчик</a:t>
            </a:r>
            <a:r>
              <a:rPr lang="uk-UA" sz="2600" i="1" dirty="0" smtClean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Назвіть його найяскравіші риси характеру.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Який момент найбільше </a:t>
            </a:r>
            <a:r>
              <a:rPr lang="uk-UA" sz="2600" i="1" dirty="0" err="1" smtClean="0"/>
              <a:t>запам</a:t>
            </a:r>
            <a:r>
              <a:rPr lang="en-US" sz="2600" i="1" dirty="0" smtClean="0"/>
              <a:t>’</a:t>
            </a:r>
            <a:r>
              <a:rPr lang="uk-UA" sz="2600" i="1" dirty="0" err="1" smtClean="0"/>
              <a:t>ятався</a:t>
            </a:r>
            <a:r>
              <a:rPr lang="uk-UA" sz="2600" i="1" dirty="0" smtClean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Назвіть позитивні та негативні вчинки хлопчика, введіть їх у таблицю. Не забувайте про мету зробленого.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uk-UA" sz="26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uk-UA" sz="2600" i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Що вам видається смішним і чому?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Що ви думаєте про стосунки у родині. Федосія знову били, тому що не любили?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/>
              <a:t>Чи насправді несправедливо вчинили дорослі з хлопчиком</a:t>
            </a:r>
            <a:r>
              <a:rPr lang="uk-UA" sz="2600" i="1" dirty="0" smtClean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/>
              <a:t>Чому авторка називає твір «</a:t>
            </a:r>
            <a:r>
              <a:rPr lang="uk-UA" sz="2600" i="1" dirty="0" err="1"/>
              <a:t>Федосійчик</a:t>
            </a:r>
            <a:r>
              <a:rPr lang="uk-UA" sz="2600" i="1" dirty="0"/>
              <a:t> – умілі руки»?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Яке майбутнє чекає на хлопчика?</a:t>
            </a:r>
            <a:endParaRPr lang="uk-UA" sz="2600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209219"/>
              </p:ext>
            </p:extLst>
          </p:nvPr>
        </p:nvGraphicFramePr>
        <p:xfrm>
          <a:off x="1555263" y="2683737"/>
          <a:ext cx="610738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3694"/>
                <a:gridCol w="3053694"/>
              </a:tblGrid>
              <a:tr h="325119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Позитивні вчинки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Негативні вчинки</a:t>
                      </a:r>
                      <a:endParaRPr lang="uk-UA" dirty="0"/>
                    </a:p>
                  </a:txBody>
                  <a:tcPr/>
                </a:tc>
              </a:tr>
              <a:tr h="329635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3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404664"/>
            <a:ext cx="8208912" cy="619268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sz="2800" i="1" dirty="0" smtClean="0"/>
              <a:t>Що таке комічне?(За потребою скористайтесь </a:t>
            </a:r>
            <a:r>
              <a:rPr lang="uk-UA" sz="2800" i="1" dirty="0" smtClean="0">
                <a:hlinkClick r:id="rId2" action="ppaction://hlinksldjump"/>
              </a:rPr>
              <a:t>«Сторінкою учня»)</a:t>
            </a:r>
            <a:endParaRPr lang="uk-UA" sz="2800" i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uk-UA" sz="2800" i="1" dirty="0" smtClean="0"/>
              <a:t>Читаючи </a:t>
            </a:r>
            <a:r>
              <a:rPr lang="uk-UA" sz="2800" i="1" dirty="0"/>
              <a:t>прозові твори Ольги </a:t>
            </a:r>
            <a:r>
              <a:rPr lang="uk-UA" sz="2800" i="1" dirty="0" err="1"/>
              <a:t>Месеврі</a:t>
            </a:r>
            <a:r>
              <a:rPr lang="uk-UA" sz="2800" i="1" dirty="0"/>
              <a:t>, </a:t>
            </a:r>
            <a:r>
              <a:rPr lang="uk-UA" sz="2800" i="1" dirty="0" smtClean="0"/>
              <a:t>ви посміхаєтесь. Цей сміх покликаний дошкульно викрити якесь явище </a:t>
            </a:r>
            <a:r>
              <a:rPr lang="uk-UA" sz="2800" i="1" dirty="0"/>
              <a:t>чи ви смієтесь доброзичливо, від </a:t>
            </a:r>
            <a:r>
              <a:rPr lang="uk-UA" sz="2800" i="1" dirty="0" smtClean="0"/>
              <a:t>задоволення</a:t>
            </a:r>
            <a:r>
              <a:rPr lang="uk-UA" sz="2800" i="1" dirty="0"/>
              <a:t>?</a:t>
            </a:r>
            <a:endParaRPr lang="uk-UA" sz="2800" i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uk-UA" sz="2800" i="1" dirty="0" smtClean="0"/>
              <a:t>Ознайомтесь із формами та типами комічного, користуючись </a:t>
            </a:r>
            <a:r>
              <a:rPr lang="uk-UA" sz="2800" i="1" dirty="0" smtClean="0">
                <a:hlinkClick r:id="rId2" action="ppaction://hlinksldjump"/>
              </a:rPr>
              <a:t>«Сторінкою учня»</a:t>
            </a:r>
            <a:r>
              <a:rPr lang="uk-UA" sz="2800" i="1" dirty="0" smtClean="0"/>
              <a:t>.</a:t>
            </a:r>
            <a:endParaRPr lang="uk-UA" sz="2800" i="1" dirty="0"/>
          </a:p>
          <a:p>
            <a:pPr>
              <a:buFont typeface="Arial" panose="020B0604020202020204" pitchFamily="34" charset="0"/>
              <a:buChar char="•"/>
            </a:pPr>
            <a:r>
              <a:rPr lang="uk-UA" sz="2800" i="1" dirty="0" smtClean="0"/>
              <a:t>Зробіть висновок, який сміх у прозових творах Ольги </a:t>
            </a:r>
            <a:r>
              <a:rPr lang="uk-UA" sz="2800" i="1" dirty="0" err="1" smtClean="0"/>
              <a:t>Месеврі</a:t>
            </a:r>
            <a:r>
              <a:rPr lang="uk-UA" sz="2800" i="1" dirty="0" smtClean="0"/>
              <a:t>. Для підтвердження думки скористайтесь </a:t>
            </a:r>
            <a:r>
              <a:rPr lang="uk-UA" sz="2800" i="1" dirty="0" smtClean="0">
                <a:hlinkClick r:id="rId3" action="ppaction://hlinksldjump"/>
              </a:rPr>
              <a:t>«Сторінкою учня»</a:t>
            </a:r>
            <a:endParaRPr lang="uk-UA" sz="2800" i="1" dirty="0" smtClean="0"/>
          </a:p>
        </p:txBody>
      </p:sp>
    </p:spTree>
    <p:extLst>
      <p:ext uri="{BB962C8B-B14F-4D97-AF65-F5344CB8AC3E}">
        <p14:creationId xmlns:p14="http://schemas.microsoft.com/office/powerpoint/2010/main" val="291074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76721" y="824909"/>
            <a:ext cx="8064896" cy="3897288"/>
            <a:chOff x="2627780" y="1556795"/>
            <a:chExt cx="4943875" cy="2192505"/>
          </a:xfrm>
        </p:grpSpPr>
        <p:sp>
          <p:nvSpPr>
            <p:cNvPr id="3" name="Полилиния 2"/>
            <p:cNvSpPr/>
            <p:nvPr/>
          </p:nvSpPr>
          <p:spPr>
            <a:xfrm>
              <a:off x="3851920" y="2957218"/>
              <a:ext cx="464317" cy="48791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64317" y="0"/>
                  </a:moveTo>
                  <a:lnTo>
                    <a:pt x="0" y="48791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Полилиния 3"/>
            <p:cNvSpPr/>
            <p:nvPr/>
          </p:nvSpPr>
          <p:spPr>
            <a:xfrm>
              <a:off x="3844450" y="2957218"/>
              <a:ext cx="471788" cy="48791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71788" y="0"/>
                  </a:moveTo>
                  <a:lnTo>
                    <a:pt x="471788" y="487915"/>
                  </a:lnTo>
                  <a:lnTo>
                    <a:pt x="0" y="48791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Полилиния 4"/>
            <p:cNvSpPr/>
            <p:nvPr/>
          </p:nvSpPr>
          <p:spPr>
            <a:xfrm>
              <a:off x="4924573" y="2165130"/>
              <a:ext cx="183753" cy="48792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83753" y="0"/>
                  </a:moveTo>
                  <a:lnTo>
                    <a:pt x="183753" y="487921"/>
                  </a:lnTo>
                  <a:lnTo>
                    <a:pt x="0" y="48792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Полилиния 5"/>
            <p:cNvSpPr/>
            <p:nvPr/>
          </p:nvSpPr>
          <p:spPr>
            <a:xfrm>
              <a:off x="5972417" y="2957218"/>
              <a:ext cx="392315" cy="48791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392315" y="48791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олилиния 6"/>
            <p:cNvSpPr/>
            <p:nvPr/>
          </p:nvSpPr>
          <p:spPr>
            <a:xfrm>
              <a:off x="5972417" y="2957218"/>
              <a:ext cx="382568" cy="48791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87915"/>
                  </a:lnTo>
                  <a:lnTo>
                    <a:pt x="382568" y="48791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олилиния 7"/>
            <p:cNvSpPr/>
            <p:nvPr/>
          </p:nvSpPr>
          <p:spPr>
            <a:xfrm>
              <a:off x="5108326" y="2165130"/>
              <a:ext cx="864091" cy="1837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6003"/>
                  </a:lnTo>
                  <a:lnTo>
                    <a:pt x="864091" y="56003"/>
                  </a:lnTo>
                  <a:lnTo>
                    <a:pt x="864091" y="18375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олилиния 8"/>
            <p:cNvSpPr/>
            <p:nvPr/>
          </p:nvSpPr>
          <p:spPr>
            <a:xfrm>
              <a:off x="4499991" y="1556795"/>
              <a:ext cx="1216669" cy="608334"/>
            </a:xfrm>
            <a:custGeom>
              <a:avLst/>
              <a:gdLst>
                <a:gd name="connsiteX0" fmla="*/ 0 w 1216669"/>
                <a:gd name="connsiteY0" fmla="*/ 0 h 608334"/>
                <a:gd name="connsiteX1" fmla="*/ 1216669 w 1216669"/>
                <a:gd name="connsiteY1" fmla="*/ 0 h 608334"/>
                <a:gd name="connsiteX2" fmla="*/ 1216669 w 1216669"/>
                <a:gd name="connsiteY2" fmla="*/ 608334 h 608334"/>
                <a:gd name="connsiteX3" fmla="*/ 0 w 1216669"/>
                <a:gd name="connsiteY3" fmla="*/ 608334 h 608334"/>
                <a:gd name="connsiteX4" fmla="*/ 0 w 1216669"/>
                <a:gd name="connsiteY4" fmla="*/ 0 h 60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669" h="608334">
                  <a:moveTo>
                    <a:pt x="0" y="0"/>
                  </a:moveTo>
                  <a:lnTo>
                    <a:pt x="1216669" y="0"/>
                  </a:lnTo>
                  <a:lnTo>
                    <a:pt x="1216669" y="608334"/>
                  </a:lnTo>
                  <a:lnTo>
                    <a:pt x="0" y="60833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200" kern="1200" dirty="0" smtClean="0"/>
                <a:t>Комічне</a:t>
              </a:r>
              <a:endParaRPr lang="uk-UA" sz="2200" kern="1200" dirty="0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5364082" y="2348883"/>
              <a:ext cx="1216669" cy="608334"/>
            </a:xfrm>
            <a:custGeom>
              <a:avLst/>
              <a:gdLst>
                <a:gd name="connsiteX0" fmla="*/ 0 w 1216669"/>
                <a:gd name="connsiteY0" fmla="*/ 0 h 608334"/>
                <a:gd name="connsiteX1" fmla="*/ 1216669 w 1216669"/>
                <a:gd name="connsiteY1" fmla="*/ 0 h 608334"/>
                <a:gd name="connsiteX2" fmla="*/ 1216669 w 1216669"/>
                <a:gd name="connsiteY2" fmla="*/ 608334 h 608334"/>
                <a:gd name="connsiteX3" fmla="*/ 0 w 1216669"/>
                <a:gd name="connsiteY3" fmla="*/ 608334 h 608334"/>
                <a:gd name="connsiteX4" fmla="*/ 0 w 1216669"/>
                <a:gd name="connsiteY4" fmla="*/ 0 h 60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669" h="608334">
                  <a:moveTo>
                    <a:pt x="0" y="0"/>
                  </a:moveTo>
                  <a:lnTo>
                    <a:pt x="1216669" y="0"/>
                  </a:lnTo>
                  <a:lnTo>
                    <a:pt x="1216669" y="608334"/>
                  </a:lnTo>
                  <a:lnTo>
                    <a:pt x="0" y="60833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200" kern="1200" dirty="0" smtClean="0"/>
                <a:t>Типи комічного</a:t>
              </a:r>
              <a:endParaRPr lang="uk-UA" sz="2200" kern="12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6354986" y="3140966"/>
              <a:ext cx="1216669" cy="608334"/>
            </a:xfrm>
            <a:custGeom>
              <a:avLst/>
              <a:gdLst>
                <a:gd name="connsiteX0" fmla="*/ 0 w 1216669"/>
                <a:gd name="connsiteY0" fmla="*/ 0 h 608334"/>
                <a:gd name="connsiteX1" fmla="*/ 1216669 w 1216669"/>
                <a:gd name="connsiteY1" fmla="*/ 0 h 608334"/>
                <a:gd name="connsiteX2" fmla="*/ 1216669 w 1216669"/>
                <a:gd name="connsiteY2" fmla="*/ 608334 h 608334"/>
                <a:gd name="connsiteX3" fmla="*/ 0 w 1216669"/>
                <a:gd name="connsiteY3" fmla="*/ 608334 h 608334"/>
                <a:gd name="connsiteX4" fmla="*/ 0 w 1216669"/>
                <a:gd name="connsiteY4" fmla="*/ 0 h 60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669" h="608334">
                  <a:moveTo>
                    <a:pt x="0" y="0"/>
                  </a:moveTo>
                  <a:lnTo>
                    <a:pt x="1216669" y="0"/>
                  </a:lnTo>
                  <a:lnTo>
                    <a:pt x="1216669" y="608334"/>
                  </a:lnTo>
                  <a:lnTo>
                    <a:pt x="0" y="60833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200" kern="1200" dirty="0" smtClean="0"/>
                <a:t>Гумор</a:t>
              </a: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5148063" y="3140966"/>
              <a:ext cx="1216669" cy="608334"/>
            </a:xfrm>
            <a:custGeom>
              <a:avLst/>
              <a:gdLst>
                <a:gd name="connsiteX0" fmla="*/ 0 w 1216669"/>
                <a:gd name="connsiteY0" fmla="*/ 0 h 608334"/>
                <a:gd name="connsiteX1" fmla="*/ 1216669 w 1216669"/>
                <a:gd name="connsiteY1" fmla="*/ 0 h 608334"/>
                <a:gd name="connsiteX2" fmla="*/ 1216669 w 1216669"/>
                <a:gd name="connsiteY2" fmla="*/ 608334 h 608334"/>
                <a:gd name="connsiteX3" fmla="*/ 0 w 1216669"/>
                <a:gd name="connsiteY3" fmla="*/ 608334 h 608334"/>
                <a:gd name="connsiteX4" fmla="*/ 0 w 1216669"/>
                <a:gd name="connsiteY4" fmla="*/ 0 h 60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669" h="608334">
                  <a:moveTo>
                    <a:pt x="0" y="0"/>
                  </a:moveTo>
                  <a:lnTo>
                    <a:pt x="1216669" y="0"/>
                  </a:lnTo>
                  <a:lnTo>
                    <a:pt x="1216669" y="608334"/>
                  </a:lnTo>
                  <a:lnTo>
                    <a:pt x="0" y="60833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200" kern="1200" dirty="0" smtClean="0"/>
                <a:t>Сатира </a:t>
              </a:r>
              <a:endParaRPr lang="uk-UA" sz="2200" kern="1200" dirty="0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3707903" y="2348883"/>
              <a:ext cx="1216669" cy="608334"/>
            </a:xfrm>
            <a:custGeom>
              <a:avLst/>
              <a:gdLst>
                <a:gd name="connsiteX0" fmla="*/ 0 w 1216669"/>
                <a:gd name="connsiteY0" fmla="*/ 0 h 608334"/>
                <a:gd name="connsiteX1" fmla="*/ 1216669 w 1216669"/>
                <a:gd name="connsiteY1" fmla="*/ 0 h 608334"/>
                <a:gd name="connsiteX2" fmla="*/ 1216669 w 1216669"/>
                <a:gd name="connsiteY2" fmla="*/ 608334 h 608334"/>
                <a:gd name="connsiteX3" fmla="*/ 0 w 1216669"/>
                <a:gd name="connsiteY3" fmla="*/ 608334 h 608334"/>
                <a:gd name="connsiteX4" fmla="*/ 0 w 1216669"/>
                <a:gd name="connsiteY4" fmla="*/ 0 h 60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669" h="608334">
                  <a:moveTo>
                    <a:pt x="0" y="0"/>
                  </a:moveTo>
                  <a:lnTo>
                    <a:pt x="1216669" y="0"/>
                  </a:lnTo>
                  <a:lnTo>
                    <a:pt x="1216669" y="608334"/>
                  </a:lnTo>
                  <a:lnTo>
                    <a:pt x="0" y="60833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200" kern="1200" dirty="0" smtClean="0"/>
                <a:t>Форми комічного</a:t>
              </a:r>
              <a:endParaRPr lang="uk-UA" sz="2200" kern="12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2627780" y="3140966"/>
              <a:ext cx="1216669" cy="608334"/>
            </a:xfrm>
            <a:custGeom>
              <a:avLst/>
              <a:gdLst>
                <a:gd name="connsiteX0" fmla="*/ 0 w 1216669"/>
                <a:gd name="connsiteY0" fmla="*/ 0 h 608334"/>
                <a:gd name="connsiteX1" fmla="*/ 1216669 w 1216669"/>
                <a:gd name="connsiteY1" fmla="*/ 0 h 608334"/>
                <a:gd name="connsiteX2" fmla="*/ 1216669 w 1216669"/>
                <a:gd name="connsiteY2" fmla="*/ 608334 h 608334"/>
                <a:gd name="connsiteX3" fmla="*/ 0 w 1216669"/>
                <a:gd name="connsiteY3" fmla="*/ 608334 h 608334"/>
                <a:gd name="connsiteX4" fmla="*/ 0 w 1216669"/>
                <a:gd name="connsiteY4" fmla="*/ 0 h 60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669" h="608334">
                  <a:moveTo>
                    <a:pt x="0" y="0"/>
                  </a:moveTo>
                  <a:lnTo>
                    <a:pt x="1216669" y="0"/>
                  </a:lnTo>
                  <a:lnTo>
                    <a:pt x="1216669" y="608334"/>
                  </a:lnTo>
                  <a:lnTo>
                    <a:pt x="0" y="60833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200" kern="1200" dirty="0" smtClean="0"/>
                <a:t>Фарс </a:t>
              </a:r>
              <a:endParaRPr lang="uk-UA" sz="2200" kern="1200" dirty="0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851920" y="3140966"/>
              <a:ext cx="1216669" cy="608334"/>
            </a:xfrm>
            <a:custGeom>
              <a:avLst/>
              <a:gdLst>
                <a:gd name="connsiteX0" fmla="*/ 0 w 1216669"/>
                <a:gd name="connsiteY0" fmla="*/ 0 h 608334"/>
                <a:gd name="connsiteX1" fmla="*/ 1216669 w 1216669"/>
                <a:gd name="connsiteY1" fmla="*/ 0 h 608334"/>
                <a:gd name="connsiteX2" fmla="*/ 1216669 w 1216669"/>
                <a:gd name="connsiteY2" fmla="*/ 608334 h 608334"/>
                <a:gd name="connsiteX3" fmla="*/ 0 w 1216669"/>
                <a:gd name="connsiteY3" fmla="*/ 608334 h 608334"/>
                <a:gd name="connsiteX4" fmla="*/ 0 w 1216669"/>
                <a:gd name="connsiteY4" fmla="*/ 0 h 60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669" h="608334">
                  <a:moveTo>
                    <a:pt x="0" y="0"/>
                  </a:moveTo>
                  <a:lnTo>
                    <a:pt x="1216669" y="0"/>
                  </a:lnTo>
                  <a:lnTo>
                    <a:pt x="1216669" y="608334"/>
                  </a:lnTo>
                  <a:lnTo>
                    <a:pt x="0" y="60833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200" kern="1200" dirty="0" smtClean="0"/>
                <a:t>Дотеп </a:t>
              </a:r>
              <a:endParaRPr lang="uk-UA" sz="2200" kern="1200" dirty="0"/>
            </a:p>
          </p:txBody>
        </p: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57366"/>
            <a:ext cx="8304213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76721" y="4869160"/>
            <a:ext cx="82465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600" i="1" dirty="0" smtClean="0"/>
              <a:t> </a:t>
            </a:r>
            <a:r>
              <a:rPr lang="uk-UA" sz="2600" i="1" dirty="0" smtClean="0"/>
              <a:t>Поясніть, якими засобами творення комічного скористалася письменниця. З якою метою? У разі потреби зверніться до </a:t>
            </a:r>
            <a:r>
              <a:rPr lang="uk-UA" sz="2600" i="1" dirty="0" smtClean="0">
                <a:hlinkClick r:id="rId3" action="ppaction://hlinksldjump"/>
              </a:rPr>
              <a:t>«Сторінки учня».</a:t>
            </a:r>
            <a:endParaRPr lang="uk-UA" sz="2600" i="1" dirty="0"/>
          </a:p>
        </p:txBody>
      </p:sp>
    </p:spTree>
    <p:extLst>
      <p:ext uri="{BB962C8B-B14F-4D97-AF65-F5344CB8AC3E}">
        <p14:creationId xmlns:p14="http://schemas.microsoft.com/office/powerpoint/2010/main" val="72425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Засоби творення комічного у прозі Ольги </a:t>
            </a:r>
            <a:r>
              <a:rPr lang="uk-UA" dirty="0" err="1"/>
              <a:t>Месеврі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241891"/>
            <a:ext cx="880721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Про фізичні та розумові можливості дитини говориться перебільшено, щоб підкреслити значимість її існування.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Вживається розмовна лексика, просторіччя.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Використовуються риторичні фігури (питання, оклики).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Наводяться приклади народних забобонів, вірувань.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Самі ситуації є комічними.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Використовується наукова, професійна лексика у невластивих тому ситуаціях.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Показано сприйняття світу на рівні дитячої свідомості.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Про важливі речі говориться просто, про прості – піднесено.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Складні життєві ситуації показано з гумором.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Використовується велика кількість влучних </a:t>
            </a:r>
            <a:r>
              <a:rPr lang="uk-UA" sz="2400" i="1" dirty="0" err="1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прислів</a:t>
            </a:r>
            <a:r>
              <a:rPr lang="en-US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’</a:t>
            </a: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їв, приказок, фразеологізмів.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Вжито ряди однорідних членів, синонімічних рядів, антонімічних пар.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388424" y="6093296"/>
            <a:ext cx="665224" cy="6652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6976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260648"/>
            <a:ext cx="5670376" cy="22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uk-UA" sz="2400" i="1" dirty="0"/>
              <a:t>В зеленім шумі тополиних віт </a:t>
            </a:r>
          </a:p>
          <a:p>
            <a:pPr algn="r">
              <a:lnSpc>
                <a:spcPct val="120000"/>
              </a:lnSpc>
            </a:pPr>
            <a:r>
              <a:rPr lang="uk-UA" sz="2400" i="1" dirty="0"/>
              <a:t>Гойдає вітер сховане гніздечко. </a:t>
            </a:r>
          </a:p>
          <a:p>
            <a:pPr algn="r">
              <a:lnSpc>
                <a:spcPct val="120000"/>
              </a:lnSpc>
            </a:pPr>
            <a:r>
              <a:rPr lang="uk-UA" sz="2400" i="1" dirty="0"/>
              <a:t>Тримають рід, щоб не збайдужів світ, </a:t>
            </a:r>
          </a:p>
          <a:p>
            <a:pPr algn="r">
              <a:lnSpc>
                <a:spcPct val="120000"/>
              </a:lnSpc>
            </a:pPr>
            <a:r>
              <a:rPr lang="uk-UA" sz="2400" i="1" dirty="0"/>
              <a:t>Міцні й надійні пам'яті вервечки</a:t>
            </a:r>
            <a:r>
              <a:rPr lang="uk-UA" sz="2400" i="1" dirty="0" smtClean="0"/>
              <a:t>.</a:t>
            </a:r>
          </a:p>
          <a:p>
            <a:pPr algn="r">
              <a:lnSpc>
                <a:spcPct val="120000"/>
              </a:lnSpc>
            </a:pPr>
            <a:r>
              <a:rPr lang="uk-UA" sz="2000" i="1" dirty="0" smtClean="0"/>
              <a:t>Ольга </a:t>
            </a:r>
            <a:r>
              <a:rPr lang="uk-UA" sz="2000" i="1" dirty="0" err="1" smtClean="0"/>
              <a:t>Месевря</a:t>
            </a:r>
            <a:endParaRPr lang="uk-UA" sz="2000" i="1" dirty="0"/>
          </a:p>
        </p:txBody>
      </p:sp>
      <p:pic>
        <p:nvPicPr>
          <p:cNvPr id="14339" name="Picture 3" descr="D:\ДОКУМЕНТИ ЛЮДИ\Цифрові ресурси 2015\Фото\IMG_4739.,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52" y="2177283"/>
            <a:ext cx="5635714" cy="3164210"/>
          </a:xfrm>
          <a:prstGeom prst="rect">
            <a:avLst/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5373216"/>
            <a:ext cx="79713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600" i="1" dirty="0" smtClean="0"/>
              <a:t>Дайте характеристику образу автора  із образків «Колись давно у полудень», «Образа №2», «</a:t>
            </a:r>
            <a:r>
              <a:rPr lang="uk-UA" sz="2600" i="1" dirty="0" err="1" smtClean="0"/>
              <a:t>Федосійчик</a:t>
            </a:r>
            <a:r>
              <a:rPr lang="uk-UA" sz="2600" i="1" dirty="0" smtClean="0"/>
              <a:t> – умілі руки».</a:t>
            </a:r>
            <a:endParaRPr lang="uk-UA" sz="2600" i="1" dirty="0"/>
          </a:p>
        </p:txBody>
      </p:sp>
    </p:spTree>
    <p:extLst>
      <p:ext uri="{BB962C8B-B14F-4D97-AF65-F5344CB8AC3E}">
        <p14:creationId xmlns:p14="http://schemas.microsoft.com/office/powerpoint/2010/main" val="19498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603" y="0"/>
            <a:ext cx="8229600" cy="1143000"/>
          </a:xfrm>
        </p:spPr>
        <p:txBody>
          <a:bodyPr/>
          <a:lstStyle/>
          <a:p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використаних джерел: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52736"/>
            <a:ext cx="85049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Месевря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 О.І. </a:t>
            </a: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Чобітьківський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 рай/ О. </a:t>
            </a: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Месевря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. – Черкаси: видавництво Ю. Чабаненко, 2013. – 52 с.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Пахаренко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 В.І. Основи теорії літератури. – К.: </a:t>
            </a: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Генеза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, 2007. – 296 с.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Літературознавчий словник-довідник/ За ред. Р.Т. </a:t>
            </a: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Гром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’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яка, Ю.І. </a:t>
            </a: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Коваліва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, В.І. Теремка. – К.: ВЦ «Академія», 2006. – 752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hlinkClick r:id="rId2"/>
              </a:rPr>
              <a:t>nday.te.ua</a:t>
            </a:r>
            <a:endParaRPr lang="uk-UA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hlinkClick r:id="rId3"/>
              </a:rPr>
              <a:t>komanda777.livejournal.com</a:t>
            </a:r>
            <a:endParaRPr lang="uk-UA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hlinkClick r:id="rId4"/>
              </a:rPr>
              <a:t>gazetavv.com</a:t>
            </a:r>
            <a:endParaRPr lang="uk-UA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 smtClean="0">
                <a:solidFill>
                  <a:schemeClr val="accent1">
                    <a:lumMod val="50000"/>
                  </a:schemeClr>
                </a:solidFill>
                <a:hlinkClick r:id="rId5"/>
              </a:rPr>
              <a:t>www.panoramio.com</a:t>
            </a:r>
            <a:endParaRPr lang="uk-UA" sz="2400" u="sng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 smtClean="0">
                <a:solidFill>
                  <a:schemeClr val="accent1">
                    <a:lumMod val="50000"/>
                  </a:schemeClr>
                </a:solidFill>
                <a:hlinkClick r:id="rId6"/>
              </a:rPr>
              <a:t>www.gandex.ru</a:t>
            </a:r>
            <a:endParaRPr lang="uk-UA" sz="2400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hlinkClick r:id="rId7"/>
              </a:rPr>
              <a:t>igormelika.com.ua</a:t>
            </a:r>
            <a:endParaRPr lang="uk-UA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 smtClean="0">
                <a:hlinkClick r:id="rId8"/>
              </a:rPr>
              <a:t>photographic.com.ua</a:t>
            </a:r>
            <a:endParaRPr lang="uk-UA" sz="2400" u="sng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9"/>
              </a:rPr>
              <a:t>inna1903gr.livejournal.com</a:t>
            </a:r>
            <a:endParaRPr lang="uk-UA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31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683" y="0"/>
            <a:ext cx="8229600" cy="1143000"/>
          </a:xfrm>
        </p:spPr>
        <p:txBody>
          <a:bodyPr/>
          <a:lstStyle/>
          <a:p>
            <a:r>
              <a:rPr lang="uk-UA" dirty="0" smtClean="0"/>
              <a:t>Сторінка учня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52736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uk-UA" sz="2400" b="1" i="1" dirty="0" smtClean="0"/>
              <a:t>Комічне </a:t>
            </a:r>
            <a:r>
              <a:rPr lang="ru-RU" sz="2400" b="1" i="1" dirty="0" smtClean="0"/>
              <a:t>–</a:t>
            </a:r>
            <a:r>
              <a:rPr lang="ru-RU" sz="2400" i="1" dirty="0" smtClean="0"/>
              <a:t> </a:t>
            </a:r>
            <a:r>
              <a:rPr lang="uk-UA" sz="2400" i="1" dirty="0" smtClean="0"/>
              <a:t>це життєва суперечність. За основу комічного  взято несподіваний контраст, невідповідність між очікуваним і почутим або побаченим.</a:t>
            </a:r>
          </a:p>
          <a:p>
            <a:pPr marL="137160" indent="0">
              <a:buNone/>
            </a:pPr>
            <a:endParaRPr lang="uk-UA" sz="2400" i="1" dirty="0" smtClean="0"/>
          </a:p>
          <a:p>
            <a:pPr marL="137160" indent="0">
              <a:buNone/>
            </a:pPr>
            <a:r>
              <a:rPr lang="uk-UA" sz="2400" i="1" dirty="0" smtClean="0"/>
              <a:t>Дві </a:t>
            </a:r>
            <a:r>
              <a:rPr lang="uk-UA" sz="2400" i="1" dirty="0" smtClean="0"/>
              <a:t>основні форми комічного: </a:t>
            </a:r>
            <a:r>
              <a:rPr lang="uk-UA" sz="2400" i="1" dirty="0" err="1" smtClean="0"/>
              <a:t>фа́рс</a:t>
            </a:r>
            <a:r>
              <a:rPr lang="uk-UA" sz="2400" i="1" dirty="0" smtClean="0"/>
              <a:t>, </a:t>
            </a:r>
            <a:r>
              <a:rPr lang="uk-UA" sz="2400" i="1" dirty="0" err="1" smtClean="0"/>
              <a:t>до́теп</a:t>
            </a:r>
            <a:r>
              <a:rPr lang="uk-UA" sz="2400" i="1" dirty="0" smtClean="0"/>
              <a:t>.</a:t>
            </a:r>
          </a:p>
          <a:p>
            <a:pPr marL="137160" indent="0">
              <a:buNone/>
            </a:pPr>
            <a:endParaRPr lang="uk-UA" sz="2400" b="1" i="1" dirty="0" smtClean="0"/>
          </a:p>
          <a:p>
            <a:pPr marL="137160" indent="0">
              <a:buNone/>
            </a:pPr>
            <a:r>
              <a:rPr lang="uk-UA" sz="2400" b="1" i="1" dirty="0" smtClean="0"/>
              <a:t>Фарс</a:t>
            </a:r>
            <a:r>
              <a:rPr lang="uk-UA" sz="2400" i="1" dirty="0" smtClean="0"/>
              <a:t> </a:t>
            </a:r>
            <a:r>
              <a:rPr lang="uk-UA" sz="2400" i="1" dirty="0" smtClean="0"/>
              <a:t>– обмеження смішного зовнішніми діями, зовнішньою потворністю.</a:t>
            </a:r>
          </a:p>
          <a:p>
            <a:pPr marL="137160" indent="0">
              <a:buNone/>
            </a:pPr>
            <a:r>
              <a:rPr lang="uk-UA" sz="2400" b="1" i="1" dirty="0" smtClean="0"/>
              <a:t>Дотеп</a:t>
            </a:r>
            <a:r>
              <a:rPr lang="uk-UA" sz="2400" i="1" dirty="0" smtClean="0"/>
              <a:t> – влучний, стислий вислів із жартівливим відтінком (основне – доброзичливий).</a:t>
            </a:r>
          </a:p>
          <a:p>
            <a:pPr marL="137160" indent="0">
              <a:buNone/>
            </a:pPr>
            <a:r>
              <a:rPr lang="uk-UA" sz="2400" i="1" dirty="0" smtClean="0"/>
              <a:t>Комічне має два типи: сатиру, гумор.</a:t>
            </a:r>
          </a:p>
          <a:p>
            <a:pPr marL="137160" indent="0">
              <a:buNone/>
            </a:pPr>
            <a:r>
              <a:rPr lang="uk-UA" sz="2400" b="1" i="1" dirty="0" smtClean="0"/>
              <a:t>Сатира</a:t>
            </a:r>
            <a:r>
              <a:rPr lang="uk-UA" sz="2400" i="1" dirty="0" smtClean="0"/>
              <a:t> – непримиренне, гнівне осміяння всього потворного.</a:t>
            </a:r>
          </a:p>
          <a:p>
            <a:pPr marL="137160" indent="0">
              <a:buNone/>
            </a:pPr>
            <a:r>
              <a:rPr lang="uk-UA" sz="2400" b="1" i="1" dirty="0" smtClean="0"/>
              <a:t>Гумор </a:t>
            </a:r>
            <a:r>
              <a:rPr lang="uk-UA" sz="2400" i="1" dirty="0" smtClean="0"/>
              <a:t>– беззлобно-добродушне, жартівливе зображення смішних явищ. </a:t>
            </a:r>
            <a:endParaRPr lang="ru-RU" sz="2400" i="1" dirty="0" smtClean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028384" y="5805264"/>
            <a:ext cx="754384" cy="75438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175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172400" y="5877272"/>
            <a:ext cx="754384" cy="75438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8531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«Сторінка учня»</a:t>
            </a:r>
            <a:br>
              <a:rPr lang="uk-UA" dirty="0" smtClean="0"/>
            </a:br>
            <a:r>
              <a:rPr lang="uk-UA" dirty="0" smtClean="0"/>
              <a:t>Сміх у прозових творах Ольги </a:t>
            </a:r>
            <a:r>
              <a:rPr lang="uk-UA" dirty="0" err="1" smtClean="0"/>
              <a:t>Месеврі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33516" y="1772816"/>
            <a:ext cx="777686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Ольга Іванівна використовує </a:t>
            </a:r>
            <a:r>
              <a:rPr lang="uk-UA" sz="3600" i="1" u="sng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дотеп та гумор</a:t>
            </a:r>
            <a:r>
              <a:rPr lang="uk-UA" sz="36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</a:p>
          <a:p>
            <a:r>
              <a:rPr lang="uk-UA" sz="3600" i="1" u="sng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Сміх </a:t>
            </a:r>
            <a:r>
              <a:rPr lang="uk-UA" sz="36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доброзичливий, добродушний, приємний, дотепний, з любов</a:t>
            </a:r>
            <a:r>
              <a:rPr lang="en-US" sz="36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’</a:t>
            </a:r>
            <a:r>
              <a:rPr lang="uk-UA" sz="36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ю.</a:t>
            </a:r>
          </a:p>
          <a:p>
            <a:endParaRPr lang="uk-UA" sz="2800" i="1" dirty="0" smtClean="0"/>
          </a:p>
          <a:p>
            <a:r>
              <a:rPr lang="uk-UA" sz="3200" i="1" dirty="0" smtClean="0"/>
              <a:t>«</a:t>
            </a:r>
            <a:r>
              <a:rPr lang="uk-UA" sz="3200" i="1" dirty="0"/>
              <a:t>Мова замальовок – весела, багата, образна, щира</a:t>
            </a:r>
            <a:r>
              <a:rPr lang="uk-UA" sz="3200" i="1" dirty="0" smtClean="0"/>
              <a:t>…»</a:t>
            </a:r>
          </a:p>
          <a:p>
            <a:pPr algn="r"/>
            <a:r>
              <a:rPr lang="uk-UA" i="1" dirty="0"/>
              <a:t>Ольга Павленко. Сонячні рядки з </a:t>
            </a:r>
            <a:r>
              <a:rPr lang="uk-UA" i="1" dirty="0" err="1"/>
              <a:t>чобітьківського</a:t>
            </a:r>
            <a:r>
              <a:rPr lang="uk-UA" i="1" dirty="0"/>
              <a:t> </a:t>
            </a:r>
            <a:r>
              <a:rPr lang="uk-UA" i="1" dirty="0" smtClean="0"/>
              <a:t>раю</a:t>
            </a:r>
          </a:p>
          <a:p>
            <a:pPr algn="r"/>
            <a:r>
              <a:rPr lang="uk-UA" i="1" dirty="0" smtClean="0"/>
              <a:t> </a:t>
            </a:r>
            <a:r>
              <a:rPr lang="uk-UA" i="1" dirty="0"/>
              <a:t>// Літературна </a:t>
            </a:r>
            <a:r>
              <a:rPr lang="uk-UA" i="1" dirty="0" err="1"/>
              <a:t>Україна.-</a:t>
            </a:r>
            <a:r>
              <a:rPr lang="uk-UA" i="1" dirty="0"/>
              <a:t> №</a:t>
            </a:r>
            <a:r>
              <a:rPr lang="uk-UA" i="1" dirty="0" smtClean="0"/>
              <a:t>37-38</a:t>
            </a:r>
          </a:p>
        </p:txBody>
      </p:sp>
    </p:spTree>
    <p:extLst>
      <p:ext uri="{BB962C8B-B14F-4D97-AF65-F5344CB8AC3E}">
        <p14:creationId xmlns:p14="http://schemas.microsoft.com/office/powerpoint/2010/main" val="413079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И ЛЮДИ\Мандрика В.М\Інтернет\0_42aa3_d4800029_XL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9"/>
          <a:stretch/>
        </p:blipFill>
        <p:spPr bwMode="auto">
          <a:xfrm>
            <a:off x="1979712" y="3573016"/>
            <a:ext cx="5113793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188640"/>
            <a:ext cx="8291264" cy="3816424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i="1" dirty="0" smtClean="0"/>
              <a:t>«І ти… радісно поринаєш у милі </a:t>
            </a:r>
            <a:r>
              <a:rPr lang="uk-UA" i="1" dirty="0" err="1" smtClean="0"/>
              <a:t>немудровані</a:t>
            </a:r>
            <a:r>
              <a:rPr lang="uk-UA" i="1" dirty="0" smtClean="0"/>
              <a:t> дитячі історії, де найкраща подруга – кізка Галя…, де з маленькою Олею пізнаєш не тільки радощі, а й нещастя».</a:t>
            </a:r>
          </a:p>
          <a:p>
            <a:pPr marL="137160" indent="0">
              <a:buNone/>
            </a:pPr>
            <a:r>
              <a:rPr lang="uk-UA" i="1" dirty="0" smtClean="0"/>
              <a:t>«Поринаєш у роздуми та жалі за навіки втраченим і разом з авторкою дякуєш долі за те, що мав у житті свої власні </a:t>
            </a:r>
            <a:r>
              <a:rPr lang="uk-UA" i="1" dirty="0" err="1" smtClean="0"/>
              <a:t>Чобітьки</a:t>
            </a:r>
            <a:r>
              <a:rPr lang="uk-UA" i="1" dirty="0" smtClean="0"/>
              <a:t>».</a:t>
            </a:r>
          </a:p>
          <a:p>
            <a:pPr marL="137160" indent="0" algn="r">
              <a:buNone/>
            </a:pPr>
            <a:r>
              <a:rPr lang="uk-UA" sz="1700" i="1" dirty="0"/>
              <a:t>Ольга Павленко. Сонячні рядки з </a:t>
            </a:r>
            <a:r>
              <a:rPr lang="uk-UA" sz="1700" i="1" dirty="0" err="1"/>
              <a:t>чобітьківського</a:t>
            </a:r>
            <a:r>
              <a:rPr lang="uk-UA" sz="1700" i="1" dirty="0"/>
              <a:t> </a:t>
            </a:r>
            <a:r>
              <a:rPr lang="uk-UA" sz="1700" i="1" dirty="0" smtClean="0"/>
              <a:t>раю</a:t>
            </a:r>
          </a:p>
          <a:p>
            <a:pPr marL="137160" indent="0" algn="r">
              <a:buNone/>
            </a:pPr>
            <a:r>
              <a:rPr lang="uk-UA" sz="1700" i="1" dirty="0" smtClean="0"/>
              <a:t> </a:t>
            </a:r>
            <a:r>
              <a:rPr lang="uk-UA" sz="1700" i="1" dirty="0"/>
              <a:t>// Літературна </a:t>
            </a:r>
            <a:r>
              <a:rPr lang="uk-UA" sz="1700" i="1" dirty="0" err="1"/>
              <a:t>Україна.-</a:t>
            </a:r>
            <a:r>
              <a:rPr lang="uk-UA" sz="1700" i="1" dirty="0"/>
              <a:t> №37-38</a:t>
            </a:r>
            <a:endParaRPr lang="uk-UA" dirty="0"/>
          </a:p>
          <a:p>
            <a:pPr marL="137160" indent="0">
              <a:buNone/>
            </a:pPr>
            <a:endParaRPr lang="uk-UA" i="1" dirty="0"/>
          </a:p>
        </p:txBody>
      </p:sp>
    </p:spTree>
    <p:extLst>
      <p:ext uri="{BB962C8B-B14F-4D97-AF65-F5344CB8AC3E}">
        <p14:creationId xmlns:p14="http://schemas.microsoft.com/office/powerpoint/2010/main" val="207326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uk-UA" dirty="0" smtClean="0"/>
              <a:t>Завдання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124744"/>
            <a:ext cx="8435280" cy="3240360"/>
          </a:xfrm>
        </p:spPr>
        <p:txBody>
          <a:bodyPr>
            <a:normAutofit/>
          </a:bodyPr>
          <a:lstStyle/>
          <a:p>
            <a:r>
              <a:rPr lang="uk-UA" i="1" dirty="0" smtClean="0"/>
              <a:t>Читаючи прозові твори Ольги </a:t>
            </a:r>
            <a:r>
              <a:rPr lang="uk-UA" i="1" dirty="0" err="1" smtClean="0"/>
              <a:t>Месеврі</a:t>
            </a:r>
            <a:r>
              <a:rPr lang="uk-UA" i="1" dirty="0" smtClean="0"/>
              <a:t>, задумайтесь, чому ви посміхаєтесь. Сміх викриває якесь явище, чи ви смієтесь доброзичливо, від задоволення.</a:t>
            </a:r>
          </a:p>
          <a:p>
            <a:r>
              <a:rPr lang="uk-UA" i="1" dirty="0" smtClean="0"/>
              <a:t> Зверніть увагу на головних персонажів, їхні дії та вчинки.</a:t>
            </a:r>
          </a:p>
          <a:p>
            <a:r>
              <a:rPr lang="uk-UA" i="1" dirty="0" smtClean="0"/>
              <a:t>Проаналізуйте образ автора, який він?</a:t>
            </a:r>
          </a:p>
          <a:p>
            <a:r>
              <a:rPr lang="uk-UA" i="1" dirty="0" smtClean="0"/>
              <a:t>Подумайте про родинні стосунки героїв творів. </a:t>
            </a:r>
          </a:p>
          <a:p>
            <a:endParaRPr lang="uk-UA" i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1" b="7058"/>
          <a:stretch/>
        </p:blipFill>
        <p:spPr bwMode="auto">
          <a:xfrm>
            <a:off x="1907704" y="4365104"/>
            <a:ext cx="5137453" cy="2372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09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uk-UA" dirty="0"/>
              <a:t>«Колись давно у полудень»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472"/>
          <a:stretch/>
        </p:blipFill>
        <p:spPr bwMode="auto">
          <a:xfrm>
            <a:off x="395535" y="2348880"/>
            <a:ext cx="3953927" cy="411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37" y="4005064"/>
            <a:ext cx="4810731" cy="2691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67744" y="1052736"/>
            <a:ext cx="65882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 algn="r">
              <a:buNone/>
            </a:pPr>
            <a:r>
              <a:rPr lang="uk-UA" sz="2800" i="1" dirty="0" smtClean="0"/>
              <a:t>Моїм найріднішим небожителям -</a:t>
            </a:r>
            <a:endParaRPr lang="uk-UA" sz="2800" dirty="0" smtClean="0"/>
          </a:p>
          <a:p>
            <a:pPr marL="137160" indent="0" algn="r">
              <a:buNone/>
            </a:pPr>
            <a:r>
              <a:rPr lang="uk-UA" sz="2800" i="1" dirty="0" smtClean="0"/>
              <a:t>дідусеві Юхимові, бабусі Софії </a:t>
            </a:r>
            <a:r>
              <a:rPr lang="uk-UA" sz="2800" i="1" dirty="0" err="1" smtClean="0"/>
              <a:t>Положаям</a:t>
            </a:r>
            <a:r>
              <a:rPr lang="uk-UA" sz="2800" i="1" dirty="0" smtClean="0"/>
              <a:t>,</a:t>
            </a:r>
            <a:endParaRPr lang="uk-UA" sz="2800" dirty="0" smtClean="0"/>
          </a:p>
          <a:p>
            <a:pPr marL="137160" indent="0" algn="r">
              <a:buNone/>
            </a:pPr>
            <a:r>
              <a:rPr lang="uk-UA" sz="2800" i="1" dirty="0" smtClean="0"/>
              <a:t>прабабусі Меланії Сулейман</a:t>
            </a:r>
            <a:endParaRPr lang="uk-UA" sz="2800" dirty="0" smtClean="0"/>
          </a:p>
          <a:p>
            <a:pPr marL="137160" indent="0" algn="r">
              <a:buNone/>
            </a:pPr>
            <a:r>
              <a:rPr lang="uk-UA" sz="2800" i="1" dirty="0" smtClean="0"/>
              <a:t>присвячую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416144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48538"/>
            <a:ext cx="4776015" cy="358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17032"/>
            <a:ext cx="5215864" cy="293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8242" y="332656"/>
            <a:ext cx="7272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2800" dirty="0" smtClean="0"/>
              <a:t>Сонцю здавалося, то розморене полуденною спекою все живе і суще хутірське населення поринуло у в'язку дрімоту. Навіть вітер причаївся десь у пухнастих соснових вітах…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31868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4320480" cy="2882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60848"/>
            <a:ext cx="3803650" cy="462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332656"/>
            <a:ext cx="8568952" cy="2520280"/>
          </a:xfrm>
        </p:spPr>
        <p:txBody>
          <a:bodyPr>
            <a:normAutofit fontScale="70000" lnSpcReduction="20000"/>
          </a:bodyPr>
          <a:lstStyle/>
          <a:p>
            <a:pPr marL="13716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4000" dirty="0"/>
              <a:t>«Юхиме, а глянь-но, що там червоніє недалеко від гре­блі?» — стурбовано запитала Софія. Юхим глянув — і остов­пів. Від їхньої хвіртки по дорозі підозріло швидко, ніби ле­тіла, наближалася червона хустина: це Мелашка, Софіїна тьотя, щодуху мчала до </a:t>
            </a:r>
            <a:r>
              <a:rPr lang="uk-UA" sz="4000" dirty="0" smtClean="0"/>
              <a:t>лісу…</a:t>
            </a:r>
            <a:endParaRPr lang="uk-UA" sz="4000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2501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35" y="404664"/>
            <a:ext cx="448824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176" y="3490167"/>
            <a:ext cx="5064187" cy="2844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05255" y="476672"/>
            <a:ext cx="41764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…адже кроків за десять попереду від до смерті переляканої жінки, мов м'ячик, бігла-котилася огрядненька Олечка. </a:t>
            </a:r>
            <a:endParaRPr lang="uk-UA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3255" y="378904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800" dirty="0" smtClean="0"/>
              <a:t>Забувши про втому, Софія та Юхим підтюпцем заспішили назустріч Олі з Мелашкою. Скоро ма­леча радісно сміялася на руках у дідуся…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132631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smtClean="0"/>
              <a:t>Хто у творі є стороннім спостерігачем 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smtClean="0"/>
              <a:t>Що символізує сонце? Яку роль відіграє у цьому творі?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smtClean="0"/>
              <a:t>Знайдіть описи природи. Яке їх значення?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smtClean="0"/>
              <a:t>Передайте настрій Мелашки.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smtClean="0"/>
              <a:t>Дайте характеристику емоцій Бабусі Софії та дідуся Юхима.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smtClean="0"/>
              <a:t>Поясніть вчинок дитини. Про що вони свідчать?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smtClean="0"/>
              <a:t>Визначте найяскравіші художні засоби у творі.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smtClean="0"/>
              <a:t>Якого кольору оповідь?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smtClean="0"/>
              <a:t>Розкажіть про стосунки у цій родині.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i="1" dirty="0" err="1" smtClean="0"/>
              <a:t>Візуалізуйте</a:t>
            </a:r>
            <a:r>
              <a:rPr lang="uk-UA" sz="2800" i="1" dirty="0" smtClean="0"/>
              <a:t> картину стомленої сонцем природи словом.</a:t>
            </a:r>
            <a:endParaRPr lang="uk-UA" sz="2800" i="1" dirty="0"/>
          </a:p>
        </p:txBody>
      </p:sp>
    </p:spTree>
    <p:extLst>
      <p:ext uri="{BB962C8B-B14F-4D97-AF65-F5344CB8AC3E}">
        <p14:creationId xmlns:p14="http://schemas.microsoft.com/office/powerpoint/2010/main" val="200410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3">
      <a:dk1>
        <a:sysClr val="windowText" lastClr="000000"/>
      </a:dk1>
      <a:lt1>
        <a:srgbClr val="333D27"/>
      </a:lt1>
      <a:dk2>
        <a:srgbClr val="FFFF7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235F26"/>
      </a:hlink>
      <a:folHlink>
        <a:srgbClr val="74642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584</TotalTime>
  <Words>1727</Words>
  <Application>Microsoft Office PowerPoint</Application>
  <PresentationFormat>Экран (4:3)</PresentationFormat>
  <Paragraphs>142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Апекс</vt:lpstr>
      <vt:lpstr>Література рідного краю, серія уроків, 7 клас засоби творення комічного у прозових творах  Ольги Іванівни  Месеврі</vt:lpstr>
      <vt:lpstr>Та, що словом малює село…</vt:lpstr>
      <vt:lpstr>Презентация PowerPoint</vt:lpstr>
      <vt:lpstr>Завдання</vt:lpstr>
      <vt:lpstr>«Колись давно у полудень»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Образа №2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Федосійчик – умілі руки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Засоби творення комічного у прозі Ольги Месеврі</vt:lpstr>
      <vt:lpstr>Презентация PowerPoint</vt:lpstr>
      <vt:lpstr>Список використаних джерел:</vt:lpstr>
      <vt:lpstr>Сторінка учня</vt:lpstr>
      <vt:lpstr>«Сторінка учня» Сміх у прозових творах Ольги Месеврі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51</cp:revision>
  <dcterms:created xsi:type="dcterms:W3CDTF">2015-02-07T15:26:16Z</dcterms:created>
  <dcterms:modified xsi:type="dcterms:W3CDTF">2015-02-26T18:35:47Z</dcterms:modified>
</cp:coreProperties>
</file>