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76" r:id="rId7"/>
    <p:sldId id="264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5" r:id="rId17"/>
    <p:sldId id="274" r:id="rId18"/>
    <p:sldId id="272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1729CC2B-3E77-4A39-AB3E-03CACD998CA6}" type="datetimeFigureOut">
              <a:rPr lang="ru-RU"/>
              <a:pPr>
                <a:defRPr/>
              </a:pPr>
              <a:t>11.02.2015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DF1BB912-7D5B-4994-BE4C-85D705336B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560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B4A6990-8020-412A-B836-C5F4A0CA40D7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6B9F70-4A36-4583-99FC-0D5CA4267F5F}" type="datetimeFigureOut">
              <a:rPr lang="ru-RU"/>
              <a:pPr>
                <a:defRPr/>
              </a:pPr>
              <a:t>11.02.2015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932F90-F21B-47C7-BC1D-FCBC045634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96D8E7-57D8-455B-98E0-4EBF613E2229}" type="datetimeFigureOut">
              <a:rPr lang="ru-RU"/>
              <a:pPr>
                <a:defRPr/>
              </a:pPr>
              <a:t>11.02.2015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E8D71A-C78A-47BB-9F05-CCF333AD9F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3A7645-8D15-40F8-9F0E-EF9B7BF472CF}" type="datetimeFigureOut">
              <a:rPr lang="ru-RU"/>
              <a:pPr>
                <a:defRPr/>
              </a:pPr>
              <a:t>11.02.2015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8B60F-C678-4CA2-A500-2971688983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2C2D7D-F4D4-4BC5-9DD0-9964544B4A26}" type="datetimeFigureOut">
              <a:rPr lang="ru-RU"/>
              <a:pPr>
                <a:defRPr/>
              </a:pPr>
              <a:t>11.02.2015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DE851-6797-4447-8EB8-6A25084066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pic>
        <p:nvPicPr>
          <p:cNvPr id="5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/>
          <a:lstStyle>
            <a:lvl1pPr algn="ctr">
              <a:defRPr sz="36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BC9C13-699F-4FEC-B5D7-14CD8F28542B}" type="datetimeFigureOut">
              <a:rPr lang="ru-RU"/>
              <a:pPr>
                <a:defRPr/>
              </a:pPr>
              <a:t>11.02.2015</a:t>
            </a:fld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26FF93-3389-4415-8381-2ED868E958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875944-1717-4F52-9F94-9E7B700A7BC1}" type="datetimeFigureOut">
              <a:rPr lang="ru-RU"/>
              <a:pPr>
                <a:defRPr/>
              </a:pPr>
              <a:t>11.02.2015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6F9F28-52A5-4E25-9C71-6067A119F6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rcRect/>
          <a:stretch>
            <a:fillRect/>
          </a:stretch>
        </p:blipFill>
        <p:spPr bwMode="auto">
          <a:xfrm>
            <a:off x="0" y="1619250"/>
            <a:ext cx="9144000" cy="93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07E845-8738-4144-9AC9-EB50539D96C7}" type="datetimeFigureOut">
              <a:rPr lang="ru-RU"/>
              <a:pPr>
                <a:defRPr/>
              </a:pPr>
              <a:t>11.02.2015</a:t>
            </a:fld>
            <a:endParaRPr lang="ru-RU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0DA864-6019-467C-BA54-55363EBA06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67F5DD-9197-43F0-A0C3-3B8CCBC0574E}" type="datetimeFigureOut">
              <a:rPr lang="ru-RU"/>
              <a:pPr>
                <a:defRPr/>
              </a:pPr>
              <a:t>11.02.2015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88C7E-64A4-4847-AB88-C3CE762CB0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0B7145-E82B-4605-BFFC-52B4C27AF956}" type="datetimeFigureOut">
              <a:rPr lang="ru-RU"/>
              <a:pPr>
                <a:defRPr/>
              </a:pPr>
              <a:t>11.02.2015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BFC782-1FF1-401A-9441-6EFA3FABB0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D2BF9E-5215-4905-8606-8FDC2988F2DA}" type="datetimeFigureOut">
              <a:rPr lang="ru-RU"/>
              <a:pPr>
                <a:defRPr/>
              </a:pPr>
              <a:t>11.02.2015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3097E0-4722-425D-B267-40CC07E9E2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que 9"/>
          <p:cNvSpPr/>
          <p:nvPr/>
        </p:nvSpPr>
        <p:spPr>
          <a:xfrm>
            <a:off x="1463675" y="1847850"/>
            <a:ext cx="3089275" cy="3089275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 rtlCol="0"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DA6D68-F294-4385-B5FA-195CF802F1E3}" type="datetimeFigureOut">
              <a:rPr lang="ru-RU"/>
              <a:pPr>
                <a:defRPr/>
              </a:pPr>
              <a:t>11.02.2015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36C95-8FFB-423D-BBCE-E1C55EF939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window3.png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371600" y="2057400"/>
            <a:ext cx="64008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aseline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A78F82D-16C2-4A31-8AF6-70E4198A6E6B}" type="datetimeFigureOut">
              <a:rPr lang="ru-RU"/>
              <a:pPr>
                <a:defRPr/>
              </a:pPr>
              <a:t>11.02.2015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438" y="636428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1" baseline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DCC2575-D00D-4E9C-A6A0-73E7479B28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695" r:id="rId7"/>
    <p:sldLayoutId id="2147483694" r:id="rId8"/>
    <p:sldLayoutId id="2147483702" r:id="rId9"/>
    <p:sldLayoutId id="2147483693" r:id="rId10"/>
    <p:sldLayoutId id="214748369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3600" kern="1200" cap="all" spc="3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nstantia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nstantia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nstantia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onstantia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indent="-273050" algn="l" rtl="0" fontAlgn="base">
        <a:lnSpc>
          <a:spcPct val="150000"/>
        </a:lnSpc>
        <a:spcBef>
          <a:spcPct val="20000"/>
        </a:spcBef>
        <a:spcAft>
          <a:spcPct val="0"/>
        </a:spcAft>
        <a:buFont typeface="Wingdings" pitchFamily="2" charset="2"/>
        <a:buChar char="v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6375" y="1557338"/>
            <a:ext cx="6400800" cy="1295400"/>
          </a:xfrm>
        </p:spPr>
        <p:txBody>
          <a:bodyPr>
            <a:normAutofit fontScale="90000"/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Олекса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Стороженко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. Коротко про автора. «Скарб». Морально-етичні проблеми у творі</a:t>
            </a:r>
            <a:endParaRPr lang="uk-UA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6375" y="3500438"/>
            <a:ext cx="6400800" cy="762000"/>
          </a:xfrm>
        </p:spPr>
        <p:txBody>
          <a:bodyPr rtlCol="0">
            <a:noAutofit/>
          </a:bodyPr>
          <a:lstStyle/>
          <a:p>
            <a:pPr fontAlgn="auto">
              <a:lnSpc>
                <a:spcPct val="100000"/>
              </a:lnSpc>
              <a:spcAft>
                <a:spcPts val="0"/>
              </a:spcAft>
              <a:defRPr/>
            </a:pPr>
            <a:endParaRPr lang="uk-UA" i="0" dirty="0" smtClean="0">
              <a:solidFill>
                <a:srgbClr val="4E3B3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uk-UA" i="0" dirty="0" smtClean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Карбівнича </a:t>
            </a:r>
            <a:r>
              <a:rPr lang="uk-UA" i="0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Алла Сергіївна</a:t>
            </a:r>
            <a:br>
              <a:rPr lang="uk-UA" i="0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i="0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вчитель української мови і літератури                             </a:t>
            </a:r>
            <a:r>
              <a:rPr lang="uk-UA" i="0" dirty="0" err="1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Мокрокалигірської</a:t>
            </a:r>
            <a:r>
              <a:rPr lang="uk-UA" i="0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i="0" dirty="0" smtClean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загальноосвітньої школи</a:t>
            </a:r>
          </a:p>
          <a:p>
            <a:pPr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uk-UA" i="0" dirty="0" smtClean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i="0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І-ІІІ ступенів</a:t>
            </a:r>
            <a:br>
              <a:rPr lang="uk-UA" i="0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i="0" dirty="0" err="1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Катеринопільської</a:t>
            </a:r>
            <a:r>
              <a:rPr lang="uk-UA" i="0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 районної ради</a:t>
            </a:r>
            <a:br>
              <a:rPr lang="uk-UA" i="0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i="0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Черкаської області</a:t>
            </a:r>
            <a:endParaRPr lang="ru-RU" i="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9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onstantia" pitchFamily="18" charset="0"/>
            </a:endParaRPr>
          </a:p>
        </p:txBody>
      </p:sp>
      <p:grpSp>
        <p:nvGrpSpPr>
          <p:cNvPr id="23554" name="Group 1"/>
          <p:cNvGrpSpPr>
            <a:grpSpLocks noChangeAspect="1"/>
          </p:cNvGrpSpPr>
          <p:nvPr/>
        </p:nvGrpSpPr>
        <p:grpSpPr bwMode="auto">
          <a:xfrm>
            <a:off x="1371600" y="1989138"/>
            <a:ext cx="6121400" cy="2863850"/>
            <a:chOff x="2362" y="2592"/>
            <a:chExt cx="7200" cy="3369"/>
          </a:xfrm>
        </p:grpSpPr>
        <p:sp>
          <p:nvSpPr>
            <p:cNvPr id="23555" name="AutoShape 8"/>
            <p:cNvSpPr>
              <a:spLocks noChangeAspect="1" noChangeArrowheads="1" noTextEdit="1"/>
            </p:cNvSpPr>
            <p:nvPr/>
          </p:nvSpPr>
          <p:spPr bwMode="auto">
            <a:xfrm>
              <a:off x="2362" y="2592"/>
              <a:ext cx="7200" cy="33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3556" name="Rectangle 7"/>
            <p:cNvSpPr>
              <a:spLocks noChangeArrowheads="1"/>
            </p:cNvSpPr>
            <p:nvPr/>
          </p:nvSpPr>
          <p:spPr bwMode="auto">
            <a:xfrm>
              <a:off x="2794" y="2592"/>
              <a:ext cx="2095" cy="177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uk-UA" sz="1100" b="1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Наймит:</a:t>
              </a:r>
              <a:endParaRPr lang="uk-UA" sz="900">
                <a:ea typeface="Calibri" pitchFamily="34" charset="0"/>
                <a:cs typeface="Times New Roman" pitchFamily="18" charset="0"/>
              </a:endParaRPr>
            </a:p>
            <a:p>
              <a:pPr eaLnBrk="0" hangingPunct="0"/>
              <a:r>
                <a:rPr lang="uk-UA" sz="110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Парубок ще молодий, працьовитий, непитущий.</a:t>
              </a:r>
              <a:endParaRPr lang="uk-UA">
                <a:ea typeface="Calibri" pitchFamily="34" charset="0"/>
                <a:cs typeface="Times New Roman" pitchFamily="18" charset="0"/>
              </a:endParaRPr>
            </a:p>
          </p:txBody>
        </p:sp>
        <p:sp>
          <p:nvSpPr>
            <p:cNvPr id="23557" name="Rectangle 6"/>
            <p:cNvSpPr>
              <a:spLocks noChangeArrowheads="1"/>
            </p:cNvSpPr>
            <p:nvPr/>
          </p:nvSpPr>
          <p:spPr bwMode="auto">
            <a:xfrm>
              <a:off x="7163" y="2670"/>
              <a:ext cx="2040" cy="160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uk-UA" sz="1100" b="1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Наймичка:</a:t>
              </a:r>
              <a:endParaRPr lang="uk-UA" sz="900">
                <a:ea typeface="Calibri" pitchFamily="34" charset="0"/>
                <a:cs typeface="Times New Roman" pitchFamily="18" charset="0"/>
              </a:endParaRPr>
            </a:p>
            <a:p>
              <a:pPr eaLnBrk="0" hangingPunct="0"/>
              <a:r>
                <a:rPr lang="uk-UA" sz="110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Теж чесного роду, осталась бідною сиротою</a:t>
              </a:r>
              <a:endParaRPr lang="uk-UA" sz="900">
                <a:ea typeface="Calibri" pitchFamily="34" charset="0"/>
                <a:cs typeface="Times New Roman" pitchFamily="18" charset="0"/>
              </a:endParaRPr>
            </a:p>
            <a:p>
              <a:pPr eaLnBrk="0" hangingPunct="0"/>
              <a:r>
                <a:rPr lang="uk-UA" sz="110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Доглядала Павлуся, як рідна мати…</a:t>
              </a:r>
              <a:endParaRPr lang="uk-UA">
                <a:ea typeface="Calibri" pitchFamily="34" charset="0"/>
                <a:cs typeface="Times New Roman" pitchFamily="18" charset="0"/>
              </a:endParaRPr>
            </a:p>
          </p:txBody>
        </p:sp>
        <p:sp>
          <p:nvSpPr>
            <p:cNvPr id="23558" name="AutoShape 5"/>
            <p:cNvSpPr>
              <a:spLocks noChangeArrowheads="1"/>
            </p:cNvSpPr>
            <p:nvPr/>
          </p:nvSpPr>
          <p:spPr bwMode="auto">
            <a:xfrm>
              <a:off x="4889" y="3196"/>
              <a:ext cx="2274" cy="763"/>
            </a:xfrm>
            <a:prstGeom prst="leftRightArrow">
              <a:avLst>
                <a:gd name="adj1" fmla="val 50000"/>
                <a:gd name="adj2" fmla="val 5960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uk-UA" sz="110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Стали господарювати</a:t>
              </a:r>
              <a:endParaRPr lang="uk-UA">
                <a:ea typeface="Calibri" pitchFamily="34" charset="0"/>
                <a:cs typeface="Times New Roman" pitchFamily="18" charset="0"/>
              </a:endParaRPr>
            </a:p>
          </p:txBody>
        </p:sp>
        <p:sp>
          <p:nvSpPr>
            <p:cNvPr id="23559" name="Rectangle 4"/>
            <p:cNvSpPr>
              <a:spLocks noChangeArrowheads="1"/>
            </p:cNvSpPr>
            <p:nvPr/>
          </p:nvSpPr>
          <p:spPr bwMode="auto">
            <a:xfrm>
              <a:off x="2951" y="4620"/>
              <a:ext cx="6252" cy="119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uk-UA" sz="1100" b="1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Павлусь:</a:t>
              </a:r>
              <a:endParaRPr lang="uk-UA" sz="900">
                <a:ea typeface="Calibri" pitchFamily="34" charset="0"/>
                <a:cs typeface="Times New Roman" pitchFamily="18" charset="0"/>
              </a:endParaRPr>
            </a:p>
            <a:p>
              <a:pPr eaLnBrk="0" hangingPunct="0"/>
              <a:r>
                <a:rPr lang="uk-UA" sz="1100" u="sng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Щастя</a:t>
              </a:r>
              <a:r>
                <a:rPr lang="uk-UA" sz="110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, як горох з мішка, </a:t>
              </a:r>
              <a:r>
                <a:rPr lang="uk-UA" sz="1100" u="sng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так і сиплеться</a:t>
              </a:r>
              <a:r>
                <a:rPr lang="uk-UA" sz="110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 на нашого Павлуся…</a:t>
              </a:r>
              <a:endParaRPr lang="uk-UA" sz="900">
                <a:ea typeface="Calibri" pitchFamily="34" charset="0"/>
                <a:cs typeface="Times New Roman" pitchFamily="18" charset="0"/>
              </a:endParaRPr>
            </a:p>
            <a:p>
              <a:pPr eaLnBrk="0" hangingPunct="0"/>
              <a:r>
                <a:rPr lang="uk-UA" sz="110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Тільки йому й робити, що цілісінький день </a:t>
              </a:r>
              <a:r>
                <a:rPr lang="uk-UA" sz="1100" u="sng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їсти</a:t>
              </a:r>
              <a:r>
                <a:rPr lang="uk-UA" sz="110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 (а лопав здорово) та </a:t>
              </a:r>
              <a:r>
                <a:rPr lang="uk-UA" sz="1100" u="sng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спать</a:t>
              </a:r>
              <a:endParaRPr lang="uk-UA">
                <a:ea typeface="Calibri" pitchFamily="34" charset="0"/>
                <a:cs typeface="Times New Roman" pitchFamily="18" charset="0"/>
              </a:endParaRPr>
            </a:p>
          </p:txBody>
        </p:sp>
        <p:cxnSp>
          <p:nvCxnSpPr>
            <p:cNvPr id="23560" name="AutoShape 3"/>
            <p:cNvCxnSpPr>
              <a:cxnSpLocks noChangeShapeType="1"/>
            </p:cNvCxnSpPr>
            <p:nvPr/>
          </p:nvCxnSpPr>
          <p:spPr bwMode="auto">
            <a:xfrm>
              <a:off x="3842" y="4362"/>
              <a:ext cx="2235" cy="258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23561" name="AutoShape 2"/>
            <p:cNvCxnSpPr>
              <a:cxnSpLocks noChangeShapeType="1"/>
            </p:cNvCxnSpPr>
            <p:nvPr/>
          </p:nvCxnSpPr>
          <p:spPr bwMode="auto">
            <a:xfrm flipH="1">
              <a:off x="6077" y="4273"/>
              <a:ext cx="2106" cy="347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Прямоугольник 1"/>
          <p:cNvSpPr>
            <a:spLocks noChangeArrowheads="1"/>
          </p:cNvSpPr>
          <p:nvPr/>
        </p:nvSpPr>
        <p:spPr bwMode="auto">
          <a:xfrm>
            <a:off x="1979613" y="1125538"/>
            <a:ext cx="5256212" cy="452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b="1" i="1">
                <a:latin typeface="Times New Roman" pitchFamily="18" charset="0"/>
                <a:cs typeface="Times New Roman" pitchFamily="18" charset="0"/>
              </a:rPr>
              <a:t>«Мозковий штурм»:</a:t>
            </a:r>
            <a:endParaRPr lang="ru-RU">
              <a:latin typeface="Times New Roman" pitchFamily="18" charset="0"/>
              <a:cs typeface="Times New Roman" pitchFamily="18" charset="0"/>
            </a:endParaRPr>
          </a:p>
          <a:p>
            <a:r>
              <a:rPr lang="uk-UA">
                <a:latin typeface="Times New Roman" pitchFamily="18" charset="0"/>
                <a:cs typeface="Times New Roman" pitchFamily="18" charset="0"/>
              </a:rPr>
              <a:t>• Куди і для чого вирішили піти хлопці на Зелені свята? </a:t>
            </a:r>
          </a:p>
          <a:p>
            <a:r>
              <a:rPr lang="uk-UA">
                <a:latin typeface="Times New Roman" pitchFamily="18" charset="0"/>
                <a:cs typeface="Times New Roman" pitchFamily="18" charset="0"/>
              </a:rPr>
              <a:t>• Навіщо парубки хотіли взяти з собою Павла? </a:t>
            </a:r>
          </a:p>
          <a:p>
            <a:r>
              <a:rPr lang="uk-UA">
                <a:latin typeface="Times New Roman" pitchFamily="18" charset="0"/>
                <a:cs typeface="Times New Roman" pitchFamily="18" charset="0"/>
              </a:rPr>
              <a:t>• Що вам відомо про зелені свята  за народними віруваннями? </a:t>
            </a:r>
          </a:p>
          <a:p>
            <a:r>
              <a:rPr lang="uk-UA">
                <a:latin typeface="Times New Roman" pitchFamily="18" charset="0"/>
                <a:cs typeface="Times New Roman" pitchFamily="18" charset="0"/>
              </a:rPr>
              <a:t>• Яких народних прикмет дотримувалися люди, щоб знайти скарб? </a:t>
            </a:r>
            <a:endParaRPr lang="ru-RU">
              <a:latin typeface="Times New Roman" pitchFamily="18" charset="0"/>
              <a:cs typeface="Times New Roman" pitchFamily="18" charset="0"/>
            </a:endParaRPr>
          </a:p>
          <a:p>
            <a:r>
              <a:rPr lang="uk-UA">
                <a:latin typeface="Times New Roman" pitchFamily="18" charset="0"/>
                <a:cs typeface="Times New Roman" pitchFamily="18" charset="0"/>
              </a:rPr>
              <a:t>• Як пожартували хлопці з Павла Лежня? </a:t>
            </a:r>
            <a:endParaRPr lang="ru-RU">
              <a:latin typeface="Times New Roman" pitchFamily="18" charset="0"/>
              <a:cs typeface="Times New Roman" pitchFamily="18" charset="0"/>
            </a:endParaRPr>
          </a:p>
          <a:p>
            <a:r>
              <a:rPr lang="uk-UA">
                <a:latin typeface="Times New Roman" pitchFamily="18" charset="0"/>
                <a:cs typeface="Times New Roman" pitchFamily="18" charset="0"/>
              </a:rPr>
              <a:t>• Яке фантастичне явище відбулося після того, коли парубки через вікно Павлусевої хати кинули дохлого хорта? </a:t>
            </a:r>
          </a:p>
          <a:p>
            <a:r>
              <a:rPr lang="uk-UA">
                <a:latin typeface="Times New Roman" pitchFamily="18" charset="0"/>
                <a:cs typeface="Times New Roman" pitchFamily="18" charset="0"/>
              </a:rPr>
              <a:t>• Як О. Стороженко висловився стосовно щастя Павлуся? </a:t>
            </a:r>
            <a:endParaRPr lang="ru-RU">
              <a:latin typeface="Times New Roman" pitchFamily="18" charset="0"/>
              <a:cs typeface="Times New Roman" pitchFamily="18" charset="0"/>
            </a:endParaRPr>
          </a:p>
          <a:p>
            <a:r>
              <a:rPr lang="uk-UA">
                <a:latin typeface="Times New Roman" pitchFamily="18" charset="0"/>
                <a:cs typeface="Times New Roman" pitchFamily="18" charset="0"/>
              </a:rPr>
              <a:t>• Як склалося життя Павлуся після його одруження? </a:t>
            </a: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5" name="Group 3"/>
          <p:cNvGrpSpPr>
            <a:grpSpLocks noChangeAspect="1"/>
          </p:cNvGrpSpPr>
          <p:nvPr/>
        </p:nvGrpSpPr>
        <p:grpSpPr bwMode="auto">
          <a:xfrm>
            <a:off x="1385888" y="1550988"/>
            <a:ext cx="5776912" cy="3049587"/>
            <a:chOff x="2362" y="10955"/>
            <a:chExt cx="6796" cy="3587"/>
          </a:xfrm>
        </p:grpSpPr>
        <p:sp>
          <p:nvSpPr>
            <p:cNvPr id="26629" name="AutoShape 17"/>
            <p:cNvSpPr>
              <a:spLocks noChangeAspect="1" noChangeArrowheads="1" noTextEdit="1"/>
            </p:cNvSpPr>
            <p:nvPr/>
          </p:nvSpPr>
          <p:spPr bwMode="auto">
            <a:xfrm>
              <a:off x="2362" y="10955"/>
              <a:ext cx="6796" cy="3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30" name="Rectangle 16"/>
            <p:cNvSpPr>
              <a:spLocks noChangeArrowheads="1"/>
            </p:cNvSpPr>
            <p:nvPr/>
          </p:nvSpPr>
          <p:spPr bwMode="auto">
            <a:xfrm>
              <a:off x="3203" y="11089"/>
              <a:ext cx="1076" cy="178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uk-UA" sz="1100" b="1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Парубки:</a:t>
              </a:r>
              <a:endParaRPr lang="uk-UA" sz="900">
                <a:ea typeface="Calibri" pitchFamily="34" charset="0"/>
                <a:cs typeface="Times New Roman" pitchFamily="18" charset="0"/>
              </a:endParaRPr>
            </a:p>
            <a:p>
              <a:pPr eaLnBrk="0" hangingPunct="0"/>
              <a:r>
                <a:rPr lang="uk-UA" sz="110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Візьмемо із собою на щастя Павла Лежня</a:t>
              </a:r>
              <a:endParaRPr lang="uk-UA">
                <a:ea typeface="Calibri" pitchFamily="34" charset="0"/>
                <a:cs typeface="Times New Roman" pitchFamily="18" charset="0"/>
              </a:endParaRPr>
            </a:p>
          </p:txBody>
        </p:sp>
        <p:sp>
          <p:nvSpPr>
            <p:cNvPr id="26631" name="Rectangle 15"/>
            <p:cNvSpPr>
              <a:spLocks noChangeArrowheads="1"/>
            </p:cNvSpPr>
            <p:nvPr/>
          </p:nvSpPr>
          <p:spPr bwMode="auto">
            <a:xfrm>
              <a:off x="6329" y="11089"/>
              <a:ext cx="1076" cy="1781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uk-UA" sz="1100" b="1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Павлусь:</a:t>
              </a:r>
              <a:endParaRPr lang="uk-UA" sz="900">
                <a:ea typeface="Calibri" pitchFamily="34" charset="0"/>
                <a:cs typeface="Times New Roman" pitchFamily="18" charset="0"/>
              </a:endParaRPr>
            </a:p>
            <a:p>
              <a:pPr eaLnBrk="0" hangingPunct="0"/>
              <a:r>
                <a:rPr lang="uk-UA" sz="110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Як Бог дасть, то й у вікно вкине!..</a:t>
              </a:r>
              <a:endParaRPr lang="uk-UA">
                <a:ea typeface="Calibri" pitchFamily="34" charset="0"/>
                <a:cs typeface="Times New Roman" pitchFamily="18" charset="0"/>
              </a:endParaRPr>
            </a:p>
          </p:txBody>
        </p:sp>
        <p:sp>
          <p:nvSpPr>
            <p:cNvPr id="26632" name="AutoShape 14"/>
            <p:cNvSpPr>
              <a:spLocks noChangeArrowheads="1"/>
            </p:cNvSpPr>
            <p:nvPr/>
          </p:nvSpPr>
          <p:spPr bwMode="auto">
            <a:xfrm>
              <a:off x="4279" y="11559"/>
              <a:ext cx="2050" cy="1457"/>
            </a:xfrm>
            <a:prstGeom prst="leftRightArrow">
              <a:avLst>
                <a:gd name="adj1" fmla="val 50000"/>
                <a:gd name="adj2" fmla="val 2814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uk-UA" sz="110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На Зелені свята зібрались шукати скарб</a:t>
              </a:r>
              <a:endParaRPr lang="uk-UA">
                <a:ea typeface="Calibri" pitchFamily="34" charset="0"/>
                <a:cs typeface="Times New Roman" pitchFamily="18" charset="0"/>
              </a:endParaRPr>
            </a:p>
          </p:txBody>
        </p:sp>
        <p:cxnSp>
          <p:nvCxnSpPr>
            <p:cNvPr id="26633" name="AutoShape 13"/>
            <p:cNvCxnSpPr>
              <a:cxnSpLocks noChangeShapeType="1"/>
            </p:cNvCxnSpPr>
            <p:nvPr/>
          </p:nvCxnSpPr>
          <p:spPr bwMode="auto">
            <a:xfrm>
              <a:off x="3741" y="12870"/>
              <a:ext cx="0" cy="46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26634" name="Oval 12"/>
            <p:cNvSpPr>
              <a:spLocks noChangeArrowheads="1"/>
            </p:cNvSpPr>
            <p:nvPr/>
          </p:nvSpPr>
          <p:spPr bwMode="auto">
            <a:xfrm>
              <a:off x="2654" y="13330"/>
              <a:ext cx="1625" cy="1076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r>
                <a:rPr lang="uk-UA" sz="110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Нічогісінько не знайшли</a:t>
              </a:r>
              <a:endParaRPr lang="uk-UA">
                <a:ea typeface="Calibri" pitchFamily="34" charset="0"/>
                <a:cs typeface="Times New Roman" pitchFamily="18" charset="0"/>
              </a:endParaRPr>
            </a:p>
          </p:txBody>
        </p:sp>
        <p:sp>
          <p:nvSpPr>
            <p:cNvPr id="26635" name="Oval 10"/>
            <p:cNvSpPr>
              <a:spLocks noChangeArrowheads="1"/>
            </p:cNvSpPr>
            <p:nvPr/>
          </p:nvSpPr>
          <p:spPr bwMode="auto">
            <a:xfrm>
              <a:off x="5063" y="13251"/>
              <a:ext cx="1390" cy="1233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36" name="Oval 8"/>
            <p:cNvSpPr>
              <a:spLocks noChangeArrowheads="1"/>
            </p:cNvSpPr>
            <p:nvPr/>
          </p:nvSpPr>
          <p:spPr bwMode="auto">
            <a:xfrm>
              <a:off x="7858" y="13251"/>
              <a:ext cx="1300" cy="1155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37" name="AutoShape 7"/>
            <p:cNvSpPr>
              <a:spLocks noChangeArrowheads="1"/>
            </p:cNvSpPr>
            <p:nvPr/>
          </p:nvSpPr>
          <p:spPr bwMode="auto">
            <a:xfrm>
              <a:off x="4044" y="13072"/>
              <a:ext cx="1271" cy="571"/>
            </a:xfrm>
            <a:prstGeom prst="notchedRightArrow">
              <a:avLst>
                <a:gd name="adj1" fmla="val 50000"/>
                <a:gd name="adj2" fmla="val 55648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uk-UA" sz="110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Шпурнули</a:t>
              </a:r>
              <a:endParaRPr lang="uk-UA">
                <a:ea typeface="Calibri" pitchFamily="34" charset="0"/>
                <a:cs typeface="Times New Roman" pitchFamily="18" charset="0"/>
              </a:endParaRPr>
            </a:p>
          </p:txBody>
        </p:sp>
        <p:sp>
          <p:nvSpPr>
            <p:cNvPr id="26638" name="AutoShape 6"/>
            <p:cNvSpPr>
              <a:spLocks noChangeArrowheads="1"/>
            </p:cNvSpPr>
            <p:nvPr/>
          </p:nvSpPr>
          <p:spPr bwMode="auto">
            <a:xfrm>
              <a:off x="6453" y="13330"/>
              <a:ext cx="1412" cy="965"/>
            </a:xfrm>
            <a:prstGeom prst="notchedRightArrow">
              <a:avLst>
                <a:gd name="adj1" fmla="val 50000"/>
                <a:gd name="adj2" fmla="val 36580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uk-UA" sz="110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Розсипався дукатами</a:t>
              </a:r>
              <a:endParaRPr lang="uk-UA">
                <a:ea typeface="Calibri" pitchFamily="34" charset="0"/>
                <a:cs typeface="Times New Roman" pitchFamily="18" charset="0"/>
              </a:endParaRPr>
            </a:p>
          </p:txBody>
        </p:sp>
        <p:cxnSp>
          <p:nvCxnSpPr>
            <p:cNvPr id="26639" name="AutoShape 5"/>
            <p:cNvCxnSpPr>
              <a:cxnSpLocks noChangeShapeType="1"/>
            </p:cNvCxnSpPr>
            <p:nvPr/>
          </p:nvCxnSpPr>
          <p:spPr bwMode="auto">
            <a:xfrm>
              <a:off x="6867" y="12870"/>
              <a:ext cx="1641" cy="38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26640" name="AutoShape 4"/>
            <p:cNvCxnSpPr>
              <a:cxnSpLocks noChangeShapeType="1"/>
            </p:cNvCxnSpPr>
            <p:nvPr/>
          </p:nvCxnSpPr>
          <p:spPr bwMode="auto">
            <a:xfrm flipV="1">
              <a:off x="5759" y="12870"/>
              <a:ext cx="1108" cy="38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</p:grpSp>
      <p:sp>
        <p:nvSpPr>
          <p:cNvPr id="26626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onstantia" pitchFamily="18" charset="0"/>
            </a:endParaRPr>
          </a:p>
        </p:txBody>
      </p:sp>
      <p:sp>
        <p:nvSpPr>
          <p:cNvPr id="26627" name="Rectangle 23"/>
          <p:cNvSpPr>
            <a:spLocks noChangeArrowheads="1"/>
          </p:cNvSpPr>
          <p:nvPr/>
        </p:nvSpPr>
        <p:spPr bwMode="auto"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ru-RU">
              <a:latin typeface="Constantia" pitchFamily="18" charset="0"/>
            </a:endParaRPr>
          </a:p>
        </p:txBody>
      </p:sp>
      <p:sp>
        <p:nvSpPr>
          <p:cNvPr id="26628" name="Rectangle 25"/>
          <p:cNvSpPr>
            <a:spLocks noChangeArrowheads="1"/>
          </p:cNvSpPr>
          <p:nvPr/>
        </p:nvSpPr>
        <p:spPr bwMode="auto">
          <a:xfrm>
            <a:off x="0" y="561975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endParaRPr lang="ru-RU">
              <a:latin typeface="Constantia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Прямоугольник 1"/>
          <p:cNvSpPr>
            <a:spLocks noChangeArrowheads="1"/>
          </p:cNvSpPr>
          <p:nvPr/>
        </p:nvSpPr>
        <p:spPr bwMode="auto">
          <a:xfrm>
            <a:off x="1403350" y="1341438"/>
            <a:ext cx="5441950" cy="369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b="1" i="1">
                <a:latin typeface="Times New Roman" pitchFamily="18" charset="0"/>
                <a:cs typeface="Times New Roman" pitchFamily="18" charset="0"/>
              </a:rPr>
              <a:t>«Мозковий штурм»:</a:t>
            </a:r>
            <a:endParaRPr lang="ru-RU">
              <a:latin typeface="Times New Roman" pitchFamily="18" charset="0"/>
              <a:cs typeface="Times New Roman" pitchFamily="18" charset="0"/>
            </a:endParaRPr>
          </a:p>
          <a:p>
            <a:r>
              <a:rPr lang="uk-UA">
                <a:latin typeface="Times New Roman" pitchFamily="18" charset="0"/>
                <a:cs typeface="Times New Roman" pitchFamily="18" charset="0"/>
              </a:rPr>
              <a:t>• Чи вважаєте ви, що щастя в тому, щоб нічого не робити, як Павлусь? </a:t>
            </a:r>
          </a:p>
          <a:p>
            <a:r>
              <a:rPr lang="uk-UA">
                <a:latin typeface="Times New Roman" pitchFamily="18" charset="0"/>
                <a:cs typeface="Times New Roman" pitchFamily="18" charset="0"/>
              </a:rPr>
              <a:t>• Яку відповідь надає з цього приводу автор? </a:t>
            </a:r>
            <a:endParaRPr lang="ru-RU">
              <a:latin typeface="Times New Roman" pitchFamily="18" charset="0"/>
              <a:cs typeface="Times New Roman" pitchFamily="18" charset="0"/>
            </a:endParaRPr>
          </a:p>
          <a:p>
            <a:r>
              <a:rPr lang="uk-UA">
                <a:latin typeface="Times New Roman" pitchFamily="18" charset="0"/>
                <a:cs typeface="Times New Roman" pitchFamily="18" charset="0"/>
              </a:rPr>
              <a:t>• Чому О. Стороженко у творі порівнює дружину Павлуся зі скарбом?  </a:t>
            </a:r>
          </a:p>
          <a:p>
            <a:r>
              <a:rPr lang="uk-UA">
                <a:latin typeface="Times New Roman" pitchFamily="18" charset="0"/>
                <a:cs typeface="Times New Roman" pitchFamily="18" charset="0"/>
              </a:rPr>
              <a:t>• Порівняйте власну думку про смисл щастя з тим, яким його вбачає автор твору. Зробіть висновок.</a:t>
            </a:r>
            <a:endParaRPr lang="ru-RU">
              <a:latin typeface="Times New Roman" pitchFamily="18" charset="0"/>
              <a:cs typeface="Times New Roman" pitchFamily="18" charset="0"/>
            </a:endParaRPr>
          </a:p>
          <a:p>
            <a:r>
              <a:rPr lang="uk-UA">
                <a:latin typeface="Times New Roman" pitchFamily="18" charset="0"/>
                <a:cs typeface="Times New Roman" pitchFamily="18" charset="0"/>
              </a:rPr>
              <a:t>• З якими питаннями О. Стороженко звертається до читача? </a:t>
            </a:r>
          </a:p>
          <a:p>
            <a:r>
              <a:rPr lang="uk-UA">
                <a:latin typeface="Times New Roman" pitchFamily="18" charset="0"/>
                <a:cs typeface="Times New Roman" pitchFamily="18" charset="0"/>
              </a:rPr>
              <a:t>• Чому О. Стороженку цікаво дізнатися від читачів відповіді на запитання, які зазначені наприкінці твору?</a:t>
            </a: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Прямоугольник 1"/>
          <p:cNvSpPr>
            <a:spLocks noChangeArrowheads="1"/>
          </p:cNvSpPr>
          <p:nvPr/>
        </p:nvSpPr>
        <p:spPr bwMode="auto">
          <a:xfrm>
            <a:off x="2286000" y="1444625"/>
            <a:ext cx="4572000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b="1" u="sng">
                <a:latin typeface="Times New Roman" pitchFamily="18" charset="0"/>
                <a:cs typeface="Times New Roman" pitchFamily="18" charset="0"/>
              </a:rPr>
              <a:t>Морально-етичні проблеми</a:t>
            </a:r>
            <a:r>
              <a:rPr lang="uk-UA" b="1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uk-UA">
                <a:latin typeface="Times New Roman" pitchFamily="18" charset="0"/>
                <a:cs typeface="Times New Roman" pitchFamily="18" charset="0"/>
              </a:rPr>
              <a:t> порушені автором в оповіданні «Скарб»:</a:t>
            </a:r>
            <a:endParaRPr lang="ru-RU">
              <a:latin typeface="Times New Roman" pitchFamily="18" charset="0"/>
              <a:cs typeface="Times New Roman" pitchFamily="18" charset="0"/>
            </a:endParaRPr>
          </a:p>
          <a:p>
            <a:endParaRPr lang="en-US">
              <a:latin typeface="Times New Roman" pitchFamily="18" charset="0"/>
              <a:cs typeface="Times New Roman" pitchFamily="18" charset="0"/>
            </a:endParaRPr>
          </a:p>
          <a:p>
            <a:r>
              <a:rPr lang="uk-UA">
                <a:latin typeface="Times New Roman" pitchFamily="18" charset="0"/>
                <a:cs typeface="Times New Roman" pitchFamily="18" charset="0"/>
              </a:rPr>
              <a:t>* проблема лінощів (образ Павла);</a:t>
            </a:r>
            <a:endParaRPr lang="ru-RU">
              <a:latin typeface="Times New Roman" pitchFamily="18" charset="0"/>
              <a:cs typeface="Times New Roman" pitchFamily="18" charset="0"/>
            </a:endParaRPr>
          </a:p>
          <a:p>
            <a:r>
              <a:rPr lang="uk-UA">
                <a:latin typeface="Times New Roman" pitchFamily="18" charset="0"/>
                <a:cs typeface="Times New Roman" pitchFamily="18" charset="0"/>
              </a:rPr>
              <a:t>* проблема працьовитості (образ наймита);</a:t>
            </a:r>
            <a:endParaRPr lang="ru-RU">
              <a:latin typeface="Times New Roman" pitchFamily="18" charset="0"/>
              <a:cs typeface="Times New Roman" pitchFamily="18" charset="0"/>
            </a:endParaRPr>
          </a:p>
          <a:p>
            <a:r>
              <a:rPr lang="uk-UA">
                <a:latin typeface="Times New Roman" pitchFamily="18" charset="0"/>
                <a:cs typeface="Times New Roman" pitchFamily="18" charset="0"/>
              </a:rPr>
              <a:t>* проблема батьків і дітей: любов та байдужість (образи матері, батька і Павла);</a:t>
            </a:r>
            <a:endParaRPr lang="ru-RU">
              <a:latin typeface="Times New Roman" pitchFamily="18" charset="0"/>
              <a:cs typeface="Times New Roman" pitchFamily="18" charset="0"/>
            </a:endParaRPr>
          </a:p>
          <a:p>
            <a:r>
              <a:rPr lang="uk-UA">
                <a:latin typeface="Times New Roman" pitchFamily="18" charset="0"/>
                <a:cs typeface="Times New Roman" pitchFamily="18" charset="0"/>
              </a:rPr>
              <a:t>* проблема добра та зла (бажання щастя дитині; ставлення до інших ; сліпа материнська любов; невдячність дитини; неробство);</a:t>
            </a:r>
            <a:endParaRPr lang="ru-RU">
              <a:latin typeface="Times New Roman" pitchFamily="18" charset="0"/>
              <a:cs typeface="Times New Roman" pitchFamily="18" charset="0"/>
            </a:endParaRPr>
          </a:p>
          <a:p>
            <a:r>
              <a:rPr lang="uk-UA">
                <a:latin typeface="Times New Roman" pitchFamily="18" charset="0"/>
                <a:cs typeface="Times New Roman" pitchFamily="18" charset="0"/>
              </a:rPr>
              <a:t>* проблема щастя (бачення щастя матір'ю, Павлом, парубками, символічний образ скарбу).</a:t>
            </a: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Прямоугольник 1"/>
          <p:cNvSpPr>
            <a:spLocks noChangeArrowheads="1"/>
          </p:cNvSpPr>
          <p:nvPr/>
        </p:nvSpPr>
        <p:spPr bwMode="auto">
          <a:xfrm>
            <a:off x="2281238" y="1341438"/>
            <a:ext cx="4572000" cy="369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b="1" u="sng">
                <a:latin typeface="Times New Roman" pitchFamily="18" charset="0"/>
                <a:cs typeface="Times New Roman" pitchFamily="18" charset="0"/>
              </a:rPr>
              <a:t>Тема:</a:t>
            </a:r>
            <a:r>
              <a:rPr lang="uk-UA" i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>
                <a:latin typeface="Times New Roman" pitchFamily="18" charset="0"/>
                <a:cs typeface="Times New Roman" pitchFamily="18" charset="0"/>
              </a:rPr>
              <a:t>зображення щасливої долі Павлуся Лежня, який протягом свого життя був ледачим і в той же час байдужим до всього.</a:t>
            </a:r>
            <a:endParaRPr lang="ru-RU"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u="sng">
                <a:latin typeface="Times New Roman" pitchFamily="18" charset="0"/>
                <a:cs typeface="Times New Roman" pitchFamily="18" charset="0"/>
              </a:rPr>
              <a:t>Ідея:</a:t>
            </a:r>
            <a:r>
              <a:rPr lang="uk-UA" i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>
                <a:latin typeface="Times New Roman" pitchFamily="18" charset="0"/>
                <a:cs typeface="Times New Roman" pitchFamily="18" charset="0"/>
              </a:rPr>
              <a:t>засудження заздрості, підступництва тих, хто зазіхає на чуже майно; ледачого, паразитичного життя.</a:t>
            </a:r>
          </a:p>
          <a:p>
            <a:r>
              <a:rPr lang="uk-UA" b="1" u="sng">
                <a:latin typeface="Times New Roman" pitchFamily="18" charset="0"/>
                <a:cs typeface="Times New Roman" pitchFamily="18" charset="0"/>
              </a:rPr>
              <a:t>Жанр:</a:t>
            </a:r>
            <a:r>
              <a:rPr lang="uk-UA" i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>
                <a:latin typeface="Times New Roman" pitchFamily="18" charset="0"/>
                <a:cs typeface="Times New Roman" pitchFamily="18" charset="0"/>
              </a:rPr>
              <a:t>гумористичне оповідання.</a:t>
            </a:r>
          </a:p>
          <a:p>
            <a:endParaRPr lang="uk-UA">
              <a:latin typeface="Times New Roman" pitchFamily="18" charset="0"/>
              <a:cs typeface="Times New Roman" pitchFamily="18" charset="0"/>
            </a:endParaRPr>
          </a:p>
          <a:p>
            <a:r>
              <a:rPr lang="uk-UA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b="1">
                <a:latin typeface="Times New Roman" pitchFamily="18" charset="0"/>
                <a:cs typeface="Times New Roman" pitchFamily="18" charset="0"/>
              </a:rPr>
              <a:t>Теорія літератури </a:t>
            </a:r>
          </a:p>
          <a:p>
            <a:r>
              <a:rPr lang="uk-UA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i="1">
                <a:latin typeface="Times New Roman" pitchFamily="18" charset="0"/>
                <a:cs typeface="Times New Roman" pitchFamily="18" charset="0"/>
              </a:rPr>
              <a:t>Оповідання — невеликий прозовий твір, сюжет якого заснований на певному епізоді з життя одного персонажа </a:t>
            </a:r>
            <a:r>
              <a:rPr lang="uk-UA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uk-UA" i="1">
                <a:latin typeface="Times New Roman" pitchFamily="18" charset="0"/>
                <a:cs typeface="Times New Roman" pitchFamily="18" charset="0"/>
              </a:rPr>
              <a:t>іноді кількох</a:t>
            </a:r>
            <a:r>
              <a:rPr lang="uk-UA">
                <a:latin typeface="Times New Roman" pitchFamily="18" charset="0"/>
                <a:cs typeface="Times New Roman" pitchFamily="18" charset="0"/>
              </a:rPr>
              <a:t>)) </a:t>
            </a:r>
            <a:endParaRPr lang="ru-RU">
              <a:latin typeface="Times New Roman" pitchFamily="18" charset="0"/>
              <a:cs typeface="Times New Roman" pitchFamily="18" charset="0"/>
            </a:endParaRPr>
          </a:p>
          <a:p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uk-UA"/>
          </a:p>
        </p:txBody>
      </p:sp>
      <p:pic>
        <p:nvPicPr>
          <p:cNvPr id="30722" name="Рисунок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1412875"/>
            <a:ext cx="3455988" cy="3384550"/>
          </a:xfrm>
          <a:prstGeom prst="rect">
            <a:avLst/>
          </a:prstGeom>
          <a:noFill/>
          <a:ln w="9525">
            <a:solidFill>
              <a:srgbClr val="974706"/>
            </a:solidFill>
            <a:miter lim="800000"/>
            <a:headEnd/>
            <a:tailEnd/>
          </a:ln>
        </p:spPr>
      </p:pic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4500563" y="1720850"/>
            <a:ext cx="3240087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uk-UA" sz="2000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Полювання на щастя</a:t>
            </a:r>
            <a:endParaRPr lang="uk-UA" sz="200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eaLnBrk="0" hangingPunct="0"/>
            <a:r>
              <a:rPr lang="uk-UA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-Доведіть, що до Павлуся доля була прихильною, наводячи відповідний уривок із твору. До кожного випадку доберіть зі скарбнички відповідне прислів'я.</a:t>
            </a:r>
            <a:r>
              <a:rPr 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Прямоугольник 1"/>
          <p:cNvSpPr>
            <a:spLocks noChangeArrowheads="1"/>
          </p:cNvSpPr>
          <p:nvPr/>
        </p:nvSpPr>
        <p:spPr bwMode="auto">
          <a:xfrm>
            <a:off x="1908175" y="1773238"/>
            <a:ext cx="5400675" cy="369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b="1">
                <a:latin typeface="Times New Roman" pitchFamily="18" charset="0"/>
                <a:cs typeface="Times New Roman" pitchFamily="18" charset="0"/>
              </a:rPr>
              <a:t>ДОМАШНЄ ЗАВДАННЯ</a:t>
            </a:r>
            <a:r>
              <a:rPr lang="uk-UA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eaLnBrk="0" hangingPunct="0"/>
            <a:r>
              <a:rPr lang="uk-UA" b="1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«Вибери сам»:</a:t>
            </a:r>
            <a:endParaRPr lang="uk-UA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uk-UA" b="1" i="1">
                <a:latin typeface="Times New Roman" pitchFamily="18" charset="0"/>
                <a:cs typeface="Times New Roman" pitchFamily="18" charset="0"/>
              </a:rPr>
              <a:t>Достатній рівень:</a:t>
            </a:r>
            <a:endParaRPr lang="uk-UA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buFontTx/>
              <a:buChar char="•"/>
            </a:pPr>
            <a:r>
              <a:rPr lang="uk-UA">
                <a:latin typeface="Times New Roman" pitchFamily="18" charset="0"/>
                <a:cs typeface="Times New Roman" pitchFamily="18" charset="0"/>
              </a:rPr>
              <a:t>Скласти план до характеристики образу Павлуся, дібрати цитати.</a:t>
            </a:r>
          </a:p>
          <a:p>
            <a:pPr algn="ctr" eaLnBrk="0" hangingPunct="0"/>
            <a:r>
              <a:rPr lang="uk-UA" b="1" i="1">
                <a:latin typeface="Times New Roman" pitchFamily="18" charset="0"/>
                <a:cs typeface="Times New Roman" pitchFamily="18" charset="0"/>
              </a:rPr>
              <a:t>Високий рівень:</a:t>
            </a:r>
            <a:endParaRPr lang="uk-UA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buFontTx/>
              <a:buChar char="•"/>
            </a:pPr>
            <a:r>
              <a:rPr lang="uk-UA">
                <a:latin typeface="Times New Roman" pitchFamily="18" charset="0"/>
                <a:cs typeface="Times New Roman" pitchFamily="18" charset="0"/>
              </a:rPr>
              <a:t>Пошуково-дослідницька робота: «Зв’язок твору «Скарб» із фольклором».</a:t>
            </a:r>
          </a:p>
          <a:p>
            <a:pPr algn="ctr" eaLnBrk="0" hangingPunct="0">
              <a:buFontTx/>
              <a:buChar char="•"/>
            </a:pPr>
            <a:r>
              <a:rPr lang="uk-UA">
                <a:latin typeface="Times New Roman" pitchFamily="18" charset="0"/>
                <a:cs typeface="Times New Roman" pitchFamily="18" charset="0"/>
              </a:rPr>
              <a:t>Написати невеликого листа (чотири-п'ять речень) головному героєві оповідання «Скарб», висловивши в ньому свої побажання щодо поліпшення способу його життя.</a:t>
            </a:r>
          </a:p>
          <a:p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2275" y="1196975"/>
            <a:ext cx="5903913" cy="46783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400" b="1" dirty="0">
                <a:latin typeface="Times New Roman" pitchFamily="18" charset="0"/>
                <a:cs typeface="Times New Roman" pitchFamily="18" charset="0"/>
              </a:rPr>
              <a:t>Список використаних джерел:</a:t>
            </a:r>
            <a:endParaRPr lang="uk-UA" sz="2400" b="1" dirty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Література: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Зінченко Н. Українська минувшина у творчості Олекси 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Стороженка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// Рідний край. — 2004. — №2 (11).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dirty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Стороженко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О. П. Закоханий чорт. 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Історико-фантастичні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повісті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та оповідання. — К., 2001.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Чупринін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О. О.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Усі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уроки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української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літератури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в 7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класі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– Х.: Вид.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група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«Основа», 2008. – 537, [7] с. – (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Серія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«12-річна школа»).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Садкіна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В.І. 101 цікава педагогічна ідея. Як зробити урок. – Х.: 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„Основа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”, 2010.- 88 с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  <a:defRPr/>
            </a:pP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 err="1">
                <a:latin typeface="Times New Roman" pitchFamily="18" charset="0"/>
                <a:cs typeface="Times New Roman" pitchFamily="18" charset="0"/>
              </a:rPr>
              <a:t>Інтернет-ресурси</a:t>
            </a:r>
            <a:r>
              <a:rPr lang="uk-UA" sz="2000" b="1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- htt://uk.wikipedia.org/wiki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Times New Roman" pitchFamily="18" charset="0"/>
                <a:cs typeface="Times New Roman" pitchFamily="18" charset="0"/>
              </a:rPr>
              <a:t>- htt://www.ukrlit.vr.ua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Прямоугольник 1"/>
          <p:cNvSpPr>
            <a:spLocks noChangeArrowheads="1"/>
          </p:cNvSpPr>
          <p:nvPr/>
        </p:nvSpPr>
        <p:spPr bwMode="auto">
          <a:xfrm>
            <a:off x="1042988" y="1484313"/>
            <a:ext cx="6842125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000" b="1">
                <a:latin typeface="Times New Roman" pitchFamily="18" charset="0"/>
                <a:cs typeface="Times New Roman" pitchFamily="18" charset="0"/>
              </a:rPr>
              <a:t>Мета:</a:t>
            </a:r>
            <a:r>
              <a:rPr lang="uk-UA" sz="200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uk-UA" sz="2000">
                <a:latin typeface="Times New Roman" pitchFamily="18" charset="0"/>
                <a:cs typeface="Times New Roman" pitchFamily="18" charset="0"/>
              </a:rPr>
              <a:t>визначити ідейно-тематичне спрямування твору «Скарб»; дослідити морально-етичні проблеми в оповіданні; розвивати творчу уяву, увагу, пунктуальність, спритність, рішучість, образне та логічне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>
                <a:latin typeface="Times New Roman" pitchFamily="18" charset="0"/>
                <a:cs typeface="Times New Roman" pitchFamily="18" charset="0"/>
              </a:rPr>
              <a:t>мислення, вміння грамотно висловлювати свої думки, почуття, спостереження; сприяти вихованню кращих рис характеру на основі загальнолюдських моральних цінностей (шанобливе ставлення до людини праці і зневагу до ледарів).</a:t>
            </a:r>
            <a:endParaRPr lang="ru-RU" sz="20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Прямоугольник 1"/>
          <p:cNvSpPr>
            <a:spLocks noChangeArrowheads="1"/>
          </p:cNvSpPr>
          <p:nvPr/>
        </p:nvSpPr>
        <p:spPr bwMode="auto">
          <a:xfrm>
            <a:off x="1722438" y="1500188"/>
            <a:ext cx="5513387" cy="304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2400" b="1">
                <a:latin typeface="Times New Roman" pitchFamily="18" charset="0"/>
                <a:cs typeface="Times New Roman" pitchFamily="18" charset="0"/>
              </a:rPr>
              <a:t>Епіграф</a:t>
            </a:r>
          </a:p>
          <a:p>
            <a:endParaRPr lang="uk-UA" sz="2400">
              <a:latin typeface="Times New Roman" pitchFamily="18" charset="0"/>
              <a:cs typeface="Times New Roman" pitchFamily="18" charset="0"/>
            </a:endParaRPr>
          </a:p>
          <a:p>
            <a:endParaRPr lang="uk-UA" sz="2400">
              <a:latin typeface="Times New Roman" pitchFamily="18" charset="0"/>
              <a:cs typeface="Times New Roman" pitchFamily="18" charset="0"/>
            </a:endParaRPr>
          </a:p>
          <a:p>
            <a:endParaRPr lang="uk-UA" sz="240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>
                <a:latin typeface="Times New Roman" pitchFamily="18" charset="0"/>
                <a:cs typeface="Times New Roman" pitchFamily="18" charset="0"/>
              </a:rPr>
              <a:t>     Олекса Стороженко – один із кращих малярів</a:t>
            </a:r>
            <a:r>
              <a:rPr lang="ru-RU" sz="24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>
                <a:latin typeface="Times New Roman" pitchFamily="18" charset="0"/>
                <a:cs typeface="Times New Roman" pitchFamily="18" charset="0"/>
              </a:rPr>
              <a:t>нашого минулого, один із щирих козацьких патріотів...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b="1" i="1">
                <a:latin typeface="Times New Roman" pitchFamily="18" charset="0"/>
                <a:cs typeface="Times New Roman" pitchFamily="18" charset="0"/>
              </a:rPr>
              <a:t>                                                    Б.Лепкий</a:t>
            </a:r>
            <a:endParaRPr lang="ru-RU" sz="24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Прямоугольник 1"/>
          <p:cNvSpPr>
            <a:spLocks noChangeArrowheads="1"/>
          </p:cNvSpPr>
          <p:nvPr/>
        </p:nvSpPr>
        <p:spPr bwMode="auto">
          <a:xfrm>
            <a:off x="1116013" y="1720850"/>
            <a:ext cx="20161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00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463" y="1025525"/>
            <a:ext cx="3311525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Прямоугольник 2"/>
          <p:cNvSpPr>
            <a:spLocks noChangeArrowheads="1"/>
          </p:cNvSpPr>
          <p:nvPr/>
        </p:nvSpPr>
        <p:spPr bwMode="auto">
          <a:xfrm>
            <a:off x="1042988" y="1025525"/>
            <a:ext cx="36004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uk-UA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2" name="Прямоугольник 3"/>
          <p:cNvSpPr>
            <a:spLocks noChangeArrowheads="1"/>
          </p:cNvSpPr>
          <p:nvPr/>
        </p:nvSpPr>
        <p:spPr bwMode="auto">
          <a:xfrm>
            <a:off x="1042988" y="1166813"/>
            <a:ext cx="3600450" cy="406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600">
                <a:latin typeface="Times New Roman" pitchFamily="18" charset="0"/>
                <a:cs typeface="Times New Roman" pitchFamily="18" charset="0"/>
              </a:rPr>
              <a:t>    Олекса Стороженко народився        24 листопада  1806 р. в селі Лисогори  Борзнянського повіту на  Чернігівщині в родині дрібного поміщика.</a:t>
            </a:r>
          </a:p>
          <a:p>
            <a:r>
              <a:rPr lang="uk-UA" sz="1600">
                <a:latin typeface="Times New Roman" pitchFamily="18" charset="0"/>
                <a:cs typeface="Times New Roman" pitchFamily="18" charset="0"/>
              </a:rPr>
              <a:t>    Дитячі роки минули  у містечку       Великі Будища на Полтавщині, де одержав домашню освіту.</a:t>
            </a:r>
          </a:p>
          <a:p>
            <a:r>
              <a:rPr lang="uk-UA" sz="1600">
                <a:latin typeface="Times New Roman" pitchFamily="18" charset="0"/>
                <a:cs typeface="Times New Roman" pitchFamily="18" charset="0"/>
              </a:rPr>
              <a:t>    Навчався  в “благородному пансіоні” в Харкові.</a:t>
            </a:r>
          </a:p>
          <a:p>
            <a:r>
              <a:rPr lang="uk-UA" sz="1600">
                <a:latin typeface="Times New Roman" pitchFamily="18" charset="0"/>
                <a:cs typeface="Times New Roman" pitchFamily="18" charset="0"/>
              </a:rPr>
              <a:t>    З 1824 р. перебував на військовій службі, брав участь  у російсько-турецькій війні.</a:t>
            </a:r>
          </a:p>
          <a:p>
            <a:r>
              <a:rPr lang="uk-UA" sz="1600">
                <a:latin typeface="Times New Roman" pitchFamily="18" charset="0"/>
                <a:cs typeface="Times New Roman" pitchFamily="18" charset="0"/>
              </a:rPr>
              <a:t>    1868 р. вийшов у відставку.</a:t>
            </a:r>
          </a:p>
          <a:p>
            <a:r>
              <a:rPr lang="uk-UA" sz="1600">
                <a:latin typeface="Times New Roman" pitchFamily="18" charset="0"/>
                <a:cs typeface="Times New Roman" pitchFamily="18" charset="0"/>
              </a:rPr>
              <a:t>    Останні роки життя  провів  на хуторі поблизу міста Бреста, де помер   18 листопада 1874 </a:t>
            </a:r>
            <a:r>
              <a:rPr lang="uk-UA">
                <a:latin typeface="Times New Roman" pitchFamily="18" charset="0"/>
                <a:cs typeface="Times New Roman" pitchFamily="18" charset="0"/>
              </a:rPr>
              <a:t>р.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Прямоугольник 1"/>
          <p:cNvSpPr>
            <a:spLocks noChangeArrowheads="1"/>
          </p:cNvSpPr>
          <p:nvPr/>
        </p:nvSpPr>
        <p:spPr bwMode="auto">
          <a:xfrm>
            <a:off x="6011863" y="3244850"/>
            <a:ext cx="22320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solidFill>
                <a:srgbClr val="FFFF00"/>
              </a:solidFill>
              <a:latin typeface="Constantia" pitchFamily="18" charset="0"/>
            </a:endParaRPr>
          </a:p>
          <a:p>
            <a:r>
              <a:rPr lang="uk-UA" b="1">
                <a:latin typeface="Constantia" pitchFamily="18" charset="0"/>
              </a:rPr>
              <a:t> </a:t>
            </a:r>
            <a:endParaRPr lang="ru-RU">
              <a:latin typeface="Constantia" pitchFamily="18" charset="0"/>
            </a:endParaRPr>
          </a:p>
        </p:txBody>
      </p:sp>
      <p:sp>
        <p:nvSpPr>
          <p:cNvPr id="18434" name="Прямоугольник 2"/>
          <p:cNvSpPr>
            <a:spLocks noChangeArrowheads="1"/>
          </p:cNvSpPr>
          <p:nvPr/>
        </p:nvSpPr>
        <p:spPr bwMode="auto">
          <a:xfrm>
            <a:off x="1116013" y="1196975"/>
            <a:ext cx="5299075" cy="440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000" b="1">
                <a:latin typeface="Times New Roman" pitchFamily="18" charset="0"/>
                <a:cs typeface="Times New Roman" pitchFamily="18" charset="0"/>
              </a:rPr>
              <a:t>Творчість О.Стороженка</a:t>
            </a:r>
            <a:endParaRPr lang="ru-RU" sz="2000" b="1">
              <a:latin typeface="Times New Roman" pitchFamily="18" charset="0"/>
              <a:cs typeface="Times New Roman" pitchFamily="18" charset="0"/>
            </a:endParaRPr>
          </a:p>
          <a:p>
            <a:endParaRPr lang="ru-RU" sz="200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uk-UA" sz="2000">
                <a:latin typeface="Times New Roman" pitchFamily="18" charset="0"/>
                <a:cs typeface="Times New Roman" pitchFamily="18" charset="0"/>
              </a:rPr>
              <a:t>Повість “ Братья- близнецы».</a:t>
            </a:r>
          </a:p>
          <a:p>
            <a:r>
              <a:rPr lang="uk-UA" sz="2000">
                <a:latin typeface="Times New Roman" pitchFamily="18" charset="0"/>
                <a:cs typeface="Times New Roman" pitchFamily="18" charset="0"/>
              </a:rPr>
              <a:t>*Рассказы из крестьянского быта малороссиян.</a:t>
            </a:r>
          </a:p>
          <a:p>
            <a:r>
              <a:rPr lang="uk-UA" sz="2000">
                <a:latin typeface="Times New Roman" pitchFamily="18" charset="0"/>
                <a:cs typeface="Times New Roman" pitchFamily="18" charset="0"/>
              </a:rPr>
              <a:t>*Гумористичні оповідання “Закоханий чорт”, “Голка”, “Вуси”, “Скарб”.</a:t>
            </a:r>
          </a:p>
          <a:p>
            <a:r>
              <a:rPr lang="uk-UA" sz="2000">
                <a:latin typeface="Times New Roman" pitchFamily="18" charset="0"/>
                <a:cs typeface="Times New Roman" pitchFamily="18" charset="0"/>
              </a:rPr>
              <a:t>*Переклади на російську мову творів Григорія Квітки- Основ’яненка та Пантелеймона Куліша.</a:t>
            </a:r>
          </a:p>
          <a:p>
            <a:r>
              <a:rPr lang="uk-UA" sz="2000">
                <a:latin typeface="Times New Roman" pitchFamily="18" charset="0"/>
                <a:cs typeface="Times New Roman" pitchFamily="18" charset="0"/>
              </a:rPr>
              <a:t>*Драматургія (“Гаркуша”)</a:t>
            </a:r>
          </a:p>
          <a:p>
            <a:r>
              <a:rPr lang="uk-UA" sz="2000">
                <a:latin typeface="Times New Roman" pitchFamily="18" charset="0"/>
                <a:cs typeface="Times New Roman" pitchFamily="18" charset="0"/>
              </a:rPr>
              <a:t>*Поезія “Україна”.</a:t>
            </a:r>
          </a:p>
          <a:p>
            <a:r>
              <a:rPr lang="uk-UA" sz="2000">
                <a:latin typeface="Times New Roman" pitchFamily="18" charset="0"/>
                <a:cs typeface="Times New Roman" pitchFamily="18" charset="0"/>
              </a:rPr>
              <a:t>*Віршовані байки “Кури та Собака”, “Чоловік та жито”. </a:t>
            </a:r>
          </a:p>
        </p:txBody>
      </p:sp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15088" y="2997200"/>
            <a:ext cx="1828800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1125538"/>
            <a:ext cx="3313112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Прямоугольник 1"/>
          <p:cNvSpPr>
            <a:spLocks noChangeArrowheads="1"/>
          </p:cNvSpPr>
          <p:nvPr/>
        </p:nvSpPr>
        <p:spPr bwMode="auto">
          <a:xfrm>
            <a:off x="4716463" y="3106738"/>
            <a:ext cx="34194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latin typeface="Times New Roman" pitchFamily="18" charset="0"/>
                <a:cs typeface="Times New Roman" pitchFamily="18" charset="0"/>
              </a:rPr>
              <a:t>“Скарб”- </a:t>
            </a:r>
            <a:r>
              <a:rPr lang="uk-UA" sz="2000" b="1">
                <a:latin typeface="Times New Roman" pitchFamily="18" charset="0"/>
                <a:cs typeface="Times New Roman" pitchFamily="18" charset="0"/>
              </a:rPr>
              <a:t>гумористичне оповідання з елементами </a:t>
            </a:r>
            <a:r>
              <a:rPr lang="ru-RU" sz="2000" b="1">
                <a:latin typeface="Times New Roman" pitchFamily="18" charset="0"/>
                <a:cs typeface="Times New Roman" pitchFamily="18" charset="0"/>
              </a:rPr>
              <a:t>фантастики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Прямоугольник 1"/>
          <p:cNvSpPr>
            <a:spLocks noChangeArrowheads="1"/>
          </p:cNvSpPr>
          <p:nvPr/>
        </p:nvSpPr>
        <p:spPr bwMode="auto">
          <a:xfrm>
            <a:off x="1566863" y="1052513"/>
            <a:ext cx="6192837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b="1">
                <a:latin typeface="Times New Roman" pitchFamily="18" charset="0"/>
                <a:cs typeface="Times New Roman" pitchFamily="18" charset="0"/>
              </a:rPr>
              <a:t>Бесіда за змістом твору</a:t>
            </a:r>
          </a:p>
          <a:p>
            <a:r>
              <a:rPr lang="uk-UA">
                <a:latin typeface="Times New Roman" pitchFamily="18" charset="0"/>
                <a:cs typeface="Times New Roman" pitchFamily="18" charset="0"/>
              </a:rPr>
              <a:t>• Хто є головним персонажем оповідання? </a:t>
            </a:r>
            <a:endParaRPr lang="ru-RU">
              <a:latin typeface="Times New Roman" pitchFamily="18" charset="0"/>
              <a:cs typeface="Times New Roman" pitchFamily="18" charset="0"/>
            </a:endParaRPr>
          </a:p>
          <a:p>
            <a:r>
              <a:rPr lang="uk-UA">
                <a:latin typeface="Times New Roman" pitchFamily="18" charset="0"/>
                <a:cs typeface="Times New Roman" pitchFamily="18" charset="0"/>
              </a:rPr>
              <a:t>• Якими були батьки Павлуся? </a:t>
            </a:r>
          </a:p>
          <a:p>
            <a:r>
              <a:rPr lang="uk-UA">
                <a:latin typeface="Times New Roman" pitchFamily="18" charset="0"/>
                <a:cs typeface="Times New Roman" pitchFamily="18" charset="0"/>
              </a:rPr>
              <a:t>• Як мати ставилася до свого єдиного синочка? </a:t>
            </a:r>
          </a:p>
          <a:p>
            <a:r>
              <a:rPr lang="uk-UA" i="1"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uk-UA">
                <a:latin typeface="Times New Roman" pitchFamily="18" charset="0"/>
                <a:cs typeface="Times New Roman" pitchFamily="18" charset="0"/>
              </a:rPr>
              <a:t>Через що мати нікуди не пускала Павлуся? </a:t>
            </a:r>
            <a:endParaRPr lang="ru-RU">
              <a:latin typeface="Times New Roman" pitchFamily="18" charset="0"/>
              <a:cs typeface="Times New Roman" pitchFamily="18" charset="0"/>
            </a:endParaRPr>
          </a:p>
          <a:p>
            <a:r>
              <a:rPr lang="uk-UA">
                <a:latin typeface="Times New Roman" pitchFamily="18" charset="0"/>
                <a:cs typeface="Times New Roman" pitchFamily="18" charset="0"/>
              </a:rPr>
              <a:t>• Як реагував батько щодо надмірних пестощів жінки до сина? </a:t>
            </a:r>
            <a:endParaRPr lang="ru-RU">
              <a:latin typeface="Times New Roman" pitchFamily="18" charset="0"/>
              <a:cs typeface="Times New Roman" pitchFamily="18" charset="0"/>
            </a:endParaRPr>
          </a:p>
          <a:p>
            <a:r>
              <a:rPr lang="uk-UA">
                <a:latin typeface="Times New Roman" pitchFamily="18" charset="0"/>
                <a:cs typeface="Times New Roman" pitchFamily="18" charset="0"/>
              </a:rPr>
              <a:t>• Опишіть Павлуся, застосовуючи текст твору </a:t>
            </a:r>
            <a:endParaRPr lang="ru-RU">
              <a:latin typeface="Times New Roman" pitchFamily="18" charset="0"/>
              <a:cs typeface="Times New Roman" pitchFamily="18" charset="0"/>
            </a:endParaRPr>
          </a:p>
          <a:p>
            <a:r>
              <a:rPr lang="uk-UA">
                <a:latin typeface="Times New Roman" pitchFamily="18" charset="0"/>
                <a:cs typeface="Times New Roman" pitchFamily="18" charset="0"/>
              </a:rPr>
              <a:t>• Що мати вважала щастям для свого сина? </a:t>
            </a:r>
          </a:p>
          <a:p>
            <a:r>
              <a:rPr lang="uk-UA">
                <a:latin typeface="Times New Roman" pitchFamily="18" charset="0"/>
                <a:cs typeface="Times New Roman" pitchFamily="18" charset="0"/>
              </a:rPr>
              <a:t>• Через що мати не пускала сина на вечорниці? </a:t>
            </a:r>
            <a:endParaRPr lang="ru-RU">
              <a:latin typeface="Times New Roman" pitchFamily="18" charset="0"/>
              <a:cs typeface="Times New Roman" pitchFamily="18" charset="0"/>
            </a:endParaRPr>
          </a:p>
          <a:p>
            <a:r>
              <a:rPr lang="uk-UA">
                <a:latin typeface="Times New Roman" pitchFamily="18" charset="0"/>
                <a:cs typeface="Times New Roman" pitchFamily="18" charset="0"/>
              </a:rPr>
              <a:t>• Як трапилося так, що Павлусь залишився сиротою? </a:t>
            </a: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8175" y="4203700"/>
            <a:ext cx="4572000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1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onstantia" pitchFamily="18" charset="0"/>
            </a:endParaRPr>
          </a:p>
        </p:txBody>
      </p:sp>
      <p:grpSp>
        <p:nvGrpSpPr>
          <p:cNvPr id="21506" name="Group 1"/>
          <p:cNvGrpSpPr>
            <a:grpSpLocks noChangeAspect="1"/>
          </p:cNvGrpSpPr>
          <p:nvPr/>
        </p:nvGrpSpPr>
        <p:grpSpPr bwMode="auto">
          <a:xfrm>
            <a:off x="1763713" y="1144588"/>
            <a:ext cx="5532437" cy="4829175"/>
            <a:chOff x="2347" y="6270"/>
            <a:chExt cx="6508" cy="5681"/>
          </a:xfrm>
        </p:grpSpPr>
        <p:sp>
          <p:nvSpPr>
            <p:cNvPr id="21507" name="AutoShape 10"/>
            <p:cNvSpPr>
              <a:spLocks noChangeAspect="1" noChangeArrowheads="1" noTextEdit="1"/>
            </p:cNvSpPr>
            <p:nvPr/>
          </p:nvSpPr>
          <p:spPr bwMode="auto">
            <a:xfrm>
              <a:off x="2347" y="6270"/>
              <a:ext cx="6508" cy="56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508" name="Rectangle 9"/>
            <p:cNvSpPr>
              <a:spLocks noChangeArrowheads="1"/>
            </p:cNvSpPr>
            <p:nvPr/>
          </p:nvSpPr>
          <p:spPr bwMode="auto">
            <a:xfrm>
              <a:off x="5203" y="6382"/>
              <a:ext cx="1075" cy="107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uk-UA" sz="110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Чоловік</a:t>
              </a:r>
              <a:endParaRPr lang="uk-UA" sz="900">
                <a:ea typeface="Calibri" pitchFamily="34" charset="0"/>
                <a:cs typeface="Times New Roman" pitchFamily="18" charset="0"/>
              </a:endParaRPr>
            </a:p>
            <a:p>
              <a:pPr algn="ctr" eaLnBrk="0" hangingPunct="0"/>
              <a:r>
                <a:rPr lang="uk-UA" sz="110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та</a:t>
              </a:r>
              <a:endParaRPr lang="uk-UA" sz="900">
                <a:ea typeface="Calibri" pitchFamily="34" charset="0"/>
                <a:cs typeface="Times New Roman" pitchFamily="18" charset="0"/>
              </a:endParaRPr>
            </a:p>
            <a:p>
              <a:pPr algn="ctr" eaLnBrk="0" hangingPunct="0"/>
              <a:r>
                <a:rPr lang="uk-UA" sz="110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жінка</a:t>
              </a:r>
              <a:endParaRPr lang="uk-UA">
                <a:ea typeface="Calibri" pitchFamily="34" charset="0"/>
                <a:cs typeface="Times New Roman" pitchFamily="18" charset="0"/>
              </a:endParaRPr>
            </a:p>
          </p:txBody>
        </p:sp>
        <p:cxnSp>
          <p:nvCxnSpPr>
            <p:cNvPr id="21509" name="AutoShape 8"/>
            <p:cNvCxnSpPr>
              <a:cxnSpLocks noChangeShapeType="1"/>
            </p:cNvCxnSpPr>
            <p:nvPr/>
          </p:nvCxnSpPr>
          <p:spPr bwMode="auto">
            <a:xfrm>
              <a:off x="5741" y="7459"/>
              <a:ext cx="17" cy="29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sp>
          <p:nvSpPr>
            <p:cNvPr id="21510" name="Rectangle 7"/>
            <p:cNvSpPr>
              <a:spLocks noChangeArrowheads="1"/>
            </p:cNvSpPr>
            <p:nvPr/>
          </p:nvSpPr>
          <p:spPr bwMode="auto">
            <a:xfrm>
              <a:off x="4564" y="7750"/>
              <a:ext cx="2330" cy="1657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uk-UA" sz="110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Люди заможненькі, усього в їх доволі…</a:t>
              </a:r>
              <a:endParaRPr lang="uk-UA" sz="900">
                <a:ea typeface="Calibri" pitchFamily="34" charset="0"/>
                <a:cs typeface="Times New Roman" pitchFamily="18" charset="0"/>
              </a:endParaRPr>
            </a:p>
            <a:p>
              <a:pPr eaLnBrk="0" hangingPunct="0"/>
              <a:r>
                <a:rPr lang="uk-UA" sz="110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Послав їм Господь на втіху одного тільки синка – Павлусем звали.</a:t>
              </a:r>
              <a:endParaRPr lang="uk-UA">
                <a:ea typeface="Calibri" pitchFamily="34" charset="0"/>
                <a:cs typeface="Times New Roman" pitchFamily="18" charset="0"/>
              </a:endParaRPr>
            </a:p>
          </p:txBody>
        </p:sp>
        <p:sp>
          <p:nvSpPr>
            <p:cNvPr id="21511" name="Rectangle 6"/>
            <p:cNvSpPr>
              <a:spLocks noChangeArrowheads="1"/>
            </p:cNvSpPr>
            <p:nvPr/>
          </p:nvSpPr>
          <p:spPr bwMode="auto">
            <a:xfrm>
              <a:off x="2594" y="7009"/>
              <a:ext cx="1735" cy="2533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uk-UA" sz="1100" b="1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Мати:</a:t>
              </a:r>
              <a:endParaRPr lang="uk-UA" sz="900">
                <a:ea typeface="Calibri" pitchFamily="34" charset="0"/>
                <a:cs typeface="Times New Roman" pitchFamily="18" charset="0"/>
              </a:endParaRPr>
            </a:p>
            <a:p>
              <a:pPr eaLnBrk="0" hangingPunct="0"/>
              <a:r>
                <a:rPr lang="uk-UA" sz="110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Між матірками – навдивовижу мати!</a:t>
              </a:r>
              <a:endParaRPr lang="uk-UA" sz="900">
                <a:ea typeface="Calibri" pitchFamily="34" charset="0"/>
                <a:cs typeface="Times New Roman" pitchFamily="18" charset="0"/>
              </a:endParaRPr>
            </a:p>
            <a:p>
              <a:pPr eaLnBrk="0" hangingPunct="0"/>
              <a:r>
                <a:rPr lang="uk-UA" sz="110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Возилася з ним, як з маненькою дитинкою</a:t>
              </a:r>
              <a:endParaRPr lang="uk-UA" sz="900">
                <a:ea typeface="Calibri" pitchFamily="34" charset="0"/>
                <a:cs typeface="Times New Roman" pitchFamily="18" charset="0"/>
              </a:endParaRPr>
            </a:p>
            <a:p>
              <a:pPr eaLnBrk="0" hangingPunct="0"/>
              <a:r>
                <a:rPr lang="uk-UA" sz="110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Добра і покірна жінка…</a:t>
              </a:r>
              <a:endParaRPr lang="uk-UA">
                <a:ea typeface="Calibri" pitchFamily="34" charset="0"/>
                <a:cs typeface="Times New Roman" pitchFamily="18" charset="0"/>
              </a:endParaRPr>
            </a:p>
          </p:txBody>
        </p:sp>
        <p:sp>
          <p:nvSpPr>
            <p:cNvPr id="21512" name="Rectangle 5"/>
            <p:cNvSpPr>
              <a:spLocks noChangeArrowheads="1"/>
            </p:cNvSpPr>
            <p:nvPr/>
          </p:nvSpPr>
          <p:spPr bwMode="auto">
            <a:xfrm>
              <a:off x="7130" y="6920"/>
              <a:ext cx="1725" cy="256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uk-UA" sz="1100" b="1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Батько:</a:t>
              </a:r>
              <a:endParaRPr lang="uk-UA" sz="900">
                <a:ea typeface="Calibri" pitchFamily="34" charset="0"/>
                <a:cs typeface="Times New Roman" pitchFamily="18" charset="0"/>
              </a:endParaRPr>
            </a:p>
            <a:p>
              <a:pPr eaLnBrk="0" hangingPunct="0"/>
              <a:r>
                <a:rPr lang="uk-UA" sz="110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На яку радість ми його вигодували? Який з його хазяїн буде?</a:t>
              </a:r>
              <a:endParaRPr lang="uk-UA">
                <a:ea typeface="Calibri" pitchFamily="34" charset="0"/>
                <a:cs typeface="Times New Roman" pitchFamily="18" charset="0"/>
              </a:endParaRPr>
            </a:p>
          </p:txBody>
        </p:sp>
        <p:sp>
          <p:nvSpPr>
            <p:cNvPr id="21513" name="Rectangle 4"/>
            <p:cNvSpPr>
              <a:spLocks noChangeArrowheads="1"/>
            </p:cNvSpPr>
            <p:nvPr/>
          </p:nvSpPr>
          <p:spPr bwMode="auto">
            <a:xfrm>
              <a:off x="2801" y="9855"/>
              <a:ext cx="5547" cy="180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uk-UA" sz="1100" b="1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Павлусь:</a:t>
              </a:r>
              <a:endParaRPr lang="uk-UA" sz="900">
                <a:ea typeface="Calibri" pitchFamily="34" charset="0"/>
                <a:cs typeface="Times New Roman" pitchFamily="18" charset="0"/>
              </a:endParaRPr>
            </a:p>
            <a:p>
              <a:pPr eaLnBrk="0" hangingPunct="0"/>
              <a:r>
                <a:rPr lang="uk-UA" sz="1100" u="sng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Телепень</a:t>
              </a:r>
              <a:r>
                <a:rPr lang="uk-UA" sz="110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, тільки глита та, як той </a:t>
              </a:r>
              <a:r>
                <a:rPr lang="uk-UA" sz="1100" u="sng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пуцьвірінок</a:t>
              </a:r>
              <a:r>
                <a:rPr lang="uk-UA" sz="110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, знов рот роззявляє.</a:t>
              </a:r>
              <a:endParaRPr lang="uk-UA" sz="900">
                <a:ea typeface="Calibri" pitchFamily="34" charset="0"/>
                <a:cs typeface="Times New Roman" pitchFamily="18" charset="0"/>
              </a:endParaRPr>
            </a:p>
            <a:p>
              <a:pPr eaLnBrk="0" hangingPunct="0"/>
              <a:r>
                <a:rPr lang="uk-UA" sz="110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Так його </a:t>
              </a:r>
              <a:r>
                <a:rPr lang="uk-UA" sz="1100" u="sng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вигнало</a:t>
              </a:r>
              <a:r>
                <a:rPr lang="uk-UA" sz="110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 та </a:t>
              </a:r>
              <a:r>
                <a:rPr lang="uk-UA" sz="1100" u="sng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розперло</a:t>
              </a:r>
              <a:r>
                <a:rPr lang="uk-UA" sz="110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, такий став </a:t>
              </a:r>
              <a:r>
                <a:rPr lang="uk-UA" sz="1100" u="sng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гладкий</a:t>
              </a:r>
              <a:r>
                <a:rPr lang="uk-UA" sz="110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 та </a:t>
              </a:r>
              <a:r>
                <a:rPr lang="uk-UA" sz="1100" u="sng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опецькуватий</a:t>
              </a:r>
              <a:r>
                <a:rPr lang="uk-UA" sz="110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!</a:t>
              </a:r>
              <a:endParaRPr lang="uk-UA" sz="900">
                <a:ea typeface="Calibri" pitchFamily="34" charset="0"/>
                <a:cs typeface="Times New Roman" pitchFamily="18" charset="0"/>
              </a:endParaRPr>
            </a:p>
            <a:p>
              <a:pPr eaLnBrk="0" hangingPunct="0"/>
              <a:r>
                <a:rPr lang="uk-UA" sz="1100" u="sng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Пика широка</a:t>
              </a:r>
              <a:r>
                <a:rPr lang="uk-UA" sz="110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 та </a:t>
              </a:r>
              <a:r>
                <a:rPr lang="uk-UA" sz="1100" u="sng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одутлувата</a:t>
              </a:r>
              <a:r>
                <a:rPr lang="uk-UA" sz="110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, як у того </a:t>
              </a:r>
              <a:r>
                <a:rPr lang="uk-UA" sz="1100" u="sng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салогуба</a:t>
              </a:r>
              <a:r>
                <a:rPr lang="uk-UA" sz="110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, а </a:t>
              </a:r>
              <a:r>
                <a:rPr lang="uk-UA" sz="1100" u="sng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руки білі</a:t>
              </a:r>
              <a:r>
                <a:rPr lang="uk-UA" sz="110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 та </a:t>
              </a:r>
              <a:r>
                <a:rPr lang="uk-UA" sz="1100" u="sng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ніжні</a:t>
              </a:r>
              <a:r>
                <a:rPr lang="uk-UA" sz="1100">
                  <a:latin typeface="Times New Roman" pitchFamily="18" charset="0"/>
                  <a:ea typeface="Calibri" pitchFamily="34" charset="0"/>
                  <a:cs typeface="Times New Roman" pitchFamily="18" charset="0"/>
                </a:rPr>
                <a:t>, як у панночки</a:t>
              </a:r>
              <a:endParaRPr lang="uk-UA">
                <a:ea typeface="Calibri" pitchFamily="34" charset="0"/>
                <a:cs typeface="Times New Roman" pitchFamily="18" charset="0"/>
              </a:endParaRPr>
            </a:p>
          </p:txBody>
        </p:sp>
        <p:cxnSp>
          <p:nvCxnSpPr>
            <p:cNvPr id="21514" name="AutoShape 3"/>
            <p:cNvCxnSpPr>
              <a:cxnSpLocks noChangeShapeType="1"/>
            </p:cNvCxnSpPr>
            <p:nvPr/>
          </p:nvCxnSpPr>
          <p:spPr bwMode="auto">
            <a:xfrm>
              <a:off x="3462" y="9542"/>
              <a:ext cx="2113" cy="31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  <p:cxnSp>
          <p:nvCxnSpPr>
            <p:cNvPr id="21515" name="AutoShape 2"/>
            <p:cNvCxnSpPr>
              <a:cxnSpLocks noChangeShapeType="1"/>
            </p:cNvCxnSpPr>
            <p:nvPr/>
          </p:nvCxnSpPr>
          <p:spPr bwMode="auto">
            <a:xfrm flipH="1">
              <a:off x="5575" y="9486"/>
              <a:ext cx="2418" cy="36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Прямоугольник 1"/>
          <p:cNvSpPr>
            <a:spLocks noChangeArrowheads="1"/>
          </p:cNvSpPr>
          <p:nvPr/>
        </p:nvSpPr>
        <p:spPr bwMode="auto">
          <a:xfrm>
            <a:off x="2281238" y="1341438"/>
            <a:ext cx="4572000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>
                <a:latin typeface="Times New Roman" pitchFamily="18" charset="0"/>
                <a:cs typeface="Times New Roman" pitchFamily="18" charset="0"/>
              </a:rPr>
              <a:t>• Якими були наймити у Павлуся? </a:t>
            </a:r>
          </a:p>
          <a:p>
            <a:r>
              <a:rPr lang="uk-UA">
                <a:latin typeface="Times New Roman" pitchFamily="18" charset="0"/>
                <a:cs typeface="Times New Roman" pitchFamily="18" charset="0"/>
              </a:rPr>
              <a:t>• Як їм жилося в родині заможних людей? </a:t>
            </a:r>
          </a:p>
          <a:p>
            <a:r>
              <a:rPr lang="uk-UA">
                <a:latin typeface="Times New Roman" pitchFamily="18" charset="0"/>
                <a:cs typeface="Times New Roman" pitchFamily="18" charset="0"/>
              </a:rPr>
              <a:t>• Чому життя Павлуся з наймитами після смерті батьків було щасливим? </a:t>
            </a:r>
          </a:p>
          <a:p>
            <a:r>
              <a:rPr lang="uk-UA">
                <a:latin typeface="Times New Roman" pitchFamily="18" charset="0"/>
                <a:cs typeface="Times New Roman" pitchFamily="18" charset="0"/>
              </a:rPr>
              <a:t>• Як наймичка у ставленні до Павлуся замінила йому мати? </a:t>
            </a:r>
          </a:p>
          <a:p>
            <a:r>
              <a:rPr lang="uk-UA">
                <a:latin typeface="Times New Roman" pitchFamily="18" charset="0"/>
                <a:cs typeface="Times New Roman" pitchFamily="18" charset="0"/>
              </a:rPr>
              <a:t>• Чим займався Павлусь щодня?</a:t>
            </a:r>
          </a:p>
          <a:p>
            <a:r>
              <a:rPr lang="uk-UA">
                <a:latin typeface="Times New Roman" pitchFamily="18" charset="0"/>
                <a:cs typeface="Times New Roman" pitchFamily="18" charset="0"/>
              </a:rPr>
              <a:t>•  У чому виявлялося для нього щастя? </a:t>
            </a:r>
          </a:p>
          <a:p>
            <a:r>
              <a:rPr lang="uk-UA">
                <a:latin typeface="Times New Roman" pitchFamily="18" charset="0"/>
                <a:cs typeface="Times New Roman" pitchFamily="18" charset="0"/>
              </a:rPr>
              <a:t>• Що відповідав Павлусь хлопцям, які запрошували його на вечорниці? </a:t>
            </a: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утюр">
  <a:themeElements>
    <a:clrScheme name="Кутюр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Смокинг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Кутюр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104</TotalTime>
  <Words>858</Words>
  <Application>Microsoft Office PowerPoint</Application>
  <PresentationFormat>Экран (4:3)</PresentationFormat>
  <Paragraphs>128</Paragraphs>
  <Slides>18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8</vt:i4>
      </vt:variant>
      <vt:variant>
        <vt:lpstr>Заголовки слайдов</vt:lpstr>
      </vt:variant>
      <vt:variant>
        <vt:i4>18</vt:i4>
      </vt:variant>
    </vt:vector>
  </HeadingPairs>
  <TitlesOfParts>
    <vt:vector size="32" baseType="lpstr">
      <vt:lpstr>Constantia</vt:lpstr>
      <vt:lpstr>Arial</vt:lpstr>
      <vt:lpstr>Wingdings</vt:lpstr>
      <vt:lpstr>Calibri</vt:lpstr>
      <vt:lpstr>Garamond</vt:lpstr>
      <vt:lpstr>Times New Roman</vt:lpstr>
      <vt:lpstr>Кутюр</vt:lpstr>
      <vt:lpstr>Кутюр</vt:lpstr>
      <vt:lpstr>Кутюр</vt:lpstr>
      <vt:lpstr>Кутюр</vt:lpstr>
      <vt:lpstr>Кутюр</vt:lpstr>
      <vt:lpstr>Кутюр</vt:lpstr>
      <vt:lpstr>Кутюр</vt:lpstr>
      <vt:lpstr>Кутюр</vt:lpstr>
      <vt:lpstr>ОЛЕКСА СТОРОЖЕНКО. КОРОТКО ПРО АВТОРА. «СКАРБ». МОРАЛЬНО-ЕТИЧНІ ПРОБЛЕМИ У ТВОРІ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Олекса Стороженко. Коротко про автора. «Скарб». Морально-етичні проблеми у творі</dc:title>
  <cp:lastModifiedBy>Admin</cp:lastModifiedBy>
  <cp:revision>16</cp:revision>
  <dcterms:modified xsi:type="dcterms:W3CDTF">2015-02-11T10:31:31Z</dcterms:modified>
</cp:coreProperties>
</file>