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67" r:id="rId3"/>
    <p:sldId id="268" r:id="rId4"/>
    <p:sldId id="26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7E"/>
    <a:srgbClr val="000306"/>
    <a:srgbClr val="FF6C99"/>
    <a:srgbClr val="526664"/>
    <a:srgbClr val="B5B5B3"/>
    <a:srgbClr val="00B9CD"/>
    <a:srgbClr val="00CCFF"/>
    <a:srgbClr val="FF7A75"/>
    <a:srgbClr val="FFA340"/>
    <a:srgbClr val="00CC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7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56ECE7-4E6D-42DA-AB7F-D2C5774F4D51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168D6-22BA-4269-95BA-2B6C6E856F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742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4913B7-BF93-459F-95CA-E5E7728209E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1893DA-E523-40C3-BA72-E2E9038813E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F5E477-7194-4FCA-A64C-7AD47B04F85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6CC82-E343-430C-8647-61FA235E478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490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634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014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568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59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014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773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21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966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140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122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16556-29AD-44B1-8A1C-ABE338D926E3}" type="datetimeFigureOut">
              <a:rPr lang="ru-RU" smtClean="0"/>
              <a:pPr/>
              <a:t>28.03.2015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DFFB4-B522-49A9-895A-71E37BE27F0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61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karmanform.ucoz.ru/" TargetMode="External"/><Relationship Id="rId2" Type="http://schemas.openxmlformats.org/officeDocument/2006/relationships/hyperlink" Target="http://le-savchen.ucoz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i-math.com.ua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7" b="697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1811" y="1547197"/>
            <a:ext cx="4222824" cy="1655762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Метод внутрішнього проектування</a:t>
            </a:r>
            <a:endParaRPr lang="ru-RU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4" name="Заголовок 1"/>
          <p:cNvSpPr>
            <a:spLocks noGrp="1"/>
          </p:cNvSpPr>
          <p:nvPr>
            <p:ph type="ctrTitle"/>
          </p:nvPr>
        </p:nvSpPr>
        <p:spPr>
          <a:xfrm>
            <a:off x="2200055" y="477898"/>
            <a:ext cx="6815328" cy="1062601"/>
          </a:xfrm>
        </p:spPr>
        <p:txBody>
          <a:bodyPr>
            <a:normAutofit/>
          </a:bodyPr>
          <a:lstStyle/>
          <a:p>
            <a:r>
              <a:rPr lang="uk-UA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Побудова перерізів</a:t>
            </a:r>
            <a:endParaRPr lang="ru-RU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8873" y="5230643"/>
            <a:ext cx="64458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 вчитель математики </a:t>
            </a:r>
          </a:p>
          <a:p>
            <a:pPr algn="ctr"/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Орловецької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загальноосвітньої школи І-ІІІ ступенів </a:t>
            </a:r>
          </a:p>
          <a:p>
            <a:pPr algn="ctr"/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Городищенської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районної ради Черкаської області </a:t>
            </a:r>
          </a:p>
          <a:p>
            <a:pPr algn="ctr"/>
            <a:r>
              <a:rPr lang="uk-UA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Гергель</a:t>
            </a: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Василівна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04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32588" y="6237288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95738" y="2276475"/>
            <a:ext cx="4033837" cy="4183063"/>
            <a:chOff x="2109" y="572"/>
            <a:chExt cx="2541" cy="263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10294" name="AutoShape 6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95" name="Line 7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6" name="Line 8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7" name="Line 9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10286" name="Text Box 11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10287" name="Text Box 12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10288" name="Text Box 13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0289" name="Text Box 14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10290" name="Text Box 15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10291" name="Text Box 16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0292" name="Text Box 17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0293" name="Text Box 18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10245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431800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43338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AutoShape 21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308850" y="6237288"/>
            <a:ext cx="430213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Oval 22"/>
          <p:cNvSpPr>
            <a:spLocks noChangeArrowheads="1"/>
          </p:cNvSpPr>
          <p:nvPr/>
        </p:nvSpPr>
        <p:spPr bwMode="auto">
          <a:xfrm>
            <a:off x="4356100" y="3860800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Oval 23"/>
          <p:cNvSpPr>
            <a:spLocks noChangeArrowheads="1"/>
          </p:cNvSpPr>
          <p:nvPr/>
        </p:nvSpPr>
        <p:spPr bwMode="auto">
          <a:xfrm>
            <a:off x="7164388" y="3716338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Oval 24"/>
          <p:cNvSpPr>
            <a:spLocks noChangeArrowheads="1"/>
          </p:cNvSpPr>
          <p:nvPr/>
        </p:nvSpPr>
        <p:spPr bwMode="auto">
          <a:xfrm>
            <a:off x="5580063" y="2492375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Text Box 25"/>
          <p:cNvSpPr txBox="1">
            <a:spLocks noChangeArrowheads="1"/>
          </p:cNvSpPr>
          <p:nvPr/>
        </p:nvSpPr>
        <p:spPr bwMode="auto">
          <a:xfrm>
            <a:off x="5508625" y="2060575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10252" name="Text Box 26"/>
          <p:cNvSpPr txBox="1">
            <a:spLocks noChangeArrowheads="1"/>
          </p:cNvSpPr>
          <p:nvPr/>
        </p:nvSpPr>
        <p:spPr bwMode="auto">
          <a:xfrm>
            <a:off x="7235825" y="3860800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10253" name="Text Box 27"/>
          <p:cNvSpPr txBox="1">
            <a:spLocks noChangeArrowheads="1"/>
          </p:cNvSpPr>
          <p:nvPr/>
        </p:nvSpPr>
        <p:spPr bwMode="auto">
          <a:xfrm>
            <a:off x="3995738" y="3716338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10257" name="Line 31"/>
          <p:cNvSpPr>
            <a:spLocks noChangeShapeType="1"/>
          </p:cNvSpPr>
          <p:nvPr/>
        </p:nvSpPr>
        <p:spPr bwMode="auto">
          <a:xfrm>
            <a:off x="7235825" y="2852738"/>
            <a:ext cx="0" cy="2881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8" name="Line 32"/>
          <p:cNvSpPr>
            <a:spLocks noChangeShapeType="1"/>
          </p:cNvSpPr>
          <p:nvPr/>
        </p:nvSpPr>
        <p:spPr bwMode="auto">
          <a:xfrm flipV="1">
            <a:off x="4427538" y="2852738"/>
            <a:ext cx="28082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9" name="Line 33"/>
          <p:cNvSpPr>
            <a:spLocks noChangeShapeType="1"/>
          </p:cNvSpPr>
          <p:nvPr/>
        </p:nvSpPr>
        <p:spPr bwMode="auto">
          <a:xfrm flipV="1">
            <a:off x="4427538" y="5805488"/>
            <a:ext cx="2808287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0" name="Text Box 34"/>
          <p:cNvSpPr txBox="1">
            <a:spLocks noChangeArrowheads="1"/>
          </p:cNvSpPr>
          <p:nvPr/>
        </p:nvSpPr>
        <p:spPr bwMode="auto">
          <a:xfrm>
            <a:off x="7308850" y="5661025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  <a:r>
              <a:rPr lang="ru-RU" sz="2000" b="1" baseline="-25000"/>
              <a:t>1</a:t>
            </a:r>
          </a:p>
        </p:txBody>
      </p:sp>
      <p:sp>
        <p:nvSpPr>
          <p:cNvPr id="10261" name="Line 35"/>
          <p:cNvSpPr>
            <a:spLocks noChangeShapeType="1"/>
          </p:cNvSpPr>
          <p:nvPr/>
        </p:nvSpPr>
        <p:spPr bwMode="auto">
          <a:xfrm>
            <a:off x="5651500" y="2565400"/>
            <a:ext cx="1081088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2" name="Line 36"/>
          <p:cNvSpPr>
            <a:spLocks noChangeShapeType="1"/>
          </p:cNvSpPr>
          <p:nvPr/>
        </p:nvSpPr>
        <p:spPr bwMode="auto">
          <a:xfrm>
            <a:off x="5651500" y="5516563"/>
            <a:ext cx="1081088" cy="7921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3" name="Line 37"/>
          <p:cNvSpPr>
            <a:spLocks noChangeShapeType="1"/>
          </p:cNvSpPr>
          <p:nvPr/>
        </p:nvSpPr>
        <p:spPr bwMode="auto">
          <a:xfrm>
            <a:off x="5651500" y="2565400"/>
            <a:ext cx="0" cy="29511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4" name="Text Box 38"/>
          <p:cNvSpPr txBox="1">
            <a:spLocks noChangeArrowheads="1"/>
          </p:cNvSpPr>
          <p:nvPr/>
        </p:nvSpPr>
        <p:spPr bwMode="auto">
          <a:xfrm>
            <a:off x="5724525" y="5084763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  <a:r>
              <a:rPr lang="en-US" sz="2000" b="1" baseline="-25000"/>
              <a:t>1</a:t>
            </a:r>
            <a:endParaRPr lang="ru-RU" sz="2000" b="1" baseline="-25000"/>
          </a:p>
        </p:txBody>
      </p:sp>
      <p:sp>
        <p:nvSpPr>
          <p:cNvPr id="10266" name="Text Box 40"/>
          <p:cNvSpPr txBox="1">
            <a:spLocks noChangeArrowheads="1"/>
          </p:cNvSpPr>
          <p:nvPr/>
        </p:nvSpPr>
        <p:spPr bwMode="auto">
          <a:xfrm>
            <a:off x="6372225" y="26368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10267" name="Text Box 41"/>
          <p:cNvSpPr txBox="1">
            <a:spLocks noChangeArrowheads="1"/>
          </p:cNvSpPr>
          <p:nvPr/>
        </p:nvSpPr>
        <p:spPr bwMode="auto">
          <a:xfrm>
            <a:off x="6300788" y="5589588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1</a:t>
            </a:r>
          </a:p>
        </p:txBody>
      </p:sp>
      <p:sp>
        <p:nvSpPr>
          <p:cNvPr id="10268" name="Line 42"/>
          <p:cNvSpPr>
            <a:spLocks noChangeShapeType="1"/>
          </p:cNvSpPr>
          <p:nvPr/>
        </p:nvSpPr>
        <p:spPr bwMode="auto">
          <a:xfrm>
            <a:off x="6300788" y="299720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0" name="Text Box 44"/>
          <p:cNvSpPr txBox="1">
            <a:spLocks noChangeArrowheads="1"/>
          </p:cNvSpPr>
          <p:nvPr/>
        </p:nvSpPr>
        <p:spPr bwMode="auto">
          <a:xfrm>
            <a:off x="6227763" y="3933825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2</a:t>
            </a:r>
          </a:p>
        </p:txBody>
      </p:sp>
      <p:sp>
        <p:nvSpPr>
          <p:cNvPr id="10271" name="Line 45"/>
          <p:cNvSpPr>
            <a:spLocks noChangeShapeType="1"/>
          </p:cNvSpPr>
          <p:nvPr/>
        </p:nvSpPr>
        <p:spPr bwMode="auto">
          <a:xfrm flipV="1">
            <a:off x="4427538" y="3789363"/>
            <a:ext cx="2808287" cy="1444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3" name="Text Box 47"/>
          <p:cNvSpPr txBox="1">
            <a:spLocks noChangeArrowheads="1"/>
          </p:cNvSpPr>
          <p:nvPr/>
        </p:nvSpPr>
        <p:spPr bwMode="auto">
          <a:xfrm>
            <a:off x="6732588" y="4581525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S</a:t>
            </a:r>
            <a:endParaRPr lang="ru-RU" sz="2000" b="1"/>
          </a:p>
        </p:txBody>
      </p:sp>
      <p:sp>
        <p:nvSpPr>
          <p:cNvPr id="10274" name="Line 48"/>
          <p:cNvSpPr>
            <a:spLocks noChangeShapeType="1"/>
          </p:cNvSpPr>
          <p:nvPr/>
        </p:nvSpPr>
        <p:spPr bwMode="auto">
          <a:xfrm>
            <a:off x="5651500" y="2565400"/>
            <a:ext cx="1081088" cy="2159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0" y="3500438"/>
            <a:ext cx="3924300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0276" name="Line 50"/>
          <p:cNvSpPr>
            <a:spLocks noChangeShapeType="1"/>
          </p:cNvSpPr>
          <p:nvPr/>
        </p:nvSpPr>
        <p:spPr bwMode="auto">
          <a:xfrm flipV="1">
            <a:off x="6732588" y="3213100"/>
            <a:ext cx="792162" cy="1439863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7" name="Text Box 51"/>
          <p:cNvSpPr txBox="1">
            <a:spLocks noChangeArrowheads="1"/>
          </p:cNvSpPr>
          <p:nvPr/>
        </p:nvSpPr>
        <p:spPr bwMode="auto">
          <a:xfrm>
            <a:off x="7596188" y="2997200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H</a:t>
            </a:r>
            <a:endParaRPr lang="ru-RU" sz="2000" b="1"/>
          </a:p>
        </p:txBody>
      </p:sp>
      <p:sp>
        <p:nvSpPr>
          <p:cNvPr id="8244" name="Text Box 52"/>
          <p:cNvSpPr txBox="1">
            <a:spLocks noChangeArrowheads="1"/>
          </p:cNvSpPr>
          <p:nvPr/>
        </p:nvSpPr>
        <p:spPr bwMode="auto">
          <a:xfrm>
            <a:off x="3791712" y="500042"/>
            <a:ext cx="5352288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Точки O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H лежать на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задній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грані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шуканий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переріз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перетинає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межу по OH</a:t>
            </a: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45" name="Text Box 53"/>
          <p:cNvSpPr txBox="1">
            <a:spLocks noChangeArrowheads="1"/>
          </p:cNvSpPr>
          <p:nvPr/>
        </p:nvSpPr>
        <p:spPr bwMode="auto">
          <a:xfrm>
            <a:off x="285720" y="357166"/>
            <a:ext cx="432285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∩ </a:t>
            </a: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)=ММ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КР ∩ 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∩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AutoNum type="arabicPeriod" startAt="6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SP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∩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CC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OH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∩ BB</a:t>
            </a:r>
            <a:r>
              <a:rPr lang="en-US" sz="24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=L</a:t>
            </a:r>
          </a:p>
        </p:txBody>
      </p:sp>
      <p:sp>
        <p:nvSpPr>
          <p:cNvPr id="8246" name="Line 54"/>
          <p:cNvSpPr>
            <a:spLocks noChangeShapeType="1"/>
          </p:cNvSpPr>
          <p:nvPr/>
        </p:nvSpPr>
        <p:spPr bwMode="auto">
          <a:xfrm>
            <a:off x="5651500" y="2565400"/>
            <a:ext cx="1873250" cy="647700"/>
          </a:xfrm>
          <a:prstGeom prst="line">
            <a:avLst/>
          </a:prstGeom>
          <a:noFill/>
          <a:ln w="571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47" name="Line 55"/>
          <p:cNvSpPr>
            <a:spLocks noChangeShapeType="1"/>
          </p:cNvSpPr>
          <p:nvPr/>
        </p:nvSpPr>
        <p:spPr bwMode="auto">
          <a:xfrm flipH="1" flipV="1">
            <a:off x="4572000" y="2170113"/>
            <a:ext cx="12239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48" name="Line 56"/>
          <p:cNvSpPr>
            <a:spLocks noChangeShapeType="1"/>
          </p:cNvSpPr>
          <p:nvPr/>
        </p:nvSpPr>
        <p:spPr bwMode="auto">
          <a:xfrm flipV="1">
            <a:off x="5257800" y="2060575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49" name="Text Box 57"/>
          <p:cNvSpPr txBox="1">
            <a:spLocks noChangeArrowheads="1"/>
          </p:cNvSpPr>
          <p:nvPr/>
        </p:nvSpPr>
        <p:spPr bwMode="auto">
          <a:xfrm>
            <a:off x="5219700" y="19891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L</a:t>
            </a:r>
            <a:endParaRPr lang="ru-RU" sz="20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2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44" grpId="0"/>
      <p:bldP spid="8246" grpId="0" animBg="1"/>
      <p:bldP spid="8247" grpId="0" animBg="1"/>
      <p:bldP spid="82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32588" y="6237288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95738" y="2276475"/>
            <a:ext cx="4033837" cy="4183063"/>
            <a:chOff x="2109" y="572"/>
            <a:chExt cx="2541" cy="263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11320" name="AutoShape 6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21" name="Line 7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2" name="Line 8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3" name="Line 9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11312" name="Text Box 11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11313" name="Text Box 12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11314" name="Text Box 13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1315" name="Text Box 14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11316" name="Text Box 15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11317" name="Text Box 16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1318" name="Text Box 17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1319" name="Text Box 18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11269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431800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43338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AutoShape 21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308850" y="6237288"/>
            <a:ext cx="430213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2" name="Oval 22"/>
          <p:cNvSpPr>
            <a:spLocks noChangeArrowheads="1"/>
          </p:cNvSpPr>
          <p:nvPr/>
        </p:nvSpPr>
        <p:spPr bwMode="auto">
          <a:xfrm>
            <a:off x="4356100" y="3860800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Oval 23"/>
          <p:cNvSpPr>
            <a:spLocks noChangeArrowheads="1"/>
          </p:cNvSpPr>
          <p:nvPr/>
        </p:nvSpPr>
        <p:spPr bwMode="auto">
          <a:xfrm>
            <a:off x="7164388" y="3716338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4" name="Oval 24"/>
          <p:cNvSpPr>
            <a:spLocks noChangeArrowheads="1"/>
          </p:cNvSpPr>
          <p:nvPr/>
        </p:nvSpPr>
        <p:spPr bwMode="auto">
          <a:xfrm>
            <a:off x="5580063" y="2492375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5" name="Text Box 25"/>
          <p:cNvSpPr txBox="1">
            <a:spLocks noChangeArrowheads="1"/>
          </p:cNvSpPr>
          <p:nvPr/>
        </p:nvSpPr>
        <p:spPr bwMode="auto">
          <a:xfrm>
            <a:off x="5508625" y="2060575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11276" name="Text Box 26"/>
          <p:cNvSpPr txBox="1">
            <a:spLocks noChangeArrowheads="1"/>
          </p:cNvSpPr>
          <p:nvPr/>
        </p:nvSpPr>
        <p:spPr bwMode="auto">
          <a:xfrm>
            <a:off x="7235825" y="3860800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11277" name="Text Box 27"/>
          <p:cNvSpPr txBox="1">
            <a:spLocks noChangeArrowheads="1"/>
          </p:cNvSpPr>
          <p:nvPr/>
        </p:nvSpPr>
        <p:spPr bwMode="auto">
          <a:xfrm>
            <a:off x="3995738" y="3716338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11281" name="Line 31"/>
          <p:cNvSpPr>
            <a:spLocks noChangeShapeType="1"/>
          </p:cNvSpPr>
          <p:nvPr/>
        </p:nvSpPr>
        <p:spPr bwMode="auto">
          <a:xfrm>
            <a:off x="7235825" y="2852738"/>
            <a:ext cx="0" cy="2881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2" name="Line 32"/>
          <p:cNvSpPr>
            <a:spLocks noChangeShapeType="1"/>
          </p:cNvSpPr>
          <p:nvPr/>
        </p:nvSpPr>
        <p:spPr bwMode="auto">
          <a:xfrm flipV="1">
            <a:off x="4427538" y="2852738"/>
            <a:ext cx="28082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3" name="Line 33"/>
          <p:cNvSpPr>
            <a:spLocks noChangeShapeType="1"/>
          </p:cNvSpPr>
          <p:nvPr/>
        </p:nvSpPr>
        <p:spPr bwMode="auto">
          <a:xfrm flipV="1">
            <a:off x="4427538" y="5805488"/>
            <a:ext cx="2808287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4" name="Text Box 34"/>
          <p:cNvSpPr txBox="1">
            <a:spLocks noChangeArrowheads="1"/>
          </p:cNvSpPr>
          <p:nvPr/>
        </p:nvSpPr>
        <p:spPr bwMode="auto">
          <a:xfrm>
            <a:off x="7308850" y="5661025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  <a:r>
              <a:rPr lang="ru-RU" sz="2000" b="1" baseline="-25000"/>
              <a:t>1</a:t>
            </a:r>
          </a:p>
        </p:txBody>
      </p:sp>
      <p:sp>
        <p:nvSpPr>
          <p:cNvPr id="11285" name="Line 35"/>
          <p:cNvSpPr>
            <a:spLocks noChangeShapeType="1"/>
          </p:cNvSpPr>
          <p:nvPr/>
        </p:nvSpPr>
        <p:spPr bwMode="auto">
          <a:xfrm>
            <a:off x="5651500" y="2565400"/>
            <a:ext cx="1081088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6" name="Line 36"/>
          <p:cNvSpPr>
            <a:spLocks noChangeShapeType="1"/>
          </p:cNvSpPr>
          <p:nvPr/>
        </p:nvSpPr>
        <p:spPr bwMode="auto">
          <a:xfrm>
            <a:off x="5651500" y="5516563"/>
            <a:ext cx="1081088" cy="7921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7" name="Line 37"/>
          <p:cNvSpPr>
            <a:spLocks noChangeShapeType="1"/>
          </p:cNvSpPr>
          <p:nvPr/>
        </p:nvSpPr>
        <p:spPr bwMode="auto">
          <a:xfrm>
            <a:off x="5651500" y="2565400"/>
            <a:ext cx="0" cy="29511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88" name="Text Box 38"/>
          <p:cNvSpPr txBox="1">
            <a:spLocks noChangeArrowheads="1"/>
          </p:cNvSpPr>
          <p:nvPr/>
        </p:nvSpPr>
        <p:spPr bwMode="auto">
          <a:xfrm>
            <a:off x="5724525" y="5084763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  <a:r>
              <a:rPr lang="en-US" sz="2000" b="1" baseline="-25000"/>
              <a:t>1</a:t>
            </a:r>
            <a:endParaRPr lang="ru-RU" sz="2000" b="1" baseline="-25000"/>
          </a:p>
        </p:txBody>
      </p:sp>
      <p:sp>
        <p:nvSpPr>
          <p:cNvPr id="11290" name="Text Box 40"/>
          <p:cNvSpPr txBox="1">
            <a:spLocks noChangeArrowheads="1"/>
          </p:cNvSpPr>
          <p:nvPr/>
        </p:nvSpPr>
        <p:spPr bwMode="auto">
          <a:xfrm>
            <a:off x="6372225" y="26368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11291" name="Text Box 41"/>
          <p:cNvSpPr txBox="1">
            <a:spLocks noChangeArrowheads="1"/>
          </p:cNvSpPr>
          <p:nvPr/>
        </p:nvSpPr>
        <p:spPr bwMode="auto">
          <a:xfrm>
            <a:off x="6300788" y="5589588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1</a:t>
            </a:r>
          </a:p>
        </p:txBody>
      </p:sp>
      <p:sp>
        <p:nvSpPr>
          <p:cNvPr id="11292" name="Line 42"/>
          <p:cNvSpPr>
            <a:spLocks noChangeShapeType="1"/>
          </p:cNvSpPr>
          <p:nvPr/>
        </p:nvSpPr>
        <p:spPr bwMode="auto">
          <a:xfrm>
            <a:off x="6300788" y="299720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4" name="Text Box 44"/>
          <p:cNvSpPr txBox="1">
            <a:spLocks noChangeArrowheads="1"/>
          </p:cNvSpPr>
          <p:nvPr/>
        </p:nvSpPr>
        <p:spPr bwMode="auto">
          <a:xfrm>
            <a:off x="6227763" y="3933825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2</a:t>
            </a:r>
          </a:p>
        </p:txBody>
      </p:sp>
      <p:sp>
        <p:nvSpPr>
          <p:cNvPr id="11295" name="Line 45"/>
          <p:cNvSpPr>
            <a:spLocks noChangeShapeType="1"/>
          </p:cNvSpPr>
          <p:nvPr/>
        </p:nvSpPr>
        <p:spPr bwMode="auto">
          <a:xfrm flipV="1">
            <a:off x="4427538" y="3789363"/>
            <a:ext cx="2808287" cy="1444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97" name="Text Box 47"/>
          <p:cNvSpPr txBox="1">
            <a:spLocks noChangeArrowheads="1"/>
          </p:cNvSpPr>
          <p:nvPr/>
        </p:nvSpPr>
        <p:spPr bwMode="auto">
          <a:xfrm>
            <a:off x="6732588" y="4581525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S</a:t>
            </a:r>
            <a:endParaRPr lang="ru-RU" sz="2000" b="1"/>
          </a:p>
        </p:txBody>
      </p:sp>
      <p:sp>
        <p:nvSpPr>
          <p:cNvPr id="11298" name="Line 48"/>
          <p:cNvSpPr>
            <a:spLocks noChangeShapeType="1"/>
          </p:cNvSpPr>
          <p:nvPr/>
        </p:nvSpPr>
        <p:spPr bwMode="auto">
          <a:xfrm>
            <a:off x="5651500" y="2565400"/>
            <a:ext cx="1081088" cy="2159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0" name="Line 50"/>
          <p:cNvSpPr>
            <a:spLocks noChangeShapeType="1"/>
          </p:cNvSpPr>
          <p:nvPr/>
        </p:nvSpPr>
        <p:spPr bwMode="auto">
          <a:xfrm flipV="1">
            <a:off x="6732588" y="3213100"/>
            <a:ext cx="792162" cy="1439863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1" name="Text Box 51"/>
          <p:cNvSpPr txBox="1">
            <a:spLocks noChangeArrowheads="1"/>
          </p:cNvSpPr>
          <p:nvPr/>
        </p:nvSpPr>
        <p:spPr bwMode="auto">
          <a:xfrm>
            <a:off x="7596188" y="2997200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H</a:t>
            </a:r>
            <a:endParaRPr lang="ru-RU" sz="2000" b="1"/>
          </a:p>
        </p:txBody>
      </p:sp>
      <p:sp>
        <p:nvSpPr>
          <p:cNvPr id="9268" name="Text Box 52"/>
          <p:cNvSpPr txBox="1">
            <a:spLocks noChangeArrowheads="1"/>
          </p:cNvSpPr>
          <p:nvPr/>
        </p:nvSpPr>
        <p:spPr bwMode="auto">
          <a:xfrm>
            <a:off x="4709540" y="583672"/>
            <a:ext cx="4067175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Точки К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S лежать на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передній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грані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шуканий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переріз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перетинає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межу по SK</a:t>
            </a: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04" name="Line 54"/>
          <p:cNvSpPr>
            <a:spLocks noChangeShapeType="1"/>
          </p:cNvSpPr>
          <p:nvPr/>
        </p:nvSpPr>
        <p:spPr bwMode="auto">
          <a:xfrm>
            <a:off x="5651500" y="2565400"/>
            <a:ext cx="1873250" cy="647700"/>
          </a:xfrm>
          <a:prstGeom prst="line">
            <a:avLst/>
          </a:prstGeom>
          <a:noFill/>
          <a:ln w="571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71" name="Text Box 55"/>
          <p:cNvSpPr txBox="1">
            <a:spLocks noChangeArrowheads="1"/>
          </p:cNvSpPr>
          <p:nvPr/>
        </p:nvSpPr>
        <p:spPr bwMode="auto">
          <a:xfrm>
            <a:off x="285720" y="357166"/>
            <a:ext cx="4371624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∩ </a:t>
            </a: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)=ММ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КР ∩ 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∩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AutoNum type="arabicPeriod" startAt="6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SP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∩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CC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OH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∩ BB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=L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SK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72" name="Line 56"/>
          <p:cNvSpPr>
            <a:spLocks noChangeShapeType="1"/>
          </p:cNvSpPr>
          <p:nvPr/>
        </p:nvSpPr>
        <p:spPr bwMode="auto">
          <a:xfrm>
            <a:off x="4427538" y="3933825"/>
            <a:ext cx="2305050" cy="719138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7" name="Line 57"/>
          <p:cNvSpPr>
            <a:spLocks noChangeShapeType="1"/>
          </p:cNvSpPr>
          <p:nvPr/>
        </p:nvSpPr>
        <p:spPr bwMode="auto">
          <a:xfrm flipH="1" flipV="1">
            <a:off x="4572000" y="2170113"/>
            <a:ext cx="12239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8" name="Text Box 58"/>
          <p:cNvSpPr txBox="1">
            <a:spLocks noChangeArrowheads="1"/>
          </p:cNvSpPr>
          <p:nvPr/>
        </p:nvSpPr>
        <p:spPr bwMode="auto">
          <a:xfrm>
            <a:off x="5219700" y="19891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L</a:t>
            </a:r>
            <a:endParaRPr lang="ru-RU" sz="2000" b="1"/>
          </a:p>
        </p:txBody>
      </p:sp>
      <p:sp>
        <p:nvSpPr>
          <p:cNvPr id="11309" name="Line 59"/>
          <p:cNvSpPr>
            <a:spLocks noChangeShapeType="1"/>
          </p:cNvSpPr>
          <p:nvPr/>
        </p:nvSpPr>
        <p:spPr bwMode="auto">
          <a:xfrm flipV="1">
            <a:off x="5257800" y="2060575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2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68" grpId="0"/>
      <p:bldP spid="927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32588" y="6237288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95738" y="2276475"/>
            <a:ext cx="4033837" cy="4183063"/>
            <a:chOff x="2109" y="572"/>
            <a:chExt cx="2541" cy="263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12348" name="AutoShape 6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49" name="Line 7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50" name="Line 8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51" name="Line 9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12340" name="Text Box 11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12341" name="Text Box 12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12342" name="Text Box 13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2343" name="Text Box 14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12344" name="Text Box 15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12345" name="Text Box 16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2346" name="Text Box 17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2347" name="Text Box 18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12293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431800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4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43338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5" name="AutoShape 21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308850" y="6237288"/>
            <a:ext cx="430213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6" name="Oval 22"/>
          <p:cNvSpPr>
            <a:spLocks noChangeArrowheads="1"/>
          </p:cNvSpPr>
          <p:nvPr/>
        </p:nvSpPr>
        <p:spPr bwMode="auto">
          <a:xfrm>
            <a:off x="4356100" y="3860800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7" name="Oval 23"/>
          <p:cNvSpPr>
            <a:spLocks noChangeArrowheads="1"/>
          </p:cNvSpPr>
          <p:nvPr/>
        </p:nvSpPr>
        <p:spPr bwMode="auto">
          <a:xfrm>
            <a:off x="7164388" y="3716338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8" name="Oval 24"/>
          <p:cNvSpPr>
            <a:spLocks noChangeArrowheads="1"/>
          </p:cNvSpPr>
          <p:nvPr/>
        </p:nvSpPr>
        <p:spPr bwMode="auto">
          <a:xfrm>
            <a:off x="5580063" y="2492375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9" name="Text Box 25"/>
          <p:cNvSpPr txBox="1">
            <a:spLocks noChangeArrowheads="1"/>
          </p:cNvSpPr>
          <p:nvPr/>
        </p:nvSpPr>
        <p:spPr bwMode="auto">
          <a:xfrm>
            <a:off x="5508625" y="2060575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12300" name="Text Box 26"/>
          <p:cNvSpPr txBox="1">
            <a:spLocks noChangeArrowheads="1"/>
          </p:cNvSpPr>
          <p:nvPr/>
        </p:nvSpPr>
        <p:spPr bwMode="auto">
          <a:xfrm>
            <a:off x="7235825" y="3860800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12301" name="Text Box 27"/>
          <p:cNvSpPr txBox="1">
            <a:spLocks noChangeArrowheads="1"/>
          </p:cNvSpPr>
          <p:nvPr/>
        </p:nvSpPr>
        <p:spPr bwMode="auto">
          <a:xfrm>
            <a:off x="3995738" y="3716338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12305" name="Line 31"/>
          <p:cNvSpPr>
            <a:spLocks noChangeShapeType="1"/>
          </p:cNvSpPr>
          <p:nvPr/>
        </p:nvSpPr>
        <p:spPr bwMode="auto">
          <a:xfrm>
            <a:off x="7235825" y="2852738"/>
            <a:ext cx="0" cy="2881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6" name="Line 32"/>
          <p:cNvSpPr>
            <a:spLocks noChangeShapeType="1"/>
          </p:cNvSpPr>
          <p:nvPr/>
        </p:nvSpPr>
        <p:spPr bwMode="auto">
          <a:xfrm flipV="1">
            <a:off x="4427538" y="2852738"/>
            <a:ext cx="28082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7" name="Line 33"/>
          <p:cNvSpPr>
            <a:spLocks noChangeShapeType="1"/>
          </p:cNvSpPr>
          <p:nvPr/>
        </p:nvSpPr>
        <p:spPr bwMode="auto">
          <a:xfrm flipV="1">
            <a:off x="4427538" y="5805488"/>
            <a:ext cx="2808287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8" name="Text Box 34"/>
          <p:cNvSpPr txBox="1">
            <a:spLocks noChangeArrowheads="1"/>
          </p:cNvSpPr>
          <p:nvPr/>
        </p:nvSpPr>
        <p:spPr bwMode="auto">
          <a:xfrm>
            <a:off x="7308850" y="5661025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  <a:r>
              <a:rPr lang="ru-RU" sz="2000" b="1" baseline="-25000"/>
              <a:t>1</a:t>
            </a:r>
          </a:p>
        </p:txBody>
      </p:sp>
      <p:sp>
        <p:nvSpPr>
          <p:cNvPr id="12309" name="Line 35"/>
          <p:cNvSpPr>
            <a:spLocks noChangeShapeType="1"/>
          </p:cNvSpPr>
          <p:nvPr/>
        </p:nvSpPr>
        <p:spPr bwMode="auto">
          <a:xfrm>
            <a:off x="5651500" y="2565400"/>
            <a:ext cx="1081088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10" name="Line 36"/>
          <p:cNvSpPr>
            <a:spLocks noChangeShapeType="1"/>
          </p:cNvSpPr>
          <p:nvPr/>
        </p:nvSpPr>
        <p:spPr bwMode="auto">
          <a:xfrm>
            <a:off x="5651500" y="5516563"/>
            <a:ext cx="1081088" cy="7921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11" name="Line 37"/>
          <p:cNvSpPr>
            <a:spLocks noChangeShapeType="1"/>
          </p:cNvSpPr>
          <p:nvPr/>
        </p:nvSpPr>
        <p:spPr bwMode="auto">
          <a:xfrm>
            <a:off x="5651500" y="2565400"/>
            <a:ext cx="0" cy="29511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12" name="Text Box 38"/>
          <p:cNvSpPr txBox="1">
            <a:spLocks noChangeArrowheads="1"/>
          </p:cNvSpPr>
          <p:nvPr/>
        </p:nvSpPr>
        <p:spPr bwMode="auto">
          <a:xfrm>
            <a:off x="5724525" y="5084763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  <a:r>
              <a:rPr lang="en-US" sz="2000" b="1" baseline="-25000"/>
              <a:t>1</a:t>
            </a:r>
            <a:endParaRPr lang="ru-RU" sz="2000" b="1" baseline="-25000"/>
          </a:p>
        </p:txBody>
      </p:sp>
      <p:sp>
        <p:nvSpPr>
          <p:cNvPr id="12314" name="Text Box 40"/>
          <p:cNvSpPr txBox="1">
            <a:spLocks noChangeArrowheads="1"/>
          </p:cNvSpPr>
          <p:nvPr/>
        </p:nvSpPr>
        <p:spPr bwMode="auto">
          <a:xfrm>
            <a:off x="6372225" y="26368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12315" name="Text Box 41"/>
          <p:cNvSpPr txBox="1">
            <a:spLocks noChangeArrowheads="1"/>
          </p:cNvSpPr>
          <p:nvPr/>
        </p:nvSpPr>
        <p:spPr bwMode="auto">
          <a:xfrm>
            <a:off x="6300788" y="5589588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1</a:t>
            </a:r>
          </a:p>
        </p:txBody>
      </p:sp>
      <p:sp>
        <p:nvSpPr>
          <p:cNvPr id="12316" name="Line 42"/>
          <p:cNvSpPr>
            <a:spLocks noChangeShapeType="1"/>
          </p:cNvSpPr>
          <p:nvPr/>
        </p:nvSpPr>
        <p:spPr bwMode="auto">
          <a:xfrm>
            <a:off x="6300788" y="299720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18" name="Text Box 44"/>
          <p:cNvSpPr txBox="1">
            <a:spLocks noChangeArrowheads="1"/>
          </p:cNvSpPr>
          <p:nvPr/>
        </p:nvSpPr>
        <p:spPr bwMode="auto">
          <a:xfrm>
            <a:off x="6227763" y="3933825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2</a:t>
            </a:r>
          </a:p>
        </p:txBody>
      </p:sp>
      <p:sp>
        <p:nvSpPr>
          <p:cNvPr id="12319" name="Line 45"/>
          <p:cNvSpPr>
            <a:spLocks noChangeShapeType="1"/>
          </p:cNvSpPr>
          <p:nvPr/>
        </p:nvSpPr>
        <p:spPr bwMode="auto">
          <a:xfrm flipV="1">
            <a:off x="4427538" y="3789363"/>
            <a:ext cx="2808287" cy="1444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21" name="Text Box 47"/>
          <p:cNvSpPr txBox="1">
            <a:spLocks noChangeArrowheads="1"/>
          </p:cNvSpPr>
          <p:nvPr/>
        </p:nvSpPr>
        <p:spPr bwMode="auto">
          <a:xfrm>
            <a:off x="6732588" y="4581525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S</a:t>
            </a:r>
            <a:endParaRPr lang="ru-RU" sz="2000" b="1"/>
          </a:p>
        </p:txBody>
      </p:sp>
      <p:sp>
        <p:nvSpPr>
          <p:cNvPr id="12322" name="Line 48"/>
          <p:cNvSpPr>
            <a:spLocks noChangeShapeType="1"/>
          </p:cNvSpPr>
          <p:nvPr/>
        </p:nvSpPr>
        <p:spPr bwMode="auto">
          <a:xfrm>
            <a:off x="5651500" y="2565400"/>
            <a:ext cx="1081088" cy="2159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24" name="Line 50"/>
          <p:cNvSpPr>
            <a:spLocks noChangeShapeType="1"/>
          </p:cNvSpPr>
          <p:nvPr/>
        </p:nvSpPr>
        <p:spPr bwMode="auto">
          <a:xfrm flipV="1">
            <a:off x="6732588" y="3213100"/>
            <a:ext cx="792162" cy="1439863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25" name="Text Box 51"/>
          <p:cNvSpPr txBox="1">
            <a:spLocks noChangeArrowheads="1"/>
          </p:cNvSpPr>
          <p:nvPr/>
        </p:nvSpPr>
        <p:spPr bwMode="auto">
          <a:xfrm>
            <a:off x="7596188" y="2997200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H</a:t>
            </a:r>
            <a:endParaRPr lang="ru-RU" sz="2000" b="1"/>
          </a:p>
        </p:txBody>
      </p:sp>
      <p:sp>
        <p:nvSpPr>
          <p:cNvPr id="10292" name="Text Box 52"/>
          <p:cNvSpPr txBox="1">
            <a:spLocks noChangeArrowheads="1"/>
          </p:cNvSpPr>
          <p:nvPr/>
        </p:nvSpPr>
        <p:spPr bwMode="auto">
          <a:xfrm>
            <a:off x="3929058" y="428604"/>
            <a:ext cx="521494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Точки K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L лежать на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лівій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грані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шуканий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переріз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перетинає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межу по VK</a:t>
            </a: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28" name="Line 54"/>
          <p:cNvSpPr>
            <a:spLocks noChangeShapeType="1"/>
          </p:cNvSpPr>
          <p:nvPr/>
        </p:nvSpPr>
        <p:spPr bwMode="auto">
          <a:xfrm>
            <a:off x="5651500" y="2565400"/>
            <a:ext cx="1873250" cy="647700"/>
          </a:xfrm>
          <a:prstGeom prst="line">
            <a:avLst/>
          </a:prstGeom>
          <a:noFill/>
          <a:ln w="571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30" name="Line 56"/>
          <p:cNvSpPr>
            <a:spLocks noChangeShapeType="1"/>
          </p:cNvSpPr>
          <p:nvPr/>
        </p:nvSpPr>
        <p:spPr bwMode="auto">
          <a:xfrm>
            <a:off x="4427538" y="3933825"/>
            <a:ext cx="2305050" cy="719138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31" name="Line 57"/>
          <p:cNvSpPr>
            <a:spLocks noChangeShapeType="1"/>
          </p:cNvSpPr>
          <p:nvPr/>
        </p:nvSpPr>
        <p:spPr bwMode="auto">
          <a:xfrm flipH="1" flipV="1">
            <a:off x="4572000" y="2170113"/>
            <a:ext cx="12239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32" name="Text Box 58"/>
          <p:cNvSpPr txBox="1">
            <a:spLocks noChangeArrowheads="1"/>
          </p:cNvSpPr>
          <p:nvPr/>
        </p:nvSpPr>
        <p:spPr bwMode="auto">
          <a:xfrm>
            <a:off x="5219700" y="19891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L</a:t>
            </a:r>
            <a:endParaRPr lang="ru-RU" sz="2000" b="1"/>
          </a:p>
        </p:txBody>
      </p:sp>
      <p:sp>
        <p:nvSpPr>
          <p:cNvPr id="12333" name="Line 59"/>
          <p:cNvSpPr>
            <a:spLocks noChangeShapeType="1"/>
          </p:cNvSpPr>
          <p:nvPr/>
        </p:nvSpPr>
        <p:spPr bwMode="auto">
          <a:xfrm flipV="1">
            <a:off x="5257800" y="2060575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01" name="Line 61"/>
          <p:cNvSpPr>
            <a:spLocks noChangeShapeType="1"/>
          </p:cNvSpPr>
          <p:nvPr/>
        </p:nvSpPr>
        <p:spPr bwMode="auto">
          <a:xfrm flipH="1">
            <a:off x="4284663" y="1773238"/>
            <a:ext cx="1295400" cy="237648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02" name="Text Box 62"/>
          <p:cNvSpPr txBox="1">
            <a:spLocks noChangeArrowheads="1"/>
          </p:cNvSpPr>
          <p:nvPr/>
        </p:nvSpPr>
        <p:spPr bwMode="auto">
          <a:xfrm>
            <a:off x="4643438" y="2565400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V</a:t>
            </a:r>
            <a:endParaRPr lang="ru-RU" sz="2000" b="1"/>
          </a:p>
        </p:txBody>
      </p:sp>
      <p:sp>
        <p:nvSpPr>
          <p:cNvPr id="10303" name="Line 63"/>
          <p:cNvSpPr>
            <a:spLocks noChangeShapeType="1"/>
          </p:cNvSpPr>
          <p:nvPr/>
        </p:nvSpPr>
        <p:spPr bwMode="auto">
          <a:xfrm flipH="1">
            <a:off x="4427538" y="2708275"/>
            <a:ext cx="649287" cy="1225550"/>
          </a:xfrm>
          <a:prstGeom prst="line">
            <a:avLst/>
          </a:prstGeom>
          <a:noFill/>
          <a:ln w="571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5" name="Text Box 55"/>
          <p:cNvSpPr txBox="1">
            <a:spLocks noChangeArrowheads="1"/>
          </p:cNvSpPr>
          <p:nvPr/>
        </p:nvSpPr>
        <p:spPr bwMode="auto">
          <a:xfrm>
            <a:off x="285720" y="357166"/>
            <a:ext cx="435943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∩ </a:t>
            </a: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)=ММ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КР ∩ 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∩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AutoNum type="arabicPeriod" startAt="6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SP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∩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CC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OH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∩ BB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=L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AutoNum type="arabicPeriod" startAt="8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SK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AutoNum type="arabicPeriod" startAt="8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KL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∩ AB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=V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2" grpId="0"/>
      <p:bldP spid="10301" grpId="0" animBg="1"/>
      <p:bldP spid="1030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32588" y="6237288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95738" y="2276475"/>
            <a:ext cx="4033837" cy="4183063"/>
            <a:chOff x="2109" y="572"/>
            <a:chExt cx="2541" cy="263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13383" name="AutoShape 6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384" name="Line 7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5" name="Line 8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6" name="Line 9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13375" name="Text Box 11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13376" name="Text Box 12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13377" name="Text Box 13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3378" name="Text Box 14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13379" name="Text Box 15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13380" name="Text Box 16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3381" name="Text Box 17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13382" name="Text Box 18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13317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431800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AutoShape 20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308850" y="6237288"/>
            <a:ext cx="430213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Oval 21"/>
          <p:cNvSpPr>
            <a:spLocks noChangeArrowheads="1"/>
          </p:cNvSpPr>
          <p:nvPr/>
        </p:nvSpPr>
        <p:spPr bwMode="auto">
          <a:xfrm>
            <a:off x="4356100" y="3860800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Oval 22"/>
          <p:cNvSpPr>
            <a:spLocks noChangeArrowheads="1"/>
          </p:cNvSpPr>
          <p:nvPr/>
        </p:nvSpPr>
        <p:spPr bwMode="auto">
          <a:xfrm>
            <a:off x="7164388" y="3716338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1" name="Oval 23"/>
          <p:cNvSpPr>
            <a:spLocks noChangeArrowheads="1"/>
          </p:cNvSpPr>
          <p:nvPr/>
        </p:nvSpPr>
        <p:spPr bwMode="auto">
          <a:xfrm>
            <a:off x="5580063" y="2492375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Text Box 24"/>
          <p:cNvSpPr txBox="1">
            <a:spLocks noChangeArrowheads="1"/>
          </p:cNvSpPr>
          <p:nvPr/>
        </p:nvSpPr>
        <p:spPr bwMode="auto">
          <a:xfrm>
            <a:off x="5508625" y="2060575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13323" name="Text Box 25"/>
          <p:cNvSpPr txBox="1">
            <a:spLocks noChangeArrowheads="1"/>
          </p:cNvSpPr>
          <p:nvPr/>
        </p:nvSpPr>
        <p:spPr bwMode="auto">
          <a:xfrm>
            <a:off x="7235825" y="3860800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13324" name="Text Box 26"/>
          <p:cNvSpPr txBox="1">
            <a:spLocks noChangeArrowheads="1"/>
          </p:cNvSpPr>
          <p:nvPr/>
        </p:nvSpPr>
        <p:spPr bwMode="auto">
          <a:xfrm>
            <a:off x="3995738" y="3716338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13328" name="Line 30"/>
          <p:cNvSpPr>
            <a:spLocks noChangeShapeType="1"/>
          </p:cNvSpPr>
          <p:nvPr/>
        </p:nvSpPr>
        <p:spPr bwMode="auto">
          <a:xfrm>
            <a:off x="7235825" y="2852738"/>
            <a:ext cx="0" cy="2881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9" name="Line 31"/>
          <p:cNvSpPr>
            <a:spLocks noChangeShapeType="1"/>
          </p:cNvSpPr>
          <p:nvPr/>
        </p:nvSpPr>
        <p:spPr bwMode="auto">
          <a:xfrm flipV="1">
            <a:off x="4427538" y="2852738"/>
            <a:ext cx="28082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0" name="Line 32"/>
          <p:cNvSpPr>
            <a:spLocks noChangeShapeType="1"/>
          </p:cNvSpPr>
          <p:nvPr/>
        </p:nvSpPr>
        <p:spPr bwMode="auto">
          <a:xfrm flipV="1">
            <a:off x="4427538" y="5805488"/>
            <a:ext cx="2808287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1" name="Text Box 33"/>
          <p:cNvSpPr txBox="1">
            <a:spLocks noChangeArrowheads="1"/>
          </p:cNvSpPr>
          <p:nvPr/>
        </p:nvSpPr>
        <p:spPr bwMode="auto">
          <a:xfrm>
            <a:off x="7308850" y="5661025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  <a:r>
              <a:rPr lang="ru-RU" sz="2000" b="1" baseline="-25000"/>
              <a:t>1</a:t>
            </a:r>
          </a:p>
        </p:txBody>
      </p:sp>
      <p:sp>
        <p:nvSpPr>
          <p:cNvPr id="13332" name="Line 34"/>
          <p:cNvSpPr>
            <a:spLocks noChangeShapeType="1"/>
          </p:cNvSpPr>
          <p:nvPr/>
        </p:nvSpPr>
        <p:spPr bwMode="auto">
          <a:xfrm>
            <a:off x="5651500" y="2565400"/>
            <a:ext cx="1081088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3" name="Line 35"/>
          <p:cNvSpPr>
            <a:spLocks noChangeShapeType="1"/>
          </p:cNvSpPr>
          <p:nvPr/>
        </p:nvSpPr>
        <p:spPr bwMode="auto">
          <a:xfrm>
            <a:off x="5651500" y="5516563"/>
            <a:ext cx="1081088" cy="7921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4" name="Line 36"/>
          <p:cNvSpPr>
            <a:spLocks noChangeShapeType="1"/>
          </p:cNvSpPr>
          <p:nvPr/>
        </p:nvSpPr>
        <p:spPr bwMode="auto">
          <a:xfrm>
            <a:off x="5651500" y="2565400"/>
            <a:ext cx="0" cy="29511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35" name="Text Box 37"/>
          <p:cNvSpPr txBox="1">
            <a:spLocks noChangeArrowheads="1"/>
          </p:cNvSpPr>
          <p:nvPr/>
        </p:nvSpPr>
        <p:spPr bwMode="auto">
          <a:xfrm>
            <a:off x="5724525" y="5084763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  <a:r>
              <a:rPr lang="en-US" sz="2000" b="1" baseline="-25000"/>
              <a:t>1</a:t>
            </a:r>
            <a:endParaRPr lang="ru-RU" sz="2000" b="1" baseline="-25000"/>
          </a:p>
        </p:txBody>
      </p:sp>
      <p:sp>
        <p:nvSpPr>
          <p:cNvPr id="13337" name="Text Box 39"/>
          <p:cNvSpPr txBox="1">
            <a:spLocks noChangeArrowheads="1"/>
          </p:cNvSpPr>
          <p:nvPr/>
        </p:nvSpPr>
        <p:spPr bwMode="auto">
          <a:xfrm>
            <a:off x="6372225" y="26368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13338" name="Text Box 40"/>
          <p:cNvSpPr txBox="1">
            <a:spLocks noChangeArrowheads="1"/>
          </p:cNvSpPr>
          <p:nvPr/>
        </p:nvSpPr>
        <p:spPr bwMode="auto">
          <a:xfrm>
            <a:off x="6300788" y="5589588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1</a:t>
            </a:r>
          </a:p>
        </p:txBody>
      </p:sp>
      <p:sp>
        <p:nvSpPr>
          <p:cNvPr id="13339" name="Line 41"/>
          <p:cNvSpPr>
            <a:spLocks noChangeShapeType="1"/>
          </p:cNvSpPr>
          <p:nvPr/>
        </p:nvSpPr>
        <p:spPr bwMode="auto">
          <a:xfrm>
            <a:off x="6300788" y="299720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41" name="Text Box 43"/>
          <p:cNvSpPr txBox="1">
            <a:spLocks noChangeArrowheads="1"/>
          </p:cNvSpPr>
          <p:nvPr/>
        </p:nvSpPr>
        <p:spPr bwMode="auto">
          <a:xfrm>
            <a:off x="6227763" y="3933825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2</a:t>
            </a:r>
          </a:p>
        </p:txBody>
      </p:sp>
      <p:sp>
        <p:nvSpPr>
          <p:cNvPr id="13342" name="Line 44"/>
          <p:cNvSpPr>
            <a:spLocks noChangeShapeType="1"/>
          </p:cNvSpPr>
          <p:nvPr/>
        </p:nvSpPr>
        <p:spPr bwMode="auto">
          <a:xfrm flipV="1">
            <a:off x="4427538" y="3789363"/>
            <a:ext cx="2808287" cy="1444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44" name="Text Box 46"/>
          <p:cNvSpPr txBox="1">
            <a:spLocks noChangeArrowheads="1"/>
          </p:cNvSpPr>
          <p:nvPr/>
        </p:nvSpPr>
        <p:spPr bwMode="auto">
          <a:xfrm>
            <a:off x="6732588" y="4581525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S</a:t>
            </a:r>
            <a:endParaRPr lang="ru-RU" sz="2000" b="1"/>
          </a:p>
        </p:txBody>
      </p:sp>
      <p:sp>
        <p:nvSpPr>
          <p:cNvPr id="13345" name="Line 47"/>
          <p:cNvSpPr>
            <a:spLocks noChangeShapeType="1"/>
          </p:cNvSpPr>
          <p:nvPr/>
        </p:nvSpPr>
        <p:spPr bwMode="auto">
          <a:xfrm>
            <a:off x="5651500" y="2565400"/>
            <a:ext cx="1081088" cy="2159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47" name="Line 49"/>
          <p:cNvSpPr>
            <a:spLocks noChangeShapeType="1"/>
          </p:cNvSpPr>
          <p:nvPr/>
        </p:nvSpPr>
        <p:spPr bwMode="auto">
          <a:xfrm flipV="1">
            <a:off x="6732588" y="3213100"/>
            <a:ext cx="792162" cy="1439863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48" name="Text Box 50"/>
          <p:cNvSpPr txBox="1">
            <a:spLocks noChangeArrowheads="1"/>
          </p:cNvSpPr>
          <p:nvPr/>
        </p:nvSpPr>
        <p:spPr bwMode="auto">
          <a:xfrm>
            <a:off x="7596188" y="2997200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H</a:t>
            </a:r>
            <a:endParaRPr lang="ru-RU" sz="2000" b="1"/>
          </a:p>
        </p:txBody>
      </p:sp>
      <p:sp>
        <p:nvSpPr>
          <p:cNvPr id="11315" name="Text Box 51"/>
          <p:cNvSpPr txBox="1">
            <a:spLocks noChangeArrowheads="1"/>
          </p:cNvSpPr>
          <p:nvPr/>
        </p:nvSpPr>
        <p:spPr bwMode="auto">
          <a:xfrm>
            <a:off x="3134864" y="259630"/>
            <a:ext cx="5350768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Точки O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V лежать на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верхній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грані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шуканий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переріз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перетинає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межу по VO.</a:t>
            </a: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51" name="Line 53"/>
          <p:cNvSpPr>
            <a:spLocks noChangeShapeType="1"/>
          </p:cNvSpPr>
          <p:nvPr/>
        </p:nvSpPr>
        <p:spPr bwMode="auto">
          <a:xfrm>
            <a:off x="5651500" y="2565400"/>
            <a:ext cx="1873250" cy="647700"/>
          </a:xfrm>
          <a:prstGeom prst="line">
            <a:avLst/>
          </a:prstGeom>
          <a:noFill/>
          <a:ln w="571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3" name="Line 55"/>
          <p:cNvSpPr>
            <a:spLocks noChangeShapeType="1"/>
          </p:cNvSpPr>
          <p:nvPr/>
        </p:nvSpPr>
        <p:spPr bwMode="auto">
          <a:xfrm>
            <a:off x="4427538" y="3933825"/>
            <a:ext cx="2305050" cy="719138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4" name="Line 56"/>
          <p:cNvSpPr>
            <a:spLocks noChangeShapeType="1"/>
          </p:cNvSpPr>
          <p:nvPr/>
        </p:nvSpPr>
        <p:spPr bwMode="auto">
          <a:xfrm flipH="1" flipV="1">
            <a:off x="4572000" y="2170113"/>
            <a:ext cx="12239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5" name="Text Box 57"/>
          <p:cNvSpPr txBox="1">
            <a:spLocks noChangeArrowheads="1"/>
          </p:cNvSpPr>
          <p:nvPr/>
        </p:nvSpPr>
        <p:spPr bwMode="auto">
          <a:xfrm>
            <a:off x="5219700" y="19891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L</a:t>
            </a:r>
            <a:endParaRPr lang="ru-RU" sz="2000" b="1"/>
          </a:p>
        </p:txBody>
      </p:sp>
      <p:sp>
        <p:nvSpPr>
          <p:cNvPr id="13356" name="Line 58"/>
          <p:cNvSpPr>
            <a:spLocks noChangeShapeType="1"/>
          </p:cNvSpPr>
          <p:nvPr/>
        </p:nvSpPr>
        <p:spPr bwMode="auto">
          <a:xfrm flipV="1">
            <a:off x="5257800" y="2060575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8" name="Line 60"/>
          <p:cNvSpPr>
            <a:spLocks noChangeShapeType="1"/>
          </p:cNvSpPr>
          <p:nvPr/>
        </p:nvSpPr>
        <p:spPr bwMode="auto">
          <a:xfrm flipH="1">
            <a:off x="4284663" y="1773238"/>
            <a:ext cx="1295400" cy="237648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9" name="Text Box 61"/>
          <p:cNvSpPr txBox="1">
            <a:spLocks noChangeArrowheads="1"/>
          </p:cNvSpPr>
          <p:nvPr/>
        </p:nvSpPr>
        <p:spPr bwMode="auto">
          <a:xfrm>
            <a:off x="4643438" y="2565400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V</a:t>
            </a:r>
            <a:endParaRPr lang="ru-RU" sz="2000" b="1"/>
          </a:p>
        </p:txBody>
      </p:sp>
      <p:sp>
        <p:nvSpPr>
          <p:cNvPr id="13360" name="Line 62"/>
          <p:cNvSpPr>
            <a:spLocks noChangeShapeType="1"/>
          </p:cNvSpPr>
          <p:nvPr/>
        </p:nvSpPr>
        <p:spPr bwMode="auto">
          <a:xfrm flipH="1">
            <a:off x="4427538" y="2708275"/>
            <a:ext cx="649287" cy="1225550"/>
          </a:xfrm>
          <a:prstGeom prst="line">
            <a:avLst/>
          </a:prstGeom>
          <a:noFill/>
          <a:ln w="57150">
            <a:solidFill>
              <a:srgbClr val="008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62" name="Line 64"/>
          <p:cNvSpPr>
            <a:spLocks noChangeShapeType="1"/>
          </p:cNvSpPr>
          <p:nvPr/>
        </p:nvSpPr>
        <p:spPr bwMode="auto">
          <a:xfrm flipV="1">
            <a:off x="5076825" y="2565400"/>
            <a:ext cx="574675" cy="142875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29" name="Text Box 65"/>
          <p:cNvSpPr txBox="1">
            <a:spLocks noChangeArrowheads="1"/>
          </p:cNvSpPr>
          <p:nvPr/>
        </p:nvSpPr>
        <p:spPr bwMode="auto">
          <a:xfrm>
            <a:off x="4242590" y="1055926"/>
            <a:ext cx="50720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uk-UA" sz="2400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Отже, </a:t>
            </a:r>
            <a:r>
              <a:rPr lang="en-US" sz="2400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KVOHS</a:t>
            </a:r>
            <a:r>
              <a:rPr lang="ru-RU" sz="2400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i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шуканий</a:t>
            </a:r>
            <a:r>
              <a:rPr lang="ru-RU" sz="2400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переріз</a:t>
            </a:r>
            <a:r>
              <a:rPr lang="ru-RU" sz="2400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i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66"/>
          <p:cNvGrpSpPr>
            <a:grpSpLocks/>
          </p:cNvGrpSpPr>
          <p:nvPr/>
        </p:nvGrpSpPr>
        <p:grpSpPr bwMode="auto">
          <a:xfrm>
            <a:off x="4643438" y="2636838"/>
            <a:ext cx="2736850" cy="1944687"/>
            <a:chOff x="2925" y="1661"/>
            <a:chExt cx="1724" cy="1225"/>
          </a:xfrm>
        </p:grpSpPr>
        <p:sp>
          <p:nvSpPr>
            <p:cNvPr id="13365" name="Line 67"/>
            <p:cNvSpPr>
              <a:spLocks noChangeShapeType="1"/>
            </p:cNvSpPr>
            <p:nvPr/>
          </p:nvSpPr>
          <p:spPr bwMode="auto">
            <a:xfrm>
              <a:off x="2925" y="2251"/>
              <a:ext cx="227" cy="317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6" name="Line 68"/>
            <p:cNvSpPr>
              <a:spLocks noChangeShapeType="1"/>
            </p:cNvSpPr>
            <p:nvPr/>
          </p:nvSpPr>
          <p:spPr bwMode="auto">
            <a:xfrm>
              <a:off x="3061" y="2115"/>
              <a:ext cx="409" cy="589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7" name="Line 69"/>
            <p:cNvSpPr>
              <a:spLocks noChangeShapeType="1"/>
            </p:cNvSpPr>
            <p:nvPr/>
          </p:nvSpPr>
          <p:spPr bwMode="auto">
            <a:xfrm>
              <a:off x="3152" y="1888"/>
              <a:ext cx="590" cy="862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8" name="Line 70"/>
            <p:cNvSpPr>
              <a:spLocks noChangeShapeType="1"/>
            </p:cNvSpPr>
            <p:nvPr/>
          </p:nvSpPr>
          <p:spPr bwMode="auto">
            <a:xfrm>
              <a:off x="3243" y="1706"/>
              <a:ext cx="862" cy="1180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9" name="Line 71"/>
            <p:cNvSpPr>
              <a:spLocks noChangeShapeType="1"/>
            </p:cNvSpPr>
            <p:nvPr/>
          </p:nvSpPr>
          <p:spPr bwMode="auto">
            <a:xfrm>
              <a:off x="3470" y="1661"/>
              <a:ext cx="850" cy="1174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70" name="Line 72"/>
            <p:cNvSpPr>
              <a:spLocks noChangeShapeType="1"/>
            </p:cNvSpPr>
            <p:nvPr/>
          </p:nvSpPr>
          <p:spPr bwMode="auto">
            <a:xfrm>
              <a:off x="3787" y="1706"/>
              <a:ext cx="635" cy="862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71" name="Line 73"/>
            <p:cNvSpPr>
              <a:spLocks noChangeShapeType="1"/>
            </p:cNvSpPr>
            <p:nvPr/>
          </p:nvSpPr>
          <p:spPr bwMode="auto">
            <a:xfrm>
              <a:off x="4150" y="1842"/>
              <a:ext cx="363" cy="499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72" name="Line 74"/>
            <p:cNvSpPr>
              <a:spLocks noChangeShapeType="1"/>
            </p:cNvSpPr>
            <p:nvPr/>
          </p:nvSpPr>
          <p:spPr bwMode="auto">
            <a:xfrm>
              <a:off x="4468" y="1933"/>
              <a:ext cx="181" cy="272"/>
            </a:xfrm>
            <a:prstGeom prst="line">
              <a:avLst/>
            </a:prstGeom>
            <a:noFill/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6" name="Text Box 55"/>
          <p:cNvSpPr txBox="1">
            <a:spLocks noChangeArrowheads="1"/>
          </p:cNvSpPr>
          <p:nvPr/>
        </p:nvSpPr>
        <p:spPr bwMode="auto">
          <a:xfrm>
            <a:off x="285720" y="357166"/>
            <a:ext cx="427408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∩ </a:t>
            </a: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)=ММ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КР ∩ 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∩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AutoNum type="arabicPeriod" startAt="6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SP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∩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CC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OH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∩ BB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=L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AutoNum type="arabicPeriod" startAt="8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SK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AutoNum type="arabicPeriod" startAt="8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KL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∩ AB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=V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spcBef>
                <a:spcPct val="50000"/>
              </a:spcBef>
              <a:buFontTx/>
              <a:buAutoNum type="arabicPeriod" startAt="8"/>
              <a:defRPr/>
            </a:pPr>
            <a:r>
              <a:rPr lang="uk-UA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OV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AutoNum type="arabicPeriod" startAt="8"/>
              <a:defRPr/>
            </a:pP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1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5" grpId="0"/>
      <p:bldP spid="13362" grpId="0" animBg="1"/>
      <p:bldP spid="113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4473" y="635065"/>
            <a:ext cx="81587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ea typeface="+mj-ea"/>
                <a:cs typeface="+mj-cs"/>
              </a:rPr>
              <a:t>Список використаних джерел</a:t>
            </a:r>
            <a:endParaRPr lang="ru-RU" sz="4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7013" y="1764406"/>
            <a:ext cx="731368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http://le-savchen.ucoz.ru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http://karmanform.ucoz.ru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http://i-math.com.ua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latin typeface="Times New Roman"/>
                <a:ea typeface="Times New Roman"/>
              </a:rPr>
              <a:t>Математика. </a:t>
            </a:r>
            <a:r>
              <a:rPr lang="ru-RU" sz="2000" dirty="0" err="1">
                <a:latin typeface="Times New Roman"/>
                <a:ea typeface="Times New Roman"/>
              </a:rPr>
              <a:t>Програма</a:t>
            </a:r>
            <a:r>
              <a:rPr lang="ru-RU" sz="2000" dirty="0">
                <a:latin typeface="Times New Roman"/>
                <a:ea typeface="Times New Roman"/>
              </a:rPr>
              <a:t> для </a:t>
            </a:r>
            <a:r>
              <a:rPr lang="ru-RU" sz="2000" dirty="0" err="1">
                <a:latin typeface="Times New Roman"/>
                <a:ea typeface="Times New Roman"/>
              </a:rPr>
              <a:t>загальноосвітніх</a:t>
            </a:r>
            <a:r>
              <a:rPr lang="ru-RU" sz="2000" dirty="0">
                <a:latin typeface="Times New Roman"/>
                <a:ea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</a:rPr>
              <a:t>навчальних</a:t>
            </a:r>
            <a:r>
              <a:rPr lang="ru-RU" sz="2000" dirty="0">
                <a:latin typeface="Times New Roman"/>
                <a:ea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</a:rPr>
              <a:t>закладів</a:t>
            </a:r>
            <a:r>
              <a:rPr lang="ru-RU" sz="2000" dirty="0">
                <a:latin typeface="Times New Roman"/>
                <a:ea typeface="Times New Roman"/>
              </a:rPr>
              <a:t> 10-11 </a:t>
            </a:r>
            <a:r>
              <a:rPr lang="ru-RU" sz="2000" dirty="0" err="1">
                <a:latin typeface="Times New Roman"/>
                <a:ea typeface="Times New Roman"/>
              </a:rPr>
              <a:t>класи</a:t>
            </a:r>
            <a:r>
              <a:rPr lang="ru-RU" sz="2000" dirty="0">
                <a:latin typeface="Times New Roman"/>
                <a:ea typeface="Times New Roman"/>
              </a:rPr>
              <a:t>. </a:t>
            </a:r>
            <a:r>
              <a:rPr lang="ru-RU" sz="2000" dirty="0" err="1">
                <a:latin typeface="Times New Roman"/>
                <a:ea typeface="Times New Roman"/>
              </a:rPr>
              <a:t>Рівень</a:t>
            </a:r>
            <a:r>
              <a:rPr lang="ru-RU" sz="2000" dirty="0">
                <a:latin typeface="Times New Roman"/>
                <a:ea typeface="Times New Roman"/>
              </a:rPr>
              <a:t> стандарту. </a:t>
            </a:r>
            <a:r>
              <a:rPr lang="ru-RU" sz="2000" dirty="0" err="1">
                <a:latin typeface="Times New Roman"/>
                <a:ea typeface="Times New Roman"/>
              </a:rPr>
              <a:t>Академічний</a:t>
            </a:r>
            <a:r>
              <a:rPr lang="ru-RU" sz="2000" dirty="0">
                <a:latin typeface="Times New Roman"/>
                <a:ea typeface="Times New Roman"/>
              </a:rPr>
              <a:t> </a:t>
            </a:r>
            <a:r>
              <a:rPr lang="ru-RU" sz="2000" dirty="0" err="1">
                <a:latin typeface="Times New Roman"/>
                <a:ea typeface="Times New Roman"/>
              </a:rPr>
              <a:t>рівень</a:t>
            </a:r>
            <a:r>
              <a:rPr lang="ru-RU" sz="2000" dirty="0">
                <a:latin typeface="Times New Roman"/>
                <a:ea typeface="Times New Roman"/>
              </a:rPr>
              <a:t>. </a:t>
            </a:r>
            <a:r>
              <a:rPr lang="ru-RU" sz="2000" dirty="0" err="1">
                <a:latin typeface="Times New Roman"/>
                <a:ea typeface="Times New Roman"/>
              </a:rPr>
              <a:t>Профільний</a:t>
            </a:r>
            <a:r>
              <a:rPr lang="ru-RU" sz="2000" dirty="0">
                <a:latin typeface="Times New Roman"/>
                <a:ea typeface="Times New Roman"/>
              </a:rPr>
              <a:t>  </a:t>
            </a:r>
            <a:r>
              <a:rPr lang="ru-RU" sz="2000" dirty="0" err="1" smtClean="0">
                <a:latin typeface="Times New Roman"/>
                <a:ea typeface="Times New Roman"/>
              </a:rPr>
              <a:t>рівень</a:t>
            </a:r>
            <a:r>
              <a:rPr lang="ru-RU" sz="2000" dirty="0" smtClean="0">
                <a:latin typeface="Times New Roman"/>
                <a:ea typeface="Times New Roman"/>
              </a:rPr>
              <a:t> </a:t>
            </a:r>
            <a:r>
              <a:rPr lang="ru-RU" sz="2000" dirty="0" err="1" smtClean="0">
                <a:latin typeface="Times New Roman"/>
                <a:ea typeface="Times New Roman"/>
              </a:rPr>
              <a:t>Київ</a:t>
            </a:r>
            <a:r>
              <a:rPr lang="ru-RU" sz="2000" dirty="0">
                <a:latin typeface="Times New Roman"/>
                <a:ea typeface="Times New Roman"/>
              </a:rPr>
              <a:t>, </a:t>
            </a:r>
            <a:r>
              <a:rPr lang="ru-RU" sz="2000" dirty="0" smtClean="0">
                <a:latin typeface="Times New Roman"/>
                <a:ea typeface="Times New Roman"/>
              </a:rPr>
              <a:t>2010 </a:t>
            </a:r>
            <a:r>
              <a:rPr lang="ru-RU" sz="2000" dirty="0" err="1" smtClean="0">
                <a:latin typeface="Times New Roman"/>
                <a:ea typeface="Times New Roman"/>
              </a:rPr>
              <a:t>Затверджено</a:t>
            </a:r>
            <a:r>
              <a:rPr lang="ru-RU" sz="2000" dirty="0" smtClean="0">
                <a:latin typeface="Times New Roman"/>
                <a:ea typeface="Times New Roman"/>
              </a:rPr>
              <a:t> </a:t>
            </a:r>
            <a:r>
              <a:rPr lang="ru-RU" sz="2000" dirty="0">
                <a:latin typeface="Times New Roman"/>
                <a:ea typeface="Times New Roman"/>
              </a:rPr>
              <a:t>МОНУ (наказ МОН </a:t>
            </a:r>
            <a:r>
              <a:rPr lang="ru-RU" sz="2000" dirty="0" err="1">
                <a:latin typeface="Times New Roman"/>
                <a:ea typeface="Times New Roman"/>
              </a:rPr>
              <a:t>від</a:t>
            </a:r>
            <a:r>
              <a:rPr lang="ru-RU" sz="2000" dirty="0">
                <a:latin typeface="Times New Roman"/>
                <a:ea typeface="Times New Roman"/>
              </a:rPr>
              <a:t> 28.10.2010 № 1021</a:t>
            </a:r>
            <a:r>
              <a:rPr lang="ru-RU" sz="2000" dirty="0" smtClean="0">
                <a:latin typeface="Times New Roman"/>
                <a:ea typeface="Times New Roman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>
                <a:latin typeface="Times New Roman"/>
                <a:ea typeface="Times New Roman"/>
              </a:rPr>
              <a:t>Геометрія: 10 клас: підручник для загальноосвітніх навчальних закладів. Профільний рівень (авт. </a:t>
            </a:r>
            <a:r>
              <a:rPr lang="uk-UA" sz="2000" dirty="0" err="1">
                <a:latin typeface="Times New Roman"/>
                <a:ea typeface="Times New Roman"/>
              </a:rPr>
              <a:t>Бевз</a:t>
            </a:r>
            <a:r>
              <a:rPr lang="uk-UA" sz="2000" dirty="0">
                <a:latin typeface="Times New Roman"/>
                <a:ea typeface="Times New Roman"/>
              </a:rPr>
              <a:t> Г.П., </a:t>
            </a:r>
            <a:r>
              <a:rPr lang="uk-UA" sz="2000" dirty="0" err="1">
                <a:latin typeface="Times New Roman"/>
                <a:ea typeface="Times New Roman"/>
              </a:rPr>
              <a:t>Бевз</a:t>
            </a:r>
            <a:r>
              <a:rPr lang="uk-UA" sz="2000" dirty="0">
                <a:latin typeface="Times New Roman"/>
                <a:ea typeface="Times New Roman"/>
              </a:rPr>
              <a:t> В.Г., </a:t>
            </a:r>
            <a:r>
              <a:rPr lang="uk-UA" sz="2000" dirty="0" err="1">
                <a:latin typeface="Times New Roman"/>
                <a:ea typeface="Times New Roman"/>
              </a:rPr>
              <a:t>Владімірова</a:t>
            </a:r>
            <a:r>
              <a:rPr lang="uk-UA" sz="2000" dirty="0">
                <a:latin typeface="Times New Roman"/>
                <a:ea typeface="Times New Roman"/>
              </a:rPr>
              <a:t> Н.Г., </a:t>
            </a:r>
            <a:r>
              <a:rPr lang="uk-UA" sz="2000" dirty="0" err="1">
                <a:latin typeface="Times New Roman"/>
                <a:ea typeface="Times New Roman"/>
              </a:rPr>
              <a:t>Владіміров</a:t>
            </a:r>
            <a:r>
              <a:rPr lang="uk-UA" sz="2000" dirty="0">
                <a:latin typeface="Times New Roman"/>
                <a:ea typeface="Times New Roman"/>
              </a:rPr>
              <a:t> В.М.) Київ.  "</a:t>
            </a:r>
            <a:r>
              <a:rPr lang="uk-UA" sz="2000" dirty="0" err="1">
                <a:latin typeface="Times New Roman"/>
                <a:ea typeface="Times New Roman"/>
              </a:rPr>
              <a:t>Генеза</a:t>
            </a:r>
            <a:r>
              <a:rPr lang="uk-UA" sz="2000" dirty="0">
                <a:latin typeface="Times New Roman"/>
                <a:ea typeface="Times New Roman"/>
              </a:rPr>
              <a:t>", </a:t>
            </a:r>
            <a:r>
              <a:rPr lang="uk-UA" sz="2000" dirty="0" smtClean="0">
                <a:latin typeface="Times New Roman"/>
                <a:ea typeface="Times New Roman"/>
              </a:rPr>
              <a:t>2010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Геометрія: 11 клас: підручник для загальноосвітніх навчальних закладів. Академічний рівень, профільний рівень (авт.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Бевз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Г.П.,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Бевз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В.Г.,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Владімірова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Н.Г.,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Владіміров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В.М.) Київ.  "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Генеза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2011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75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64399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ea typeface="+mj-ea"/>
                <a:cs typeface="+mj-cs"/>
              </a:rPr>
              <a:t>Метод </a:t>
            </a:r>
            <a:r>
              <a:rPr lang="uk-UA" sz="6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ea typeface="+mj-ea"/>
                <a:cs typeface="+mj-cs"/>
              </a:rPr>
              <a:t>внутрішнього проектування</a:t>
            </a:r>
            <a:endParaRPr lang="ru-RU" sz="6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ea typeface="+mj-ea"/>
              <a:cs typeface="+mj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945112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		Цей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метод застосовується при побудові перерізів у тих випадках, коли не зручно знаходити слід площини (наприклад,  слід одержується дуже далеко від даної фігури)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7426" y="3258959"/>
            <a:ext cx="914400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ts val="1800"/>
              </a:spcBef>
              <a:buFontTx/>
              <a:buAutoNum type="arabicParenR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Проектуються дані точки на площину основи, в площині основи будується чотирикутник, у якого три вершини – проекції даних точок, а четверта – одна із вершин основи</a:t>
            </a:r>
          </a:p>
          <a:p>
            <a:pPr marL="342900" indent="-342900">
              <a:spcBef>
                <a:spcPts val="1800"/>
              </a:spcBef>
              <a:buFontTx/>
              <a:buAutoNum type="arabicParenR"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У площині перерізу будується прообраз точки перетину діагоналей отриманого чотирикутника</a:t>
            </a:r>
          </a:p>
          <a:p>
            <a:pPr marL="342900" indent="-342900">
              <a:spcBef>
                <a:spcPts val="1800"/>
              </a:spcBef>
              <a:buFontTx/>
              <a:buAutoNum type="arabicParenR"/>
            </a:pPr>
            <a:r>
              <a:rPr lang="uk-UA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Будуються точки перетину січної площини з ребрами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8434" name="TextBox 1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9144000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Побудуйте переріз призми АВСДА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В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С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Д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 площиною, яка проходить через точки </a:t>
                </a:r>
                <a:r>
                  <a:rPr lang="en-US" sz="2400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400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400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, де </a:t>
                </a:r>
                <a:r>
                  <a:rPr lang="en-US" sz="2400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uk-UA" sz="2400" dirty="0"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∈ </m:t>
                    </m:r>
                  </m:oMath>
                </a14:m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ВВ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, М</a:t>
                </a:r>
                <a:r>
                  <a:rPr lang="uk-UA" sz="2400" dirty="0"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∈ </m:t>
                    </m:r>
                  </m:oMath>
                </a14:m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АА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 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К</a:t>
                </a:r>
                <a:r>
                  <a:rPr lang="uk-UA" sz="2400" dirty="0"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∈ </m:t>
                    </m:r>
                  </m:oMath>
                </a14:m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СС</a:t>
                </a:r>
                <a:r>
                  <a:rPr lang="uk-UA" sz="2400" i="1" baseline="-25000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</a:p>
            </p:txBody>
          </p:sp>
        </mc:Choice>
        <mc:Fallback>
          <p:sp>
            <p:nvSpPr>
              <p:cNvPr id="18434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0"/>
                <a:ext cx="9144000" cy="830997"/>
              </a:xfrm>
              <a:prstGeom prst="rect">
                <a:avLst/>
              </a:prstGeom>
              <a:blipFill rotWithShape="1">
                <a:blip r:embed="rId3"/>
                <a:stretch>
                  <a:fillRect l="-1000" t="-5882" r="-1333" b="-1544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857375" y="3660822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А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357438" y="5375322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В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214938" y="5375322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С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643563" y="3732260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Д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675864" y="1004756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dirty="0">
                <a:latin typeface="Calibri" pitchFamily="34" charset="0"/>
              </a:rPr>
              <a:t>А</a:t>
            </a:r>
            <a:r>
              <a:rPr lang="uk-UA" sz="2400" dirty="0">
                <a:latin typeface="Calibri" pitchFamily="34" charset="0"/>
              </a:rPr>
              <a:t>1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286000" y="2660697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В</a:t>
            </a:r>
            <a:r>
              <a:rPr lang="uk-UA" sz="2400">
                <a:latin typeface="Calibri" pitchFamily="34" charset="0"/>
              </a:rPr>
              <a:t>1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072063" y="2589260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С</a:t>
            </a:r>
            <a:r>
              <a:rPr lang="uk-UA" sz="2400">
                <a:latin typeface="Calibri" pitchFamily="34" charset="0"/>
              </a:rPr>
              <a:t>1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500688" y="1017635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Д</a:t>
            </a:r>
            <a:r>
              <a:rPr lang="uk-UA" sz="2400">
                <a:latin typeface="Calibri" pitchFamily="34" charset="0"/>
              </a:rPr>
              <a:t>1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714500" y="2160635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М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 flipH="1">
            <a:off x="2143125" y="2589260"/>
            <a:ext cx="46038" cy="7143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 flipH="1">
            <a:off x="2500313" y="4589510"/>
            <a:ext cx="46037" cy="7143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 flipH="1">
            <a:off x="5214938" y="4732385"/>
            <a:ext cx="46037" cy="7143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000250" y="4375197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N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357813" y="4446635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К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2" name="Трапеция 21"/>
          <p:cNvSpPr/>
          <p:nvPr/>
        </p:nvSpPr>
        <p:spPr>
          <a:xfrm rot="10800000">
            <a:off x="2143125" y="1374822"/>
            <a:ext cx="3357563" cy="1428750"/>
          </a:xfrm>
          <a:prstGeom prst="trapezoi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Трапеция 33"/>
          <p:cNvSpPr/>
          <p:nvPr/>
        </p:nvSpPr>
        <p:spPr>
          <a:xfrm rot="10800000">
            <a:off x="2214563" y="4160885"/>
            <a:ext cx="3357562" cy="1428750"/>
          </a:xfrm>
          <a:prstGeom prst="trapezoi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4143375" y="2732135"/>
            <a:ext cx="2786063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16200000" flipH="1">
            <a:off x="3786187" y="4160885"/>
            <a:ext cx="2786063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6200000" flipH="1">
            <a:off x="1143000" y="4160885"/>
            <a:ext cx="2786063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>
            <a:off x="785812" y="2732135"/>
            <a:ext cx="2786063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23" grpId="0" animBg="1"/>
      <p:bldP spid="31" grpId="0" animBg="1"/>
      <p:bldP spid="33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9458" name="TextBox 1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9144000" cy="830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Побудуйте переріз призми АВСДА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В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С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Д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 площиною, яка проходить через точки </a:t>
                </a:r>
                <a:r>
                  <a:rPr lang="en-US" sz="2400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400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400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, де </a:t>
                </a:r>
                <a:r>
                  <a:rPr lang="en-US" sz="2400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uk-UA" sz="2400" i="1" dirty="0" smtClean="0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</m:oMath>
                </a14:m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ВВ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, М</a:t>
                </a:r>
                <a:r>
                  <a:rPr lang="uk-UA" sz="2400" dirty="0"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∈ </m:t>
                    </m:r>
                  </m:oMath>
                </a14:m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АА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 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, К</a:t>
                </a:r>
                <a:r>
                  <a:rPr lang="uk-UA" sz="2400" dirty="0">
                    <a:ea typeface="Cambria Math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>
                        <a:latin typeface="Cambria Math"/>
                        <a:ea typeface="Cambria Math"/>
                        <a:cs typeface="Times New Roman" pitchFamily="18" charset="0"/>
                      </a:rPr>
                      <m:t>∈ </m:t>
                    </m:r>
                  </m:oMath>
                </a14:m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СС</a:t>
                </a:r>
                <a:r>
                  <a:rPr lang="uk-UA" sz="2400" i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400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9458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0"/>
                <a:ext cx="9144000" cy="830263"/>
              </a:xfrm>
              <a:prstGeom prst="rect">
                <a:avLst/>
              </a:prstGeom>
              <a:blipFill rotWithShape="1">
                <a:blip r:embed="rId3"/>
                <a:stretch>
                  <a:fillRect l="-1000" t="-5882" r="-1333" b="-15441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459" name="TextBox 18"/>
          <p:cNvSpPr txBox="1">
            <a:spLocks noChangeArrowheads="1"/>
          </p:cNvSpPr>
          <p:nvPr/>
        </p:nvSpPr>
        <p:spPr bwMode="auto">
          <a:xfrm>
            <a:off x="1857375" y="3725217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А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9460" name="TextBox 19"/>
          <p:cNvSpPr txBox="1">
            <a:spLocks noChangeArrowheads="1"/>
          </p:cNvSpPr>
          <p:nvPr/>
        </p:nvSpPr>
        <p:spPr bwMode="auto">
          <a:xfrm>
            <a:off x="2357438" y="5439717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В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9461" name="TextBox 20"/>
          <p:cNvSpPr txBox="1">
            <a:spLocks noChangeArrowheads="1"/>
          </p:cNvSpPr>
          <p:nvPr/>
        </p:nvSpPr>
        <p:spPr bwMode="auto">
          <a:xfrm>
            <a:off x="5214938" y="5439717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С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9462" name="TextBox 23"/>
          <p:cNvSpPr txBox="1">
            <a:spLocks noChangeArrowheads="1"/>
          </p:cNvSpPr>
          <p:nvPr/>
        </p:nvSpPr>
        <p:spPr bwMode="auto">
          <a:xfrm>
            <a:off x="5643563" y="3796655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Д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9463" name="TextBox 24"/>
          <p:cNvSpPr txBox="1">
            <a:spLocks noChangeArrowheads="1"/>
          </p:cNvSpPr>
          <p:nvPr/>
        </p:nvSpPr>
        <p:spPr bwMode="auto">
          <a:xfrm>
            <a:off x="1714500" y="1082030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dirty="0">
                <a:latin typeface="Calibri" pitchFamily="34" charset="0"/>
              </a:rPr>
              <a:t>А</a:t>
            </a:r>
            <a:r>
              <a:rPr lang="uk-UA" sz="2400" dirty="0">
                <a:latin typeface="Calibri" pitchFamily="34" charset="0"/>
              </a:rPr>
              <a:t>1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19464" name="TextBox 25"/>
          <p:cNvSpPr txBox="1">
            <a:spLocks noChangeArrowheads="1"/>
          </p:cNvSpPr>
          <p:nvPr/>
        </p:nvSpPr>
        <p:spPr bwMode="auto">
          <a:xfrm>
            <a:off x="2286000" y="2725092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В</a:t>
            </a:r>
            <a:r>
              <a:rPr lang="uk-UA" sz="2400">
                <a:latin typeface="Calibri" pitchFamily="34" charset="0"/>
              </a:rPr>
              <a:t>1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9465" name="TextBox 26"/>
          <p:cNvSpPr txBox="1">
            <a:spLocks noChangeArrowheads="1"/>
          </p:cNvSpPr>
          <p:nvPr/>
        </p:nvSpPr>
        <p:spPr bwMode="auto">
          <a:xfrm>
            <a:off x="5072063" y="2653655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С</a:t>
            </a:r>
            <a:r>
              <a:rPr lang="uk-UA" sz="2400">
                <a:latin typeface="Calibri" pitchFamily="34" charset="0"/>
              </a:rPr>
              <a:t>1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9466" name="TextBox 27"/>
          <p:cNvSpPr txBox="1">
            <a:spLocks noChangeArrowheads="1"/>
          </p:cNvSpPr>
          <p:nvPr/>
        </p:nvSpPr>
        <p:spPr bwMode="auto">
          <a:xfrm>
            <a:off x="5500688" y="1082030"/>
            <a:ext cx="57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Д</a:t>
            </a:r>
            <a:r>
              <a:rPr lang="uk-UA" sz="2400">
                <a:latin typeface="Calibri" pitchFamily="34" charset="0"/>
              </a:rPr>
              <a:t>1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9467" name="TextBox 28"/>
          <p:cNvSpPr txBox="1">
            <a:spLocks noChangeArrowheads="1"/>
          </p:cNvSpPr>
          <p:nvPr/>
        </p:nvSpPr>
        <p:spPr bwMode="auto">
          <a:xfrm>
            <a:off x="1714500" y="2225030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М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 flipH="1">
            <a:off x="2143125" y="2653655"/>
            <a:ext cx="46038" cy="7143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 flipH="1">
            <a:off x="2500313" y="4653905"/>
            <a:ext cx="46037" cy="7143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 flipH="1">
            <a:off x="5214938" y="4796780"/>
            <a:ext cx="46037" cy="7143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71" name="TextBox 32"/>
          <p:cNvSpPr txBox="1">
            <a:spLocks noChangeArrowheads="1"/>
          </p:cNvSpPr>
          <p:nvPr/>
        </p:nvSpPr>
        <p:spPr bwMode="auto">
          <a:xfrm>
            <a:off x="2000250" y="4439592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</a:rPr>
              <a:t>N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9472" name="TextBox 34"/>
          <p:cNvSpPr txBox="1">
            <a:spLocks noChangeArrowheads="1"/>
          </p:cNvSpPr>
          <p:nvPr/>
        </p:nvSpPr>
        <p:spPr bwMode="auto">
          <a:xfrm>
            <a:off x="5357813" y="4511030"/>
            <a:ext cx="428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К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22" name="Трапеция 21"/>
          <p:cNvSpPr/>
          <p:nvPr/>
        </p:nvSpPr>
        <p:spPr>
          <a:xfrm rot="10800000">
            <a:off x="2143125" y="1439217"/>
            <a:ext cx="3357563" cy="1428750"/>
          </a:xfrm>
          <a:prstGeom prst="trapezoi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Трапеция 33"/>
          <p:cNvSpPr/>
          <p:nvPr/>
        </p:nvSpPr>
        <p:spPr>
          <a:xfrm rot="10800000">
            <a:off x="2214563" y="4225280"/>
            <a:ext cx="3357562" cy="1428750"/>
          </a:xfrm>
          <a:prstGeom prst="trapezoi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H="1">
            <a:off x="4143375" y="2796530"/>
            <a:ext cx="2786063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16200000" flipH="1">
            <a:off x="3786187" y="4225280"/>
            <a:ext cx="2786063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6200000" flipH="1">
            <a:off x="1143000" y="4225280"/>
            <a:ext cx="2786063" cy="71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>
            <a:off x="785812" y="2796530"/>
            <a:ext cx="2786063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2105025" y="5120630"/>
            <a:ext cx="939800" cy="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stCxn id="30" idx="5"/>
          </p:cNvCxnSpPr>
          <p:nvPr/>
        </p:nvCxnSpPr>
        <p:spPr>
          <a:xfrm rot="16200000" flipH="1">
            <a:off x="1426369" y="3437086"/>
            <a:ext cx="1511300" cy="65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stCxn id="31" idx="7"/>
          </p:cNvCxnSpPr>
          <p:nvPr/>
        </p:nvCxnSpPr>
        <p:spPr>
          <a:xfrm rot="16200000" flipH="1" flipV="1">
            <a:off x="4795044" y="5227786"/>
            <a:ext cx="846138" cy="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214563" y="4225280"/>
            <a:ext cx="3000375" cy="142875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V="1">
            <a:off x="2571750" y="4225280"/>
            <a:ext cx="3000375" cy="142875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2143125" y="1439217"/>
            <a:ext cx="3071813" cy="1428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2500313" y="1439217"/>
            <a:ext cx="3000375" cy="1428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16200000" flipV="1">
            <a:off x="2464594" y="3618061"/>
            <a:ext cx="28575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>
            <a:endCxn id="31" idx="3"/>
          </p:cNvCxnSpPr>
          <p:nvPr/>
        </p:nvCxnSpPr>
        <p:spPr>
          <a:xfrm>
            <a:off x="2143125" y="2725092"/>
            <a:ext cx="3111500" cy="213201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>
            <a:stCxn id="23" idx="3"/>
            <a:endCxn id="19465" idx="3"/>
          </p:cNvCxnSpPr>
          <p:nvPr/>
        </p:nvCxnSpPr>
        <p:spPr>
          <a:xfrm rot="5400000" flipH="1" flipV="1">
            <a:off x="3192463" y="2263129"/>
            <a:ext cx="1798638" cy="310356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19465" idx="3"/>
            <a:endCxn id="30" idx="2"/>
          </p:cNvCxnSpPr>
          <p:nvPr/>
        </p:nvCxnSpPr>
        <p:spPr>
          <a:xfrm flipH="1" flipV="1">
            <a:off x="2189163" y="2688580"/>
            <a:ext cx="3454400" cy="227012"/>
          </a:xfrm>
          <a:prstGeom prst="line">
            <a:avLst/>
          </a:prstGeom>
          <a:ln w="50800">
            <a:solidFill>
              <a:srgbClr val="CC339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>
            <a:stCxn id="30" idx="5"/>
            <a:endCxn id="23" idx="2"/>
          </p:cNvCxnSpPr>
          <p:nvPr/>
        </p:nvCxnSpPr>
        <p:spPr>
          <a:xfrm rot="16200000" flipH="1">
            <a:off x="1359694" y="3503761"/>
            <a:ext cx="1976437" cy="396875"/>
          </a:xfrm>
          <a:prstGeom prst="line">
            <a:avLst/>
          </a:prstGeom>
          <a:ln w="50800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>
            <a:stCxn id="23" idx="1"/>
            <a:endCxn id="31" idx="6"/>
          </p:cNvCxnSpPr>
          <p:nvPr/>
        </p:nvCxnSpPr>
        <p:spPr>
          <a:xfrm rot="16200000" flipH="1">
            <a:off x="3793331" y="3411686"/>
            <a:ext cx="168275" cy="2674938"/>
          </a:xfrm>
          <a:prstGeom prst="line">
            <a:avLst/>
          </a:prstGeom>
          <a:ln w="50800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31" idx="5"/>
          </p:cNvCxnSpPr>
          <p:nvPr/>
        </p:nvCxnSpPr>
        <p:spPr>
          <a:xfrm rot="5400000" flipH="1" flipV="1">
            <a:off x="4402138" y="3687117"/>
            <a:ext cx="1989138" cy="350837"/>
          </a:xfrm>
          <a:prstGeom prst="line">
            <a:avLst/>
          </a:prstGeom>
          <a:ln w="50800">
            <a:solidFill>
              <a:srgbClr val="CC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32588" y="6237288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95738" y="2276475"/>
            <a:ext cx="4033837" cy="4183063"/>
            <a:chOff x="2109" y="572"/>
            <a:chExt cx="2541" cy="263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5158" name="AutoShape 6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59" name="Line 7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0" name="Line 8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1" name="Line 9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5150" name="Text Box 11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5151" name="Text Box 12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5152" name="Text Box 13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5153" name="Text Box 14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5154" name="Text Box 15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5155" name="Text Box 16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5156" name="Text Box 17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5157" name="Text Box 18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5125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431800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43338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AutoShape 21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308850" y="6237288"/>
            <a:ext cx="430213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Oval 22"/>
          <p:cNvSpPr>
            <a:spLocks noChangeArrowheads="1"/>
          </p:cNvSpPr>
          <p:nvPr/>
        </p:nvSpPr>
        <p:spPr bwMode="auto">
          <a:xfrm>
            <a:off x="4356100" y="3860800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Oval 23"/>
          <p:cNvSpPr>
            <a:spLocks noChangeArrowheads="1"/>
          </p:cNvSpPr>
          <p:nvPr/>
        </p:nvSpPr>
        <p:spPr bwMode="auto">
          <a:xfrm>
            <a:off x="7164388" y="3716338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0" name="Oval 24"/>
          <p:cNvSpPr>
            <a:spLocks noChangeArrowheads="1"/>
          </p:cNvSpPr>
          <p:nvPr/>
        </p:nvSpPr>
        <p:spPr bwMode="auto">
          <a:xfrm>
            <a:off x="5580063" y="2492375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1" name="Text Box 25"/>
          <p:cNvSpPr txBox="1">
            <a:spLocks noChangeArrowheads="1"/>
          </p:cNvSpPr>
          <p:nvPr/>
        </p:nvSpPr>
        <p:spPr bwMode="auto">
          <a:xfrm>
            <a:off x="5508625" y="2060575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О</a:t>
            </a:r>
          </a:p>
        </p:txBody>
      </p:sp>
      <p:sp>
        <p:nvSpPr>
          <p:cNvPr id="5132" name="Text Box 26"/>
          <p:cNvSpPr txBox="1">
            <a:spLocks noChangeArrowheads="1"/>
          </p:cNvSpPr>
          <p:nvPr/>
        </p:nvSpPr>
        <p:spPr bwMode="auto">
          <a:xfrm>
            <a:off x="7235825" y="3860800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5133" name="Text Box 27"/>
          <p:cNvSpPr txBox="1">
            <a:spLocks noChangeArrowheads="1"/>
          </p:cNvSpPr>
          <p:nvPr/>
        </p:nvSpPr>
        <p:spPr bwMode="auto">
          <a:xfrm>
            <a:off x="3995738" y="3716338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3100" name="Text Box 28"/>
          <p:cNvSpPr txBox="1">
            <a:spLocks noChangeArrowheads="1"/>
          </p:cNvSpPr>
          <p:nvPr/>
        </p:nvSpPr>
        <p:spPr bwMode="auto">
          <a:xfrm>
            <a:off x="360586" y="573388"/>
            <a:ext cx="84296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зручний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побудові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перерізів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в тих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випадках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незручно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знаходити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слід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січної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площини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1" name="Text Box 29"/>
          <p:cNvSpPr txBox="1">
            <a:spLocks noChangeArrowheads="1"/>
          </p:cNvSpPr>
          <p:nvPr/>
        </p:nvSpPr>
        <p:spPr bwMode="auto">
          <a:xfrm>
            <a:off x="285720" y="1785926"/>
            <a:ext cx="8569325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ru-RU" sz="2500" dirty="0" smtClean="0">
                <a:ln w="11430">
                  <a:noFill/>
                </a:ln>
                <a:latin typeface="Times New Roman" pitchFamily="18" charset="0"/>
                <a:cs typeface="Times New Roman" pitchFamily="18" charset="0"/>
              </a:rPr>
              <a:t>Побудувати </a:t>
            </a:r>
            <a:r>
              <a:rPr lang="ru-RU" sz="2500" dirty="0" err="1" smtClean="0">
                <a:ln w="11430">
                  <a:noFill/>
                </a:ln>
                <a:latin typeface="Times New Roman" pitchFamily="18" charset="0"/>
                <a:cs typeface="Times New Roman" pitchFamily="18" charset="0"/>
              </a:rPr>
              <a:t>переріз</a:t>
            </a:r>
            <a:r>
              <a:rPr lang="ru-RU" sz="2500" dirty="0" smtClean="0">
                <a:ln w="11430">
                  <a:noFill/>
                </a:ln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500" dirty="0">
                <a:ln w="11430">
                  <a:noFill/>
                </a:ln>
                <a:latin typeface="Times New Roman" pitchFamily="18" charset="0"/>
                <a:cs typeface="Times New Roman" pitchFamily="18" charset="0"/>
              </a:rPr>
              <a:t>точки К</a:t>
            </a:r>
            <a:r>
              <a:rPr lang="ru-RU" sz="2500" dirty="0" smtClean="0">
                <a:ln w="11430">
                  <a:noFill/>
                </a:ln>
                <a:latin typeface="Times New Roman" pitchFamily="18" charset="0"/>
                <a:cs typeface="Times New Roman" pitchFamily="18" charset="0"/>
              </a:rPr>
              <a:t>, Р, О</a:t>
            </a:r>
            <a:r>
              <a:rPr lang="ru-RU" sz="2500" dirty="0">
                <a:ln w="11430">
                  <a:noFill/>
                </a:ln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104" name="Text Box 32"/>
          <p:cNvSpPr txBox="1">
            <a:spLocks noChangeArrowheads="1"/>
          </p:cNvSpPr>
          <p:nvPr/>
        </p:nvSpPr>
        <p:spPr bwMode="auto">
          <a:xfrm>
            <a:off x="1785918" y="4429132"/>
            <a:ext cx="39243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aseline="-25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5" name="Line 33"/>
          <p:cNvSpPr>
            <a:spLocks noChangeShapeType="1"/>
          </p:cNvSpPr>
          <p:nvPr/>
        </p:nvSpPr>
        <p:spPr bwMode="auto">
          <a:xfrm>
            <a:off x="7235825" y="2852738"/>
            <a:ext cx="0" cy="2881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06" name="Line 34"/>
          <p:cNvSpPr>
            <a:spLocks noChangeShapeType="1"/>
          </p:cNvSpPr>
          <p:nvPr/>
        </p:nvSpPr>
        <p:spPr bwMode="auto">
          <a:xfrm flipV="1">
            <a:off x="4427538" y="2852738"/>
            <a:ext cx="28082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07" name="Line 35"/>
          <p:cNvSpPr>
            <a:spLocks noChangeShapeType="1"/>
          </p:cNvSpPr>
          <p:nvPr/>
        </p:nvSpPr>
        <p:spPr bwMode="auto">
          <a:xfrm flipV="1">
            <a:off x="4427538" y="5805488"/>
            <a:ext cx="2808287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2" name="Text Box 36"/>
          <p:cNvSpPr txBox="1">
            <a:spLocks noChangeArrowheads="1"/>
          </p:cNvSpPr>
          <p:nvPr/>
        </p:nvSpPr>
        <p:spPr bwMode="auto">
          <a:xfrm>
            <a:off x="7308850" y="5661025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  <a:r>
              <a:rPr lang="ru-RU" sz="2000" b="1" baseline="-25000"/>
              <a:t>1</a:t>
            </a:r>
          </a:p>
        </p:txBody>
      </p:sp>
      <p:sp>
        <p:nvSpPr>
          <p:cNvPr id="3109" name="Text Box 37"/>
          <p:cNvSpPr txBox="1">
            <a:spLocks noChangeArrowheads="1"/>
          </p:cNvSpPr>
          <p:nvPr/>
        </p:nvSpPr>
        <p:spPr bwMode="auto">
          <a:xfrm>
            <a:off x="285720" y="2357430"/>
            <a:ext cx="4200936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Площина</a:t>
            </a:r>
            <a:r>
              <a:rPr lang="en-US" sz="23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визначається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паралельними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прямими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i="1" baseline="-25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i="1" baseline="-25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Площина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2400" baseline="-25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визначається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паралельними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прямими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2400" baseline="-25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aseline="-25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3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0" name="Line 38"/>
          <p:cNvSpPr>
            <a:spLocks noChangeShapeType="1"/>
          </p:cNvSpPr>
          <p:nvPr/>
        </p:nvSpPr>
        <p:spPr bwMode="auto">
          <a:xfrm>
            <a:off x="5651500" y="2565400"/>
            <a:ext cx="1081088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11" name="Line 39"/>
          <p:cNvSpPr>
            <a:spLocks noChangeShapeType="1"/>
          </p:cNvSpPr>
          <p:nvPr/>
        </p:nvSpPr>
        <p:spPr bwMode="auto">
          <a:xfrm>
            <a:off x="5651500" y="5516563"/>
            <a:ext cx="1081088" cy="7921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12" name="Line 40"/>
          <p:cNvSpPr>
            <a:spLocks noChangeShapeType="1"/>
          </p:cNvSpPr>
          <p:nvPr/>
        </p:nvSpPr>
        <p:spPr bwMode="auto">
          <a:xfrm>
            <a:off x="5651500" y="2565400"/>
            <a:ext cx="0" cy="29511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7" name="Text Box 41"/>
          <p:cNvSpPr txBox="1">
            <a:spLocks noChangeArrowheads="1"/>
          </p:cNvSpPr>
          <p:nvPr/>
        </p:nvSpPr>
        <p:spPr bwMode="auto">
          <a:xfrm>
            <a:off x="5724525" y="5084763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  <a:r>
              <a:rPr lang="en-US" sz="2000" b="1" baseline="-25000"/>
              <a:t>1</a:t>
            </a:r>
            <a:endParaRPr lang="ru-RU" sz="2000" b="1" baseline="-25000"/>
          </a:p>
        </p:txBody>
      </p:sp>
      <p:graphicFrame>
        <p:nvGraphicFramePr>
          <p:cNvPr id="44" name="Объект 43"/>
          <p:cNvGraphicFramePr>
            <a:graphicFrameLocks noChangeAspect="1"/>
          </p:cNvGraphicFramePr>
          <p:nvPr/>
        </p:nvGraphicFramePr>
        <p:xfrm>
          <a:off x="1567942" y="2382266"/>
          <a:ext cx="1067144" cy="421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Формула" r:id="rId4" imgW="545760" imgH="215640" progId="Equation.3">
                  <p:embed/>
                </p:oleObj>
              </mc:Choice>
              <mc:Fallback>
                <p:oleObj name="Формула" r:id="rId4" imgW="545760" imgH="2156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7942" y="2382266"/>
                        <a:ext cx="1067144" cy="4218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8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0" grpId="0"/>
      <p:bldP spid="31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32588" y="6237288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95738" y="2276475"/>
            <a:ext cx="4033837" cy="4183063"/>
            <a:chOff x="2109" y="572"/>
            <a:chExt cx="2541" cy="263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6183" name="AutoShape 6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84" name="Line 7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85" name="Line 8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86" name="Line 9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6175" name="Text Box 11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6176" name="Text Box 12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6177" name="Text Box 13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6178" name="Text Box 14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6179" name="Text Box 15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6180" name="Text Box 16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6181" name="Text Box 17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6182" name="Text Box 18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6149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431800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43338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1" name="AutoShape 21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308850" y="6237288"/>
            <a:ext cx="430213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Oval 22"/>
          <p:cNvSpPr>
            <a:spLocks noChangeArrowheads="1"/>
          </p:cNvSpPr>
          <p:nvPr/>
        </p:nvSpPr>
        <p:spPr bwMode="auto">
          <a:xfrm>
            <a:off x="4356100" y="3860800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3" name="Oval 23"/>
          <p:cNvSpPr>
            <a:spLocks noChangeArrowheads="1"/>
          </p:cNvSpPr>
          <p:nvPr/>
        </p:nvSpPr>
        <p:spPr bwMode="auto">
          <a:xfrm>
            <a:off x="7164388" y="3716338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4" name="Oval 24"/>
          <p:cNvSpPr>
            <a:spLocks noChangeArrowheads="1"/>
          </p:cNvSpPr>
          <p:nvPr/>
        </p:nvSpPr>
        <p:spPr bwMode="auto">
          <a:xfrm>
            <a:off x="5580063" y="2492375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5" name="Text Box 25"/>
          <p:cNvSpPr txBox="1">
            <a:spLocks noChangeArrowheads="1"/>
          </p:cNvSpPr>
          <p:nvPr/>
        </p:nvSpPr>
        <p:spPr bwMode="auto">
          <a:xfrm>
            <a:off x="5508625" y="2060575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6156" name="Text Box 26"/>
          <p:cNvSpPr txBox="1">
            <a:spLocks noChangeArrowheads="1"/>
          </p:cNvSpPr>
          <p:nvPr/>
        </p:nvSpPr>
        <p:spPr bwMode="auto">
          <a:xfrm>
            <a:off x="7235825" y="3860800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6157" name="Text Box 27"/>
          <p:cNvSpPr txBox="1">
            <a:spLocks noChangeArrowheads="1"/>
          </p:cNvSpPr>
          <p:nvPr/>
        </p:nvSpPr>
        <p:spPr bwMode="auto">
          <a:xfrm>
            <a:off x="3995738" y="3716338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6161" name="Line 31"/>
          <p:cNvSpPr>
            <a:spLocks noChangeShapeType="1"/>
          </p:cNvSpPr>
          <p:nvPr/>
        </p:nvSpPr>
        <p:spPr bwMode="auto">
          <a:xfrm>
            <a:off x="7235825" y="2852738"/>
            <a:ext cx="0" cy="2881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2" name="Line 32"/>
          <p:cNvSpPr>
            <a:spLocks noChangeShapeType="1"/>
          </p:cNvSpPr>
          <p:nvPr/>
        </p:nvSpPr>
        <p:spPr bwMode="auto">
          <a:xfrm flipV="1">
            <a:off x="4427538" y="2852738"/>
            <a:ext cx="28082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3" name="Line 33"/>
          <p:cNvSpPr>
            <a:spLocks noChangeShapeType="1"/>
          </p:cNvSpPr>
          <p:nvPr/>
        </p:nvSpPr>
        <p:spPr bwMode="auto">
          <a:xfrm flipV="1">
            <a:off x="4427538" y="5805488"/>
            <a:ext cx="2808287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4" name="Text Box 34"/>
          <p:cNvSpPr txBox="1">
            <a:spLocks noChangeArrowheads="1"/>
          </p:cNvSpPr>
          <p:nvPr/>
        </p:nvSpPr>
        <p:spPr bwMode="auto">
          <a:xfrm>
            <a:off x="7308850" y="5661025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  <a:r>
              <a:rPr lang="ru-RU" sz="2000" b="1" baseline="-25000"/>
              <a:t>1</a:t>
            </a:r>
          </a:p>
        </p:txBody>
      </p:sp>
      <p:sp>
        <p:nvSpPr>
          <p:cNvPr id="6165" name="Line 35"/>
          <p:cNvSpPr>
            <a:spLocks noChangeShapeType="1"/>
          </p:cNvSpPr>
          <p:nvPr/>
        </p:nvSpPr>
        <p:spPr bwMode="auto">
          <a:xfrm>
            <a:off x="5651500" y="2565400"/>
            <a:ext cx="1081088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6" name="Line 36"/>
          <p:cNvSpPr>
            <a:spLocks noChangeShapeType="1"/>
          </p:cNvSpPr>
          <p:nvPr/>
        </p:nvSpPr>
        <p:spPr bwMode="auto">
          <a:xfrm>
            <a:off x="5651500" y="5516563"/>
            <a:ext cx="1081088" cy="7921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7" name="Line 37"/>
          <p:cNvSpPr>
            <a:spLocks noChangeShapeType="1"/>
          </p:cNvSpPr>
          <p:nvPr/>
        </p:nvSpPr>
        <p:spPr bwMode="auto">
          <a:xfrm>
            <a:off x="5651500" y="2565400"/>
            <a:ext cx="0" cy="29511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68" name="Text Box 38"/>
          <p:cNvSpPr txBox="1">
            <a:spLocks noChangeArrowheads="1"/>
          </p:cNvSpPr>
          <p:nvPr/>
        </p:nvSpPr>
        <p:spPr bwMode="auto">
          <a:xfrm>
            <a:off x="5724525" y="5084763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  <a:r>
              <a:rPr lang="en-US" sz="2000" b="1" baseline="-25000"/>
              <a:t>1</a:t>
            </a:r>
            <a:endParaRPr lang="ru-RU" sz="2000" b="1" baseline="-25000"/>
          </a:p>
        </p:txBody>
      </p:sp>
      <p:sp>
        <p:nvSpPr>
          <p:cNvPr id="4136" name="Text Box 40"/>
          <p:cNvSpPr txBox="1">
            <a:spLocks noChangeArrowheads="1"/>
          </p:cNvSpPr>
          <p:nvPr/>
        </p:nvSpPr>
        <p:spPr bwMode="auto">
          <a:xfrm>
            <a:off x="6372225" y="26368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6300788" y="5589588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1</a:t>
            </a:r>
          </a:p>
        </p:txBody>
      </p:sp>
      <p:sp>
        <p:nvSpPr>
          <p:cNvPr id="4138" name="Line 42"/>
          <p:cNvSpPr>
            <a:spLocks noChangeShapeType="1"/>
          </p:cNvSpPr>
          <p:nvPr/>
        </p:nvSpPr>
        <p:spPr bwMode="auto">
          <a:xfrm>
            <a:off x="6300788" y="299720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85720" y="35716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∩ </a:t>
            </a: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)=ММ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6" grpId="0"/>
      <p:bldP spid="4137" grpId="0"/>
      <p:bldP spid="41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32588" y="6237288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95738" y="2276475"/>
            <a:ext cx="4033837" cy="4183063"/>
            <a:chOff x="2109" y="572"/>
            <a:chExt cx="2541" cy="263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7210" name="AutoShape 6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1" name="Line 7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12" name="Line 8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13" name="Line 9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7202" name="Text Box 11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7203" name="Text Box 12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7204" name="Text Box 13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7205" name="Text Box 14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7206" name="Text Box 15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7207" name="Text Box 16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7208" name="Text Box 17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7209" name="Text Box 18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7173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431800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43338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AutoShape 21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308850" y="6237288"/>
            <a:ext cx="430213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6" name="Oval 22"/>
          <p:cNvSpPr>
            <a:spLocks noChangeArrowheads="1"/>
          </p:cNvSpPr>
          <p:nvPr/>
        </p:nvSpPr>
        <p:spPr bwMode="auto">
          <a:xfrm>
            <a:off x="4356100" y="3860800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7" name="Oval 23"/>
          <p:cNvSpPr>
            <a:spLocks noChangeArrowheads="1"/>
          </p:cNvSpPr>
          <p:nvPr/>
        </p:nvSpPr>
        <p:spPr bwMode="auto">
          <a:xfrm>
            <a:off x="7164388" y="3716338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8" name="Oval 24"/>
          <p:cNvSpPr>
            <a:spLocks noChangeArrowheads="1"/>
          </p:cNvSpPr>
          <p:nvPr/>
        </p:nvSpPr>
        <p:spPr bwMode="auto">
          <a:xfrm>
            <a:off x="5580063" y="2492375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9" name="Text Box 25"/>
          <p:cNvSpPr txBox="1">
            <a:spLocks noChangeArrowheads="1"/>
          </p:cNvSpPr>
          <p:nvPr/>
        </p:nvSpPr>
        <p:spPr bwMode="auto">
          <a:xfrm>
            <a:off x="5508625" y="2060575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7180" name="Text Box 26"/>
          <p:cNvSpPr txBox="1">
            <a:spLocks noChangeArrowheads="1"/>
          </p:cNvSpPr>
          <p:nvPr/>
        </p:nvSpPr>
        <p:spPr bwMode="auto">
          <a:xfrm>
            <a:off x="7235825" y="3860800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7181" name="Text Box 27"/>
          <p:cNvSpPr txBox="1">
            <a:spLocks noChangeArrowheads="1"/>
          </p:cNvSpPr>
          <p:nvPr/>
        </p:nvSpPr>
        <p:spPr bwMode="auto">
          <a:xfrm>
            <a:off x="3995738" y="3716338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7185" name="Line 31"/>
          <p:cNvSpPr>
            <a:spLocks noChangeShapeType="1"/>
          </p:cNvSpPr>
          <p:nvPr/>
        </p:nvSpPr>
        <p:spPr bwMode="auto">
          <a:xfrm>
            <a:off x="7235825" y="2852738"/>
            <a:ext cx="0" cy="2881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6" name="Line 32"/>
          <p:cNvSpPr>
            <a:spLocks noChangeShapeType="1"/>
          </p:cNvSpPr>
          <p:nvPr/>
        </p:nvSpPr>
        <p:spPr bwMode="auto">
          <a:xfrm flipV="1">
            <a:off x="4427538" y="2852738"/>
            <a:ext cx="28082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7" name="Line 33"/>
          <p:cNvSpPr>
            <a:spLocks noChangeShapeType="1"/>
          </p:cNvSpPr>
          <p:nvPr/>
        </p:nvSpPr>
        <p:spPr bwMode="auto">
          <a:xfrm flipV="1">
            <a:off x="4427538" y="5805488"/>
            <a:ext cx="2808287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88" name="Text Box 34"/>
          <p:cNvSpPr txBox="1">
            <a:spLocks noChangeArrowheads="1"/>
          </p:cNvSpPr>
          <p:nvPr/>
        </p:nvSpPr>
        <p:spPr bwMode="auto">
          <a:xfrm>
            <a:off x="7308850" y="5661025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  <a:r>
              <a:rPr lang="ru-RU" sz="2000" b="1" baseline="-25000"/>
              <a:t>1</a:t>
            </a:r>
          </a:p>
        </p:txBody>
      </p:sp>
      <p:sp>
        <p:nvSpPr>
          <p:cNvPr id="7189" name="Line 35"/>
          <p:cNvSpPr>
            <a:spLocks noChangeShapeType="1"/>
          </p:cNvSpPr>
          <p:nvPr/>
        </p:nvSpPr>
        <p:spPr bwMode="auto">
          <a:xfrm>
            <a:off x="5651500" y="2565400"/>
            <a:ext cx="1081088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0" name="Line 36"/>
          <p:cNvSpPr>
            <a:spLocks noChangeShapeType="1"/>
          </p:cNvSpPr>
          <p:nvPr/>
        </p:nvSpPr>
        <p:spPr bwMode="auto">
          <a:xfrm>
            <a:off x="5651500" y="5516563"/>
            <a:ext cx="1081088" cy="7921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1" name="Line 37"/>
          <p:cNvSpPr>
            <a:spLocks noChangeShapeType="1"/>
          </p:cNvSpPr>
          <p:nvPr/>
        </p:nvSpPr>
        <p:spPr bwMode="auto">
          <a:xfrm>
            <a:off x="5651500" y="2565400"/>
            <a:ext cx="0" cy="29511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92" name="Text Box 38"/>
          <p:cNvSpPr txBox="1">
            <a:spLocks noChangeArrowheads="1"/>
          </p:cNvSpPr>
          <p:nvPr/>
        </p:nvSpPr>
        <p:spPr bwMode="auto">
          <a:xfrm>
            <a:off x="5724525" y="5084763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  <a:r>
              <a:rPr lang="en-US" sz="2000" b="1" baseline="-25000"/>
              <a:t>1</a:t>
            </a:r>
            <a:endParaRPr lang="ru-RU" sz="2000" b="1" baseline="-25000"/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285720" y="357166"/>
            <a:ext cx="4310664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∩ </a:t>
            </a: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)=ММ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КР ∩ 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endParaRPr lang="ru-RU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94" name="Text Box 40"/>
          <p:cNvSpPr txBox="1">
            <a:spLocks noChangeArrowheads="1"/>
          </p:cNvSpPr>
          <p:nvPr/>
        </p:nvSpPr>
        <p:spPr bwMode="auto">
          <a:xfrm>
            <a:off x="6372225" y="26368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7195" name="Text Box 41"/>
          <p:cNvSpPr txBox="1">
            <a:spLocks noChangeArrowheads="1"/>
          </p:cNvSpPr>
          <p:nvPr/>
        </p:nvSpPr>
        <p:spPr bwMode="auto">
          <a:xfrm>
            <a:off x="6300788" y="5589588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1</a:t>
            </a:r>
          </a:p>
        </p:txBody>
      </p:sp>
      <p:sp>
        <p:nvSpPr>
          <p:cNvPr id="7196" name="Line 42"/>
          <p:cNvSpPr>
            <a:spLocks noChangeShapeType="1"/>
          </p:cNvSpPr>
          <p:nvPr/>
        </p:nvSpPr>
        <p:spPr bwMode="auto">
          <a:xfrm>
            <a:off x="6300788" y="299720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3" name="Text Box 43"/>
          <p:cNvSpPr txBox="1">
            <a:spLocks noChangeArrowheads="1"/>
          </p:cNvSpPr>
          <p:nvPr/>
        </p:nvSpPr>
        <p:spPr bwMode="auto">
          <a:xfrm>
            <a:off x="1071538" y="1571612"/>
            <a:ext cx="3924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64" name="Text Box 44"/>
          <p:cNvSpPr txBox="1">
            <a:spLocks noChangeArrowheads="1"/>
          </p:cNvSpPr>
          <p:nvPr/>
        </p:nvSpPr>
        <p:spPr bwMode="auto">
          <a:xfrm>
            <a:off x="6227763" y="3933825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2</a:t>
            </a:r>
          </a:p>
        </p:txBody>
      </p:sp>
      <p:sp>
        <p:nvSpPr>
          <p:cNvPr id="5165" name="Line 45"/>
          <p:cNvSpPr>
            <a:spLocks noChangeShapeType="1"/>
          </p:cNvSpPr>
          <p:nvPr/>
        </p:nvSpPr>
        <p:spPr bwMode="auto">
          <a:xfrm flipV="1">
            <a:off x="4427538" y="3789363"/>
            <a:ext cx="2808287" cy="1444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3" grpId="0"/>
      <p:bldP spid="5164" grpId="0"/>
      <p:bldP spid="516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32588" y="6237288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95738" y="2276475"/>
            <a:ext cx="4033837" cy="4183063"/>
            <a:chOff x="2109" y="572"/>
            <a:chExt cx="2541" cy="263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8238" name="AutoShape 6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9" name="Line 7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40" name="Line 8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41" name="Line 9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8230" name="Text Box 11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8231" name="Text Box 12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8232" name="Text Box 13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8233" name="Text Box 14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8234" name="Text Box 15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8235" name="Text Box 16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8236" name="Text Box 17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8237" name="Text Box 18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8197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431800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43338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AutoShape 21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308850" y="6237288"/>
            <a:ext cx="430213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Oval 22"/>
          <p:cNvSpPr>
            <a:spLocks noChangeArrowheads="1"/>
          </p:cNvSpPr>
          <p:nvPr/>
        </p:nvSpPr>
        <p:spPr bwMode="auto">
          <a:xfrm>
            <a:off x="4356100" y="3860800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1" name="Oval 23"/>
          <p:cNvSpPr>
            <a:spLocks noChangeArrowheads="1"/>
          </p:cNvSpPr>
          <p:nvPr/>
        </p:nvSpPr>
        <p:spPr bwMode="auto">
          <a:xfrm>
            <a:off x="7164388" y="3716338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Oval 24"/>
          <p:cNvSpPr>
            <a:spLocks noChangeArrowheads="1"/>
          </p:cNvSpPr>
          <p:nvPr/>
        </p:nvSpPr>
        <p:spPr bwMode="auto">
          <a:xfrm>
            <a:off x="5580063" y="2492375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Text Box 25"/>
          <p:cNvSpPr txBox="1">
            <a:spLocks noChangeArrowheads="1"/>
          </p:cNvSpPr>
          <p:nvPr/>
        </p:nvSpPr>
        <p:spPr bwMode="auto">
          <a:xfrm>
            <a:off x="5508625" y="2060575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8204" name="Text Box 26"/>
          <p:cNvSpPr txBox="1">
            <a:spLocks noChangeArrowheads="1"/>
          </p:cNvSpPr>
          <p:nvPr/>
        </p:nvSpPr>
        <p:spPr bwMode="auto">
          <a:xfrm>
            <a:off x="7235825" y="3860800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8205" name="Text Box 27"/>
          <p:cNvSpPr txBox="1">
            <a:spLocks noChangeArrowheads="1"/>
          </p:cNvSpPr>
          <p:nvPr/>
        </p:nvSpPr>
        <p:spPr bwMode="auto">
          <a:xfrm>
            <a:off x="3995738" y="3716338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8209" name="Line 31"/>
          <p:cNvSpPr>
            <a:spLocks noChangeShapeType="1"/>
          </p:cNvSpPr>
          <p:nvPr/>
        </p:nvSpPr>
        <p:spPr bwMode="auto">
          <a:xfrm>
            <a:off x="7235825" y="2852738"/>
            <a:ext cx="0" cy="2881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0" name="Line 32"/>
          <p:cNvSpPr>
            <a:spLocks noChangeShapeType="1"/>
          </p:cNvSpPr>
          <p:nvPr/>
        </p:nvSpPr>
        <p:spPr bwMode="auto">
          <a:xfrm flipV="1">
            <a:off x="4427538" y="2852738"/>
            <a:ext cx="28082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1" name="Line 33"/>
          <p:cNvSpPr>
            <a:spLocks noChangeShapeType="1"/>
          </p:cNvSpPr>
          <p:nvPr/>
        </p:nvSpPr>
        <p:spPr bwMode="auto">
          <a:xfrm flipV="1">
            <a:off x="4427538" y="5805488"/>
            <a:ext cx="2808287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2" name="Text Box 34"/>
          <p:cNvSpPr txBox="1">
            <a:spLocks noChangeArrowheads="1"/>
          </p:cNvSpPr>
          <p:nvPr/>
        </p:nvSpPr>
        <p:spPr bwMode="auto">
          <a:xfrm>
            <a:off x="7308850" y="5661025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  <a:r>
              <a:rPr lang="ru-RU" sz="2000" b="1" baseline="-25000"/>
              <a:t>1</a:t>
            </a:r>
          </a:p>
        </p:txBody>
      </p:sp>
      <p:sp>
        <p:nvSpPr>
          <p:cNvPr id="8213" name="Line 35"/>
          <p:cNvSpPr>
            <a:spLocks noChangeShapeType="1"/>
          </p:cNvSpPr>
          <p:nvPr/>
        </p:nvSpPr>
        <p:spPr bwMode="auto">
          <a:xfrm>
            <a:off x="5651500" y="2565400"/>
            <a:ext cx="1081088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4" name="Line 36"/>
          <p:cNvSpPr>
            <a:spLocks noChangeShapeType="1"/>
          </p:cNvSpPr>
          <p:nvPr/>
        </p:nvSpPr>
        <p:spPr bwMode="auto">
          <a:xfrm>
            <a:off x="5651500" y="5516563"/>
            <a:ext cx="1081088" cy="7921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5" name="Line 37"/>
          <p:cNvSpPr>
            <a:spLocks noChangeShapeType="1"/>
          </p:cNvSpPr>
          <p:nvPr/>
        </p:nvSpPr>
        <p:spPr bwMode="auto">
          <a:xfrm>
            <a:off x="5651500" y="2565400"/>
            <a:ext cx="0" cy="29511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6" name="Text Box 38"/>
          <p:cNvSpPr txBox="1">
            <a:spLocks noChangeArrowheads="1"/>
          </p:cNvSpPr>
          <p:nvPr/>
        </p:nvSpPr>
        <p:spPr bwMode="auto">
          <a:xfrm>
            <a:off x="5724525" y="5084763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  <a:r>
              <a:rPr lang="en-US" sz="2000" b="1" baseline="-25000"/>
              <a:t>1</a:t>
            </a:r>
            <a:endParaRPr lang="ru-RU" sz="2000" b="1" baseline="-25000"/>
          </a:p>
        </p:txBody>
      </p:sp>
      <p:sp>
        <p:nvSpPr>
          <p:cNvPr id="8218" name="Text Box 40"/>
          <p:cNvSpPr txBox="1">
            <a:spLocks noChangeArrowheads="1"/>
          </p:cNvSpPr>
          <p:nvPr/>
        </p:nvSpPr>
        <p:spPr bwMode="auto">
          <a:xfrm>
            <a:off x="6372225" y="26368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8219" name="Text Box 41"/>
          <p:cNvSpPr txBox="1">
            <a:spLocks noChangeArrowheads="1"/>
          </p:cNvSpPr>
          <p:nvPr/>
        </p:nvSpPr>
        <p:spPr bwMode="auto">
          <a:xfrm>
            <a:off x="6300788" y="5589588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1</a:t>
            </a:r>
          </a:p>
        </p:txBody>
      </p:sp>
      <p:sp>
        <p:nvSpPr>
          <p:cNvPr id="8220" name="Line 42"/>
          <p:cNvSpPr>
            <a:spLocks noChangeShapeType="1"/>
          </p:cNvSpPr>
          <p:nvPr/>
        </p:nvSpPr>
        <p:spPr bwMode="auto">
          <a:xfrm>
            <a:off x="6300788" y="299720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22" name="Text Box 44"/>
          <p:cNvSpPr txBox="1">
            <a:spLocks noChangeArrowheads="1"/>
          </p:cNvSpPr>
          <p:nvPr/>
        </p:nvSpPr>
        <p:spPr bwMode="auto">
          <a:xfrm>
            <a:off x="6227763" y="3933825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2</a:t>
            </a:r>
          </a:p>
        </p:txBody>
      </p:sp>
      <p:sp>
        <p:nvSpPr>
          <p:cNvPr id="8223" name="Line 45"/>
          <p:cNvSpPr>
            <a:spLocks noChangeShapeType="1"/>
          </p:cNvSpPr>
          <p:nvPr/>
        </p:nvSpPr>
        <p:spPr bwMode="auto">
          <a:xfrm flipV="1">
            <a:off x="4427538" y="3789363"/>
            <a:ext cx="2808287" cy="1444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91" name="Text Box 47"/>
          <p:cNvSpPr txBox="1">
            <a:spLocks noChangeArrowheads="1"/>
          </p:cNvSpPr>
          <p:nvPr/>
        </p:nvSpPr>
        <p:spPr bwMode="auto">
          <a:xfrm>
            <a:off x="6732588" y="4581525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S</a:t>
            </a:r>
            <a:endParaRPr lang="ru-RU" sz="2000" b="1"/>
          </a:p>
        </p:txBody>
      </p:sp>
      <p:sp>
        <p:nvSpPr>
          <p:cNvPr id="6192" name="Line 48"/>
          <p:cNvSpPr>
            <a:spLocks noChangeShapeType="1"/>
          </p:cNvSpPr>
          <p:nvPr/>
        </p:nvSpPr>
        <p:spPr bwMode="auto">
          <a:xfrm>
            <a:off x="5651500" y="2565400"/>
            <a:ext cx="1081088" cy="2159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93" name="Text Box 49"/>
          <p:cNvSpPr txBox="1">
            <a:spLocks noChangeArrowheads="1"/>
          </p:cNvSpPr>
          <p:nvPr/>
        </p:nvSpPr>
        <p:spPr bwMode="auto">
          <a:xfrm>
            <a:off x="484414" y="4012308"/>
            <a:ext cx="314327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Точка S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належить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шуканому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перерізу</a:t>
            </a: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 Box 39"/>
          <p:cNvSpPr txBox="1">
            <a:spLocks noChangeArrowheads="1"/>
          </p:cNvSpPr>
          <p:nvPr/>
        </p:nvSpPr>
        <p:spPr bwMode="auto">
          <a:xfrm>
            <a:off x="273528" y="296207"/>
            <a:ext cx="3924300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∩ </a:t>
            </a: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)=ММ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КР ∩ 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∩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defRPr/>
            </a:pP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1" grpId="0"/>
      <p:bldP spid="6192" grpId="0" animBg="1"/>
      <p:bldP spid="6193" grpId="0"/>
      <p:bldP spid="619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732588" y="6237288"/>
            <a:ext cx="431800" cy="43180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95738" y="2276475"/>
            <a:ext cx="4033837" cy="4183063"/>
            <a:chOff x="2109" y="572"/>
            <a:chExt cx="2541" cy="263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381" y="754"/>
              <a:ext cx="1967" cy="2359"/>
              <a:chOff x="1882" y="890"/>
              <a:chExt cx="1967" cy="2359"/>
            </a:xfrm>
          </p:grpSpPr>
          <p:sp>
            <p:nvSpPr>
              <p:cNvPr id="9265" name="AutoShape 6"/>
              <p:cNvSpPr>
                <a:spLocks noChangeArrowheads="1"/>
              </p:cNvSpPr>
              <p:nvPr/>
            </p:nvSpPr>
            <p:spPr bwMode="auto">
              <a:xfrm>
                <a:off x="1882" y="890"/>
                <a:ext cx="1951" cy="2359"/>
              </a:xfrm>
              <a:prstGeom prst="cube">
                <a:avLst>
                  <a:gd name="adj" fmla="val 2619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66" name="Line 7"/>
              <p:cNvSpPr>
                <a:spLocks noChangeShapeType="1"/>
              </p:cNvSpPr>
              <p:nvPr/>
            </p:nvSpPr>
            <p:spPr bwMode="auto">
              <a:xfrm>
                <a:off x="2410" y="890"/>
                <a:ext cx="16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7" name="Line 8"/>
              <p:cNvSpPr>
                <a:spLocks noChangeShapeType="1"/>
              </p:cNvSpPr>
              <p:nvPr/>
            </p:nvSpPr>
            <p:spPr bwMode="auto">
              <a:xfrm>
                <a:off x="2426" y="2750"/>
                <a:ext cx="142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8" name="Line 9"/>
              <p:cNvSpPr>
                <a:spLocks noChangeShapeType="1"/>
              </p:cNvSpPr>
              <p:nvPr/>
            </p:nvSpPr>
            <p:spPr bwMode="auto">
              <a:xfrm flipH="1">
                <a:off x="1882" y="2750"/>
                <a:ext cx="544" cy="4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109" y="572"/>
              <a:ext cx="2541" cy="2635"/>
              <a:chOff x="2109" y="572"/>
              <a:chExt cx="2541" cy="2635"/>
            </a:xfrm>
          </p:grpSpPr>
          <p:sp>
            <p:nvSpPr>
              <p:cNvPr id="9257" name="Text Box 11"/>
              <p:cNvSpPr txBox="1">
                <a:spLocks noChangeArrowheads="1"/>
              </p:cNvSpPr>
              <p:nvPr/>
            </p:nvSpPr>
            <p:spPr bwMode="auto">
              <a:xfrm>
                <a:off x="2154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</a:p>
            </p:txBody>
          </p:sp>
          <p:sp>
            <p:nvSpPr>
              <p:cNvPr id="9258" name="Text Box 12"/>
              <p:cNvSpPr txBox="1">
                <a:spLocks noChangeArrowheads="1"/>
              </p:cNvSpPr>
              <p:nvPr/>
            </p:nvSpPr>
            <p:spPr bwMode="auto">
              <a:xfrm>
                <a:off x="3878" y="2976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endParaRPr lang="ru-RU" b="1"/>
              </a:p>
            </p:txBody>
          </p:sp>
          <p:sp>
            <p:nvSpPr>
              <p:cNvPr id="9259" name="Text Box 13"/>
              <p:cNvSpPr txBox="1">
                <a:spLocks noChangeArrowheads="1"/>
              </p:cNvSpPr>
              <p:nvPr/>
            </p:nvSpPr>
            <p:spPr bwMode="auto">
              <a:xfrm>
                <a:off x="2608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9260" name="Text Box 14"/>
              <p:cNvSpPr txBox="1">
                <a:spLocks noChangeArrowheads="1"/>
              </p:cNvSpPr>
              <p:nvPr/>
            </p:nvSpPr>
            <p:spPr bwMode="auto">
              <a:xfrm>
                <a:off x="2653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В</a:t>
                </a:r>
              </a:p>
            </p:txBody>
          </p:sp>
          <p:sp>
            <p:nvSpPr>
              <p:cNvPr id="9261" name="Text Box 15"/>
              <p:cNvSpPr txBox="1">
                <a:spLocks noChangeArrowheads="1"/>
              </p:cNvSpPr>
              <p:nvPr/>
            </p:nvSpPr>
            <p:spPr bwMode="auto">
              <a:xfrm>
                <a:off x="4377" y="243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С</a:t>
                </a:r>
              </a:p>
            </p:txBody>
          </p:sp>
          <p:sp>
            <p:nvSpPr>
              <p:cNvPr id="9262" name="Text Box 16"/>
              <p:cNvSpPr txBox="1">
                <a:spLocks noChangeArrowheads="1"/>
              </p:cNvSpPr>
              <p:nvPr/>
            </p:nvSpPr>
            <p:spPr bwMode="auto">
              <a:xfrm>
                <a:off x="2109" y="1161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b="1"/>
                  <a:t>А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9263" name="Text Box 17"/>
              <p:cNvSpPr txBox="1">
                <a:spLocks noChangeArrowheads="1"/>
              </p:cNvSpPr>
              <p:nvPr/>
            </p:nvSpPr>
            <p:spPr bwMode="auto">
              <a:xfrm>
                <a:off x="4332" y="572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C</a:t>
                </a:r>
                <a:r>
                  <a:rPr lang="ru-RU" b="1" baseline="-25000"/>
                  <a:t>1</a:t>
                </a:r>
              </a:p>
            </p:txBody>
          </p:sp>
          <p:sp>
            <p:nvSpPr>
              <p:cNvPr id="9264" name="Text Box 18"/>
              <p:cNvSpPr txBox="1">
                <a:spLocks noChangeArrowheads="1"/>
              </p:cNvSpPr>
              <p:nvPr/>
            </p:nvSpPr>
            <p:spPr bwMode="auto">
              <a:xfrm>
                <a:off x="3833" y="1207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/>
                  <a:t>D</a:t>
                </a:r>
                <a:r>
                  <a:rPr lang="ru-RU" b="1" baseline="-25000"/>
                  <a:t>1</a:t>
                </a:r>
              </a:p>
            </p:txBody>
          </p:sp>
        </p:grpSp>
      </p:grpSp>
      <p:sp>
        <p:nvSpPr>
          <p:cNvPr id="9221" name="AutoShape 1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85113" y="6237288"/>
            <a:ext cx="431800" cy="43180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AutoShape 2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237288"/>
            <a:ext cx="433387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AutoShape 21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7308850" y="6237288"/>
            <a:ext cx="430213" cy="431800"/>
          </a:xfrm>
          <a:prstGeom prst="actionButtonReturn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Oval 22"/>
          <p:cNvSpPr>
            <a:spLocks noChangeArrowheads="1"/>
          </p:cNvSpPr>
          <p:nvPr/>
        </p:nvSpPr>
        <p:spPr bwMode="auto">
          <a:xfrm>
            <a:off x="4356100" y="3860800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Oval 23"/>
          <p:cNvSpPr>
            <a:spLocks noChangeArrowheads="1"/>
          </p:cNvSpPr>
          <p:nvPr/>
        </p:nvSpPr>
        <p:spPr bwMode="auto">
          <a:xfrm>
            <a:off x="7164388" y="3716338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Oval 24"/>
          <p:cNvSpPr>
            <a:spLocks noChangeArrowheads="1"/>
          </p:cNvSpPr>
          <p:nvPr/>
        </p:nvSpPr>
        <p:spPr bwMode="auto">
          <a:xfrm>
            <a:off x="5580063" y="2492375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Text Box 25"/>
          <p:cNvSpPr txBox="1">
            <a:spLocks noChangeArrowheads="1"/>
          </p:cNvSpPr>
          <p:nvPr/>
        </p:nvSpPr>
        <p:spPr bwMode="auto">
          <a:xfrm>
            <a:off x="5508625" y="2060575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9228" name="Text Box 26"/>
          <p:cNvSpPr txBox="1">
            <a:spLocks noChangeArrowheads="1"/>
          </p:cNvSpPr>
          <p:nvPr/>
        </p:nvSpPr>
        <p:spPr bwMode="auto">
          <a:xfrm>
            <a:off x="7235825" y="3860800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9229" name="Text Box 27"/>
          <p:cNvSpPr txBox="1">
            <a:spLocks noChangeArrowheads="1"/>
          </p:cNvSpPr>
          <p:nvPr/>
        </p:nvSpPr>
        <p:spPr bwMode="auto">
          <a:xfrm>
            <a:off x="3995738" y="3716338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9233" name="Line 31"/>
          <p:cNvSpPr>
            <a:spLocks noChangeShapeType="1"/>
          </p:cNvSpPr>
          <p:nvPr/>
        </p:nvSpPr>
        <p:spPr bwMode="auto">
          <a:xfrm>
            <a:off x="7235825" y="2852738"/>
            <a:ext cx="0" cy="2881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4" name="Line 32"/>
          <p:cNvSpPr>
            <a:spLocks noChangeShapeType="1"/>
          </p:cNvSpPr>
          <p:nvPr/>
        </p:nvSpPr>
        <p:spPr bwMode="auto">
          <a:xfrm flipV="1">
            <a:off x="4427538" y="2852738"/>
            <a:ext cx="28082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5" name="Line 33"/>
          <p:cNvSpPr>
            <a:spLocks noChangeShapeType="1"/>
          </p:cNvSpPr>
          <p:nvPr/>
        </p:nvSpPr>
        <p:spPr bwMode="auto">
          <a:xfrm flipV="1">
            <a:off x="4427538" y="5805488"/>
            <a:ext cx="2808287" cy="503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6" name="Text Box 34"/>
          <p:cNvSpPr txBox="1">
            <a:spLocks noChangeArrowheads="1"/>
          </p:cNvSpPr>
          <p:nvPr/>
        </p:nvSpPr>
        <p:spPr bwMode="auto">
          <a:xfrm>
            <a:off x="7308850" y="5661025"/>
            <a:ext cx="5762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  <a:r>
              <a:rPr lang="ru-RU" sz="2000" b="1" baseline="-25000"/>
              <a:t>1</a:t>
            </a:r>
          </a:p>
        </p:txBody>
      </p:sp>
      <p:sp>
        <p:nvSpPr>
          <p:cNvPr id="9237" name="Line 35"/>
          <p:cNvSpPr>
            <a:spLocks noChangeShapeType="1"/>
          </p:cNvSpPr>
          <p:nvPr/>
        </p:nvSpPr>
        <p:spPr bwMode="auto">
          <a:xfrm>
            <a:off x="5651500" y="2565400"/>
            <a:ext cx="1081088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8" name="Line 36"/>
          <p:cNvSpPr>
            <a:spLocks noChangeShapeType="1"/>
          </p:cNvSpPr>
          <p:nvPr/>
        </p:nvSpPr>
        <p:spPr bwMode="auto">
          <a:xfrm>
            <a:off x="5651500" y="5516563"/>
            <a:ext cx="1081088" cy="7921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9" name="Line 37"/>
          <p:cNvSpPr>
            <a:spLocks noChangeShapeType="1"/>
          </p:cNvSpPr>
          <p:nvPr/>
        </p:nvSpPr>
        <p:spPr bwMode="auto">
          <a:xfrm>
            <a:off x="5651500" y="2565400"/>
            <a:ext cx="0" cy="29511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0" name="Text Box 38"/>
          <p:cNvSpPr txBox="1">
            <a:spLocks noChangeArrowheads="1"/>
          </p:cNvSpPr>
          <p:nvPr/>
        </p:nvSpPr>
        <p:spPr bwMode="auto">
          <a:xfrm>
            <a:off x="5724525" y="5084763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  <a:r>
              <a:rPr lang="en-US" sz="2000" b="1" baseline="-25000"/>
              <a:t>1</a:t>
            </a:r>
            <a:endParaRPr lang="ru-RU" sz="2000" b="1" baseline="-25000"/>
          </a:p>
        </p:txBody>
      </p:sp>
      <p:sp>
        <p:nvSpPr>
          <p:cNvPr id="9242" name="Text Box 40"/>
          <p:cNvSpPr txBox="1">
            <a:spLocks noChangeArrowheads="1"/>
          </p:cNvSpPr>
          <p:nvPr/>
        </p:nvSpPr>
        <p:spPr bwMode="auto">
          <a:xfrm>
            <a:off x="6372225" y="2636838"/>
            <a:ext cx="3603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9243" name="Text Box 41"/>
          <p:cNvSpPr txBox="1">
            <a:spLocks noChangeArrowheads="1"/>
          </p:cNvSpPr>
          <p:nvPr/>
        </p:nvSpPr>
        <p:spPr bwMode="auto">
          <a:xfrm>
            <a:off x="6300788" y="5589588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1</a:t>
            </a:r>
          </a:p>
        </p:txBody>
      </p:sp>
      <p:sp>
        <p:nvSpPr>
          <p:cNvPr id="9244" name="Line 42"/>
          <p:cNvSpPr>
            <a:spLocks noChangeShapeType="1"/>
          </p:cNvSpPr>
          <p:nvPr/>
        </p:nvSpPr>
        <p:spPr bwMode="auto">
          <a:xfrm>
            <a:off x="6300788" y="299720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46" name="Text Box 44"/>
          <p:cNvSpPr txBox="1">
            <a:spLocks noChangeArrowheads="1"/>
          </p:cNvSpPr>
          <p:nvPr/>
        </p:nvSpPr>
        <p:spPr bwMode="auto">
          <a:xfrm>
            <a:off x="6227763" y="3933825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  <a:r>
              <a:rPr lang="ru-RU" sz="2000" b="1" baseline="-25000"/>
              <a:t>2</a:t>
            </a:r>
          </a:p>
        </p:txBody>
      </p:sp>
      <p:sp>
        <p:nvSpPr>
          <p:cNvPr id="9247" name="Line 45"/>
          <p:cNvSpPr>
            <a:spLocks noChangeShapeType="1"/>
          </p:cNvSpPr>
          <p:nvPr/>
        </p:nvSpPr>
        <p:spPr bwMode="auto">
          <a:xfrm flipV="1">
            <a:off x="4427538" y="3789363"/>
            <a:ext cx="2808287" cy="1444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14" name="Text Box 46"/>
          <p:cNvSpPr txBox="1">
            <a:spLocks noChangeArrowheads="1"/>
          </p:cNvSpPr>
          <p:nvPr/>
        </p:nvSpPr>
        <p:spPr bwMode="auto">
          <a:xfrm>
            <a:off x="0" y="3068638"/>
            <a:ext cx="3924300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9249" name="Text Box 47"/>
          <p:cNvSpPr txBox="1">
            <a:spLocks noChangeArrowheads="1"/>
          </p:cNvSpPr>
          <p:nvPr/>
        </p:nvSpPr>
        <p:spPr bwMode="auto">
          <a:xfrm>
            <a:off x="6732588" y="4581525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S</a:t>
            </a:r>
            <a:endParaRPr lang="ru-RU" sz="2000" b="1"/>
          </a:p>
        </p:txBody>
      </p:sp>
      <p:sp>
        <p:nvSpPr>
          <p:cNvPr id="9250" name="Line 48"/>
          <p:cNvSpPr>
            <a:spLocks noChangeShapeType="1"/>
          </p:cNvSpPr>
          <p:nvPr/>
        </p:nvSpPr>
        <p:spPr bwMode="auto">
          <a:xfrm>
            <a:off x="5651500" y="2565400"/>
            <a:ext cx="1081088" cy="2159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17" name="Text Box 49"/>
          <p:cNvSpPr txBox="1">
            <a:spLocks noChangeArrowheads="1"/>
          </p:cNvSpPr>
          <p:nvPr/>
        </p:nvSpPr>
        <p:spPr bwMode="auto">
          <a:xfrm>
            <a:off x="285720" y="357166"/>
            <a:ext cx="4225320" cy="392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(АА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 ∩ </a:t>
            </a:r>
            <a:r>
              <a:rPr lang="uk-UA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)=ММ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КР ∩ ММ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∩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ru-RU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AutoNum type="arabicPeriod" startAt="6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SP</a:t>
            </a:r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∩ </a:t>
            </a: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CC</a:t>
            </a:r>
            <a:r>
              <a:rPr lang="ru-RU" sz="24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uk-UA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50000"/>
              </a:spcBef>
              <a:buAutoNum type="arabicPeriod" startAt="6"/>
              <a:defRPr/>
            </a:pPr>
            <a:endParaRPr lang="ru-RU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ru-RU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7218" name="Line 50"/>
          <p:cNvSpPr>
            <a:spLocks noChangeShapeType="1"/>
          </p:cNvSpPr>
          <p:nvPr/>
        </p:nvSpPr>
        <p:spPr bwMode="auto">
          <a:xfrm flipV="1">
            <a:off x="6732588" y="3213100"/>
            <a:ext cx="792162" cy="1439863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219" name="Text Box 51"/>
          <p:cNvSpPr txBox="1">
            <a:spLocks noChangeArrowheads="1"/>
          </p:cNvSpPr>
          <p:nvPr/>
        </p:nvSpPr>
        <p:spPr bwMode="auto">
          <a:xfrm>
            <a:off x="7596188" y="2997200"/>
            <a:ext cx="3603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H</a:t>
            </a:r>
            <a:endParaRPr lang="ru-RU" sz="2000" b="1"/>
          </a:p>
        </p:txBody>
      </p:sp>
      <p:sp>
        <p:nvSpPr>
          <p:cNvPr id="7220" name="Text Box 52"/>
          <p:cNvSpPr txBox="1">
            <a:spLocks noChangeArrowheads="1"/>
          </p:cNvSpPr>
          <p:nvPr/>
        </p:nvSpPr>
        <p:spPr bwMode="auto">
          <a:xfrm>
            <a:off x="3721794" y="366124"/>
            <a:ext cx="5178366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Точки S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Р лежать на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правій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грані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шуканий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переріз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перетинає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межу по SР</a:t>
            </a:r>
            <a:endParaRPr lang="ru-RU" sz="23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8" grpId="0" animBg="1"/>
      <p:bldP spid="7220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305</TotalTime>
  <Words>831</Words>
  <Application>Microsoft Office PowerPoint</Application>
  <PresentationFormat>Экран (4:3)</PresentationFormat>
  <Paragraphs>278</Paragraphs>
  <Slides>14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Формула</vt:lpstr>
      <vt:lpstr>Побудова перерізів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Olya</cp:lastModifiedBy>
  <cp:revision>52</cp:revision>
  <dcterms:created xsi:type="dcterms:W3CDTF">2014-10-08T06:06:36Z</dcterms:created>
  <dcterms:modified xsi:type="dcterms:W3CDTF">2015-03-28T12:53:56Z</dcterms:modified>
</cp:coreProperties>
</file>