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84" r:id="rId2"/>
    <p:sldId id="273" r:id="rId3"/>
    <p:sldId id="279" r:id="rId4"/>
    <p:sldId id="274" r:id="rId5"/>
    <p:sldId id="280" r:id="rId6"/>
    <p:sldId id="261" r:id="rId7"/>
    <p:sldId id="267" r:id="rId8"/>
    <p:sldId id="266" r:id="rId9"/>
    <p:sldId id="268" r:id="rId10"/>
    <p:sldId id="285" r:id="rId11"/>
    <p:sldId id="257" r:id="rId12"/>
    <p:sldId id="258" r:id="rId13"/>
    <p:sldId id="262" r:id="rId14"/>
    <p:sldId id="263" r:id="rId15"/>
    <p:sldId id="275" r:id="rId16"/>
    <p:sldId id="276" r:id="rId17"/>
    <p:sldId id="277" r:id="rId18"/>
    <p:sldId id="278" r:id="rId19"/>
    <p:sldId id="271" r:id="rId20"/>
    <p:sldId id="272" r:id="rId21"/>
    <p:sldId id="259" r:id="rId22"/>
    <p:sldId id="282" r:id="rId23"/>
    <p:sldId id="281" r:id="rId24"/>
    <p:sldId id="26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2C64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64" d="100"/>
          <a:sy n="64" d="100"/>
        </p:scale>
        <p:origin x="-1452" y="-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A114A8-5097-41A4-A07B-BF3A1479DC6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55AD7-74C5-4B4A-A521-A1C27E091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37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55AD7-74C5-4B4A-A521-A1C27E0919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190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7F6CF52-1B52-4820-B2CC-ADCD2CD740B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A8CF4EE-2657-4401-A0D9-0E10DBE1539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naturephoto-cz.com/%D1%82%D1%80%D1%8E%D1%84%D0%B5%D0%BB%D1%8C-%D0%B1%D0%B5%D0%BB%D1%8B%D0%B9-picture_ru-17165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5400" cap="none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Їстівні</a:t>
            </a:r>
            <a:r>
              <a:rPr lang="ru-RU" sz="5400" cap="none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cap="none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й </a:t>
            </a:r>
            <a:r>
              <a:rPr lang="ru-RU" sz="5400" cap="none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отруйні</a:t>
            </a:r>
            <a:r>
              <a:rPr lang="ru-RU" sz="5400" cap="none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cap="none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гриби</a:t>
            </a:r>
            <a:endParaRPr lang="ru-RU" sz="5400" cap="none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4005064"/>
            <a:ext cx="5760640" cy="197736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100" b="1" dirty="0">
                <a:solidFill>
                  <a:schemeClr val="bg1"/>
                </a:solidFill>
              </a:rPr>
              <a:t>Дорошенко </a:t>
            </a:r>
            <a:r>
              <a:rPr lang="ru-RU" sz="3100" b="1" dirty="0" err="1">
                <a:solidFill>
                  <a:schemeClr val="bg1"/>
                </a:solidFill>
              </a:rPr>
              <a:t>Володимир</a:t>
            </a:r>
            <a:r>
              <a:rPr lang="ru-RU" sz="3100" b="1" dirty="0">
                <a:solidFill>
                  <a:schemeClr val="bg1"/>
                </a:solidFill>
              </a:rPr>
              <a:t> Павлович,</a:t>
            </a:r>
          </a:p>
          <a:p>
            <a:pPr algn="ctr"/>
            <a:r>
              <a:rPr lang="ru-RU" sz="3100" b="1" dirty="0">
                <a:solidFill>
                  <a:schemeClr val="bg1"/>
                </a:solidFill>
              </a:rPr>
              <a:t> учитель </a:t>
            </a:r>
            <a:r>
              <a:rPr lang="ru-RU" sz="3100" b="1" dirty="0" err="1">
                <a:solidFill>
                  <a:schemeClr val="bg1"/>
                </a:solidFill>
              </a:rPr>
              <a:t>біології</a:t>
            </a:r>
            <a:r>
              <a:rPr lang="ru-RU" sz="3100" b="1" dirty="0">
                <a:solidFill>
                  <a:schemeClr val="bg1"/>
                </a:solidFill>
              </a:rPr>
              <a:t> та </a:t>
            </a:r>
            <a:r>
              <a:rPr lang="ru-RU" sz="3100" b="1" dirty="0" err="1">
                <a:solidFill>
                  <a:schemeClr val="bg1"/>
                </a:solidFill>
              </a:rPr>
              <a:t>економіки</a:t>
            </a:r>
            <a:r>
              <a:rPr lang="ru-RU" sz="31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100" b="1" dirty="0" err="1">
                <a:solidFill>
                  <a:schemeClr val="bg1"/>
                </a:solidFill>
              </a:rPr>
              <a:t>Маньківського</a:t>
            </a:r>
            <a:r>
              <a:rPr lang="ru-RU" sz="3100" b="1" dirty="0">
                <a:solidFill>
                  <a:schemeClr val="bg1"/>
                </a:solidFill>
              </a:rPr>
              <a:t> НВК «</a:t>
            </a:r>
            <a:r>
              <a:rPr lang="ru-RU" sz="3100" b="1" dirty="0" err="1">
                <a:solidFill>
                  <a:schemeClr val="bg1"/>
                </a:solidFill>
              </a:rPr>
              <a:t>Загальноосвітня</a:t>
            </a:r>
            <a:r>
              <a:rPr lang="ru-RU" sz="3100" b="1" dirty="0">
                <a:solidFill>
                  <a:schemeClr val="bg1"/>
                </a:solidFill>
              </a:rPr>
              <a:t> школа </a:t>
            </a:r>
          </a:p>
          <a:p>
            <a:pPr algn="ctr"/>
            <a:r>
              <a:rPr lang="ru-RU" sz="3100" b="1" dirty="0">
                <a:solidFill>
                  <a:schemeClr val="bg1"/>
                </a:solidFill>
              </a:rPr>
              <a:t>І – ІІІ </a:t>
            </a:r>
            <a:r>
              <a:rPr lang="ru-RU" sz="3100" b="1" dirty="0" err="1">
                <a:solidFill>
                  <a:schemeClr val="bg1"/>
                </a:solidFill>
              </a:rPr>
              <a:t>ступенів</a:t>
            </a:r>
            <a:r>
              <a:rPr lang="ru-RU" sz="3100" b="1" dirty="0">
                <a:solidFill>
                  <a:schemeClr val="bg1"/>
                </a:solidFill>
              </a:rPr>
              <a:t> - </a:t>
            </a:r>
            <a:r>
              <a:rPr lang="ru-RU" sz="3100" b="1" dirty="0" err="1">
                <a:solidFill>
                  <a:schemeClr val="bg1"/>
                </a:solidFill>
              </a:rPr>
              <a:t>гімназія</a:t>
            </a:r>
            <a:r>
              <a:rPr lang="ru-RU" sz="3100" b="1" dirty="0">
                <a:solidFill>
                  <a:schemeClr val="bg1"/>
                </a:solidFill>
              </a:rPr>
              <a:t>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080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cap="none" dirty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Практична робота</a:t>
            </a:r>
            <a:r>
              <a:rPr lang="ru-RU" cap="none" dirty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cap="none" dirty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cap="none" dirty="0">
              <a:ln w="11430"/>
              <a:solidFill>
                <a:srgbClr val="5A2C64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215266" cy="5480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5" y="1226447"/>
            <a:ext cx="734481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5A2C64"/>
                </a:solidFill>
              </a:rPr>
              <a:t>Тема</a:t>
            </a:r>
            <a:r>
              <a:rPr lang="ru-RU" sz="2000" b="1" dirty="0">
                <a:solidFill>
                  <a:srgbClr val="5A2C64"/>
                </a:solidFill>
              </a:rPr>
              <a:t>. </a:t>
            </a:r>
            <a:r>
              <a:rPr lang="ru-RU" sz="2000" b="1" dirty="0" err="1">
                <a:solidFill>
                  <a:srgbClr val="5A2C64"/>
                </a:solidFill>
              </a:rPr>
              <a:t>Розпізнавання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їстівних</a:t>
            </a:r>
            <a:r>
              <a:rPr lang="ru-RU" sz="2000" b="1" dirty="0">
                <a:solidFill>
                  <a:srgbClr val="5A2C64"/>
                </a:solidFill>
              </a:rPr>
              <a:t> та </a:t>
            </a:r>
            <a:r>
              <a:rPr lang="ru-RU" sz="2000" b="1" dirty="0" err="1">
                <a:solidFill>
                  <a:srgbClr val="5A2C64"/>
                </a:solidFill>
              </a:rPr>
              <a:t>отруйних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грибів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своєї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 smtClean="0">
                <a:solidFill>
                  <a:srgbClr val="5A2C64"/>
                </a:solidFill>
              </a:rPr>
              <a:t>місцевості</a:t>
            </a:r>
            <a:r>
              <a:rPr lang="ru-RU" sz="2000" b="1" dirty="0" smtClean="0">
                <a:solidFill>
                  <a:srgbClr val="5A2C64"/>
                </a:solidFill>
              </a:rPr>
              <a:t>.</a:t>
            </a:r>
            <a:r>
              <a:rPr lang="ru-RU" sz="2000" b="1" dirty="0">
                <a:solidFill>
                  <a:srgbClr val="5A2C64"/>
                </a:solidFill>
              </a:rPr>
              <a:t/>
            </a:r>
            <a:br>
              <a:rPr lang="ru-RU" sz="2000" b="1" dirty="0">
                <a:solidFill>
                  <a:srgbClr val="5A2C64"/>
                </a:solidFill>
              </a:rPr>
            </a:br>
            <a:r>
              <a:rPr lang="ru-RU" sz="2000" b="1" dirty="0">
                <a:solidFill>
                  <a:srgbClr val="5A2C64"/>
                </a:solidFill>
              </a:rPr>
              <a:t>Мета: </a:t>
            </a:r>
            <a:r>
              <a:rPr lang="ru-RU" sz="2000" b="1" dirty="0" smtClean="0">
                <a:solidFill>
                  <a:srgbClr val="5A2C64"/>
                </a:solidFill>
              </a:rPr>
              <a:t> </a:t>
            </a:r>
            <a:r>
              <a:rPr lang="ru-RU" sz="2000" b="1" dirty="0" err="1" smtClean="0">
                <a:solidFill>
                  <a:srgbClr val="5A2C64"/>
                </a:solidFill>
              </a:rPr>
              <a:t>навчитися</a:t>
            </a:r>
            <a:r>
              <a:rPr lang="ru-RU" sz="2000" b="1" dirty="0" smtClean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розпізнавати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їстівні</a:t>
            </a:r>
            <a:r>
              <a:rPr lang="ru-RU" sz="2000" b="1" dirty="0">
                <a:solidFill>
                  <a:srgbClr val="5A2C64"/>
                </a:solidFill>
              </a:rPr>
              <a:t> та </a:t>
            </a:r>
            <a:r>
              <a:rPr lang="ru-RU" sz="2000" b="1" dirty="0" err="1">
                <a:solidFill>
                  <a:srgbClr val="5A2C64"/>
                </a:solidFill>
              </a:rPr>
              <a:t>отруйні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гриби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 smtClean="0">
                <a:solidFill>
                  <a:srgbClr val="5A2C64"/>
                </a:solidFill>
              </a:rPr>
              <a:t>своєї</a:t>
            </a:r>
            <a:r>
              <a:rPr lang="ru-RU" sz="2000" b="1" dirty="0" smtClean="0">
                <a:solidFill>
                  <a:srgbClr val="5A2C64"/>
                </a:solidFill>
              </a:rPr>
              <a:t>  </a:t>
            </a:r>
            <a:r>
              <a:rPr lang="ru-RU" sz="2000" b="1" dirty="0" err="1">
                <a:solidFill>
                  <a:srgbClr val="5A2C64"/>
                </a:solidFill>
              </a:rPr>
              <a:t>місцевості</a:t>
            </a:r>
            <a:r>
              <a:rPr lang="ru-RU" sz="2000" b="1" dirty="0">
                <a:solidFill>
                  <a:srgbClr val="5A2C64"/>
                </a:solidFill>
              </a:rPr>
              <a:t>.</a:t>
            </a:r>
            <a:br>
              <a:rPr lang="ru-RU" sz="2000" b="1" dirty="0">
                <a:solidFill>
                  <a:srgbClr val="5A2C64"/>
                </a:solidFill>
              </a:rPr>
            </a:br>
            <a:r>
              <a:rPr lang="ru-RU" sz="2000" b="1" dirty="0" err="1">
                <a:solidFill>
                  <a:srgbClr val="5A2C64"/>
                </a:solidFill>
              </a:rPr>
              <a:t>Обладнання</a:t>
            </a:r>
            <a:r>
              <a:rPr lang="ru-RU" sz="2000" b="1" dirty="0">
                <a:solidFill>
                  <a:srgbClr val="5A2C64"/>
                </a:solidFill>
              </a:rPr>
              <a:t>: </a:t>
            </a:r>
            <a:r>
              <a:rPr lang="ru-RU" sz="2000" b="1" dirty="0" err="1">
                <a:solidFill>
                  <a:srgbClr val="5A2C64"/>
                </a:solidFill>
              </a:rPr>
              <a:t>муляжі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шапинкових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грибів</a:t>
            </a:r>
            <a:r>
              <a:rPr lang="ru-RU" sz="2000" b="1" dirty="0">
                <a:solidFill>
                  <a:srgbClr val="5A2C64"/>
                </a:solidFill>
              </a:rPr>
              <a:t>, </a:t>
            </a:r>
            <a:r>
              <a:rPr lang="ru-RU" sz="2000" b="1" dirty="0" err="1">
                <a:solidFill>
                  <a:srgbClr val="5A2C64"/>
                </a:solidFill>
              </a:rPr>
              <a:t>атласи</a:t>
            </a:r>
            <a:r>
              <a:rPr lang="ru-RU" sz="2000" b="1" dirty="0">
                <a:solidFill>
                  <a:srgbClr val="5A2C64"/>
                </a:solidFill>
              </a:rPr>
              <a:t> та </a:t>
            </a:r>
            <a:r>
              <a:rPr lang="ru-RU" sz="2000" b="1" dirty="0" err="1">
                <a:solidFill>
                  <a:srgbClr val="5A2C64"/>
                </a:solidFill>
              </a:rPr>
              <a:t>визначники</a:t>
            </a:r>
            <a:r>
              <a:rPr lang="ru-RU" sz="2000" b="1" dirty="0">
                <a:solidFill>
                  <a:srgbClr val="5A2C64"/>
                </a:solidFill>
              </a:rPr>
              <a:t>   </a:t>
            </a:r>
            <a:r>
              <a:rPr lang="ru-RU" sz="2000" b="1" dirty="0" err="1">
                <a:solidFill>
                  <a:srgbClr val="5A2C64"/>
                </a:solidFill>
              </a:rPr>
              <a:t>шапинкових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грибів</a:t>
            </a:r>
            <a:r>
              <a:rPr lang="ru-RU" sz="2000" b="1" dirty="0">
                <a:solidFill>
                  <a:srgbClr val="5A2C64"/>
                </a:solidFill>
              </a:rPr>
              <a:t>; </a:t>
            </a:r>
            <a:r>
              <a:rPr lang="ru-RU" sz="2000" b="1" dirty="0" err="1">
                <a:solidFill>
                  <a:srgbClr val="5A2C64"/>
                </a:solidFill>
              </a:rPr>
              <a:t>живі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шапинкові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гриби</a:t>
            </a:r>
            <a:r>
              <a:rPr lang="ru-RU" sz="2000" b="1" dirty="0">
                <a:solidFill>
                  <a:srgbClr val="5A2C64"/>
                </a:solidFill>
              </a:rPr>
              <a:t>, лупа.</a:t>
            </a:r>
            <a:br>
              <a:rPr lang="ru-RU" sz="2000" b="1" dirty="0">
                <a:solidFill>
                  <a:srgbClr val="5A2C64"/>
                </a:solidFill>
              </a:rPr>
            </a:br>
            <a:r>
              <a:rPr lang="ru-RU" sz="2000" b="1" dirty="0">
                <a:solidFill>
                  <a:srgbClr val="5A2C64"/>
                </a:solidFill>
              </a:rPr>
              <a:t>			</a:t>
            </a:r>
            <a:r>
              <a:rPr lang="ru-RU" sz="2000" b="1" dirty="0" err="1" smtClean="0">
                <a:solidFill>
                  <a:srgbClr val="5A2C64"/>
                </a:solidFill>
              </a:rPr>
              <a:t>Хід</a:t>
            </a:r>
            <a:r>
              <a:rPr lang="ru-RU" sz="2000" b="1" dirty="0" smtClean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роботи</a:t>
            </a:r>
            <a:r>
              <a:rPr lang="ru-RU" sz="2000" b="1" dirty="0">
                <a:solidFill>
                  <a:srgbClr val="5A2C64"/>
                </a:solidFill>
              </a:rPr>
              <a:t/>
            </a:r>
            <a:br>
              <a:rPr lang="ru-RU" sz="2000" b="1" dirty="0">
                <a:solidFill>
                  <a:srgbClr val="5A2C64"/>
                </a:solidFill>
              </a:rPr>
            </a:br>
            <a:r>
              <a:rPr lang="ru-RU" sz="2000" b="1" dirty="0">
                <a:solidFill>
                  <a:srgbClr val="5A2C64"/>
                </a:solidFill>
              </a:rPr>
              <a:t>1. </a:t>
            </a:r>
            <a:r>
              <a:rPr lang="ru-RU" sz="2000" b="1" dirty="0" err="1">
                <a:solidFill>
                  <a:srgbClr val="5A2C64"/>
                </a:solidFill>
              </a:rPr>
              <a:t>Застосовуючи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атласи</a:t>
            </a:r>
            <a:r>
              <a:rPr lang="ru-RU" sz="2000" b="1" dirty="0">
                <a:solidFill>
                  <a:srgbClr val="5A2C64"/>
                </a:solidFill>
              </a:rPr>
              <a:t> та </a:t>
            </a:r>
            <a:r>
              <a:rPr lang="ru-RU" sz="2000" b="1" dirty="0" err="1">
                <a:solidFill>
                  <a:srgbClr val="5A2C64"/>
                </a:solidFill>
              </a:rPr>
              <a:t>визначники</a:t>
            </a:r>
            <a:r>
              <a:rPr lang="ru-RU" sz="2000" b="1" dirty="0">
                <a:solidFill>
                  <a:srgbClr val="5A2C64"/>
                </a:solidFill>
              </a:rPr>
              <a:t>, </a:t>
            </a:r>
            <a:r>
              <a:rPr lang="ru-RU" sz="2000" b="1" dirty="0" err="1">
                <a:solidFill>
                  <a:srgbClr val="5A2C64"/>
                </a:solidFill>
              </a:rPr>
              <a:t>визначте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гриби</a:t>
            </a:r>
            <a:r>
              <a:rPr lang="ru-RU" sz="2000" b="1" dirty="0">
                <a:solidFill>
                  <a:srgbClr val="5A2C64"/>
                </a:solidFill>
              </a:rPr>
              <a:t>.</a:t>
            </a:r>
            <a:br>
              <a:rPr lang="ru-RU" sz="2000" b="1" dirty="0">
                <a:solidFill>
                  <a:srgbClr val="5A2C64"/>
                </a:solidFill>
              </a:rPr>
            </a:br>
            <a:r>
              <a:rPr lang="ru-RU" sz="2000" b="1" dirty="0">
                <a:solidFill>
                  <a:srgbClr val="5A2C64"/>
                </a:solidFill>
              </a:rPr>
              <a:t>2. </a:t>
            </a:r>
            <a:r>
              <a:rPr lang="ru-RU" sz="2000" b="1" dirty="0" smtClean="0">
                <a:solidFill>
                  <a:srgbClr val="5A2C64"/>
                </a:solidFill>
              </a:rPr>
              <a:t>До </a:t>
            </a:r>
            <a:r>
              <a:rPr lang="ru-RU" sz="2000" b="1" dirty="0" err="1">
                <a:solidFill>
                  <a:srgbClr val="5A2C64"/>
                </a:solidFill>
              </a:rPr>
              <a:t>якої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категорії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smtClean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їстівних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чи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отруйних</a:t>
            </a:r>
            <a:r>
              <a:rPr lang="ru-RU" sz="2000" b="1" dirty="0">
                <a:solidFill>
                  <a:srgbClr val="5A2C64"/>
                </a:solidFill>
              </a:rPr>
              <a:t> </a:t>
            </a:r>
            <a:r>
              <a:rPr lang="ru-RU" sz="2000" b="1" dirty="0" err="1">
                <a:solidFill>
                  <a:srgbClr val="5A2C64"/>
                </a:solidFill>
              </a:rPr>
              <a:t>грибів</a:t>
            </a:r>
            <a:r>
              <a:rPr lang="ru-RU" sz="2000" b="1" dirty="0">
                <a:solidFill>
                  <a:srgbClr val="5A2C64"/>
                </a:solidFill>
              </a:rPr>
              <a:t> належать </a:t>
            </a:r>
            <a:r>
              <a:rPr lang="ru-RU" sz="2000" b="1" dirty="0" err="1">
                <a:solidFill>
                  <a:srgbClr val="5A2C64"/>
                </a:solidFill>
              </a:rPr>
              <a:t>визначені</a:t>
            </a:r>
            <a:r>
              <a:rPr lang="ru-RU" sz="2000" b="1" dirty="0">
                <a:solidFill>
                  <a:srgbClr val="5A2C64"/>
                </a:solidFill>
              </a:rPr>
              <a:t> вами </a:t>
            </a:r>
            <a:r>
              <a:rPr lang="ru-RU" sz="2000" b="1" dirty="0" err="1" smtClean="0">
                <a:solidFill>
                  <a:srgbClr val="5A2C64"/>
                </a:solidFill>
              </a:rPr>
              <a:t>об'єкти</a:t>
            </a:r>
            <a:r>
              <a:rPr lang="ru-RU" sz="2000" b="1" dirty="0">
                <a:solidFill>
                  <a:srgbClr val="5A2C64"/>
                </a:solidFill>
              </a:rPr>
              <a:t>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520" y="2861341"/>
            <a:ext cx="1555761" cy="1917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2490">
            <a:off x="7326766" y="4437111"/>
            <a:ext cx="1604589" cy="1908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645">
            <a:off x="7493594" y="1311322"/>
            <a:ext cx="1513219" cy="1851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836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51519" y="692696"/>
            <a:ext cx="8712968" cy="5644604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2397" y="862239"/>
            <a:ext cx="8568952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5A2C64"/>
                </a:solidFill>
                <a:cs typeface="Times New Roman" pitchFamily="18" charset="0"/>
              </a:rPr>
              <a:t>3. </a:t>
            </a:r>
            <a:r>
              <a:rPr lang="ru-RU" sz="2000" b="1" dirty="0" err="1" smtClean="0">
                <a:solidFill>
                  <a:srgbClr val="5A2C64"/>
                </a:solidFill>
                <a:cs typeface="Times New Roman" pitchFamily="18" charset="0"/>
              </a:rPr>
              <a:t>Заповніть</a:t>
            </a:r>
            <a:r>
              <a:rPr lang="ru-RU" sz="2000" b="1" dirty="0" smtClean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5A2C64"/>
                </a:solidFill>
                <a:cs typeface="Times New Roman" pitchFamily="18" charset="0"/>
              </a:rPr>
              <a:t>таблицю</a:t>
            </a:r>
            <a:r>
              <a:rPr lang="ru-RU" sz="2000" b="1" dirty="0" smtClean="0">
                <a:solidFill>
                  <a:srgbClr val="5A2C64"/>
                </a:solidFill>
                <a:cs typeface="Times New Roman" pitchFamily="18" charset="0"/>
              </a:rPr>
              <a:t>.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</a:br>
            <a:endParaRPr lang="ru-RU" sz="2000" b="1" dirty="0" smtClean="0">
              <a:solidFill>
                <a:srgbClr val="5A2C64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2000" b="1" dirty="0">
              <a:solidFill>
                <a:srgbClr val="5A2C64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2000" b="1" dirty="0" smtClean="0">
              <a:solidFill>
                <a:srgbClr val="5A2C64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2000" b="1" dirty="0" smtClean="0">
              <a:solidFill>
                <a:srgbClr val="5A2C64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2000" b="1" dirty="0" smtClean="0">
              <a:solidFill>
                <a:srgbClr val="5A2C64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4</a:t>
            </a:r>
            <a:r>
              <a:rPr lang="ru-RU" sz="2000" b="1" dirty="0" smtClean="0">
                <a:solidFill>
                  <a:srgbClr val="5A2C64"/>
                </a:solidFill>
                <a:cs typeface="Times New Roman" pitchFamily="18" charset="0"/>
              </a:rPr>
              <a:t>.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Визначте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які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з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отруйних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грибів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вашої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місцевості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нагадують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їстівні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види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.</a:t>
            </a:r>
            <a:b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</a:b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4. Прочитайте правила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збирання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грибів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першої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допомоги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в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разі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отруєння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грибами.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Запишіть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їх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у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зошит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запам</a:t>
            </a:r>
            <a:r>
              <a:rPr lang="ru-RU" sz="2000" b="1" dirty="0" err="1">
                <a:solidFill>
                  <a:srgbClr val="5A2C64"/>
                </a:solidFill>
                <a:cs typeface="Times New Roman"/>
              </a:rPr>
              <a:t>'</a:t>
            </a:r>
            <a:r>
              <a:rPr lang="ru-RU" sz="2000" b="1" dirty="0" err="1">
                <a:solidFill>
                  <a:srgbClr val="5A2C64"/>
                </a:solidFill>
                <a:cs typeface="Times New Roman" pitchFamily="18" charset="0"/>
              </a:rPr>
              <a:t>ятайте</a:t>
            </a:r>
            <a:r>
              <a:rPr lang="ru-RU" sz="2000" b="1" dirty="0">
                <a:solidFill>
                  <a:srgbClr val="5A2C64"/>
                </a:solidFill>
                <a:cs typeface="Times New Roman" pitchFamily="18" charset="0"/>
              </a:rPr>
              <a:t>.</a:t>
            </a:r>
            <a:endParaRPr lang="ru-RU" sz="2000" dirty="0">
              <a:solidFill>
                <a:srgbClr val="5A2C64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6" y="1539601"/>
            <a:ext cx="8431213" cy="170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86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lis.ck.ua/uploads/images/infografika/istivn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" t="61192" r="322" b="22184"/>
          <a:stretch/>
        </p:blipFill>
        <p:spPr bwMode="auto">
          <a:xfrm>
            <a:off x="107504" y="3573016"/>
            <a:ext cx="8847653" cy="153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9607"/>
            <a:ext cx="903649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Їстівні гриби</a:t>
            </a:r>
            <a:endParaRPr lang="ru-RU" sz="3200" b="1" dirty="0">
              <a:ln w="11430"/>
              <a:solidFill>
                <a:srgbClr val="5A2C64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http://www.lis.ck.ua/uploads/images/infografika/istivn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" t="38051" r="322" b="42183"/>
          <a:stretch/>
        </p:blipFill>
        <p:spPr bwMode="auto">
          <a:xfrm>
            <a:off x="107504" y="2060848"/>
            <a:ext cx="8847653" cy="158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lis.ck.ua/uploads/images/infografika/istivn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8" t="81584" r="5424" b="2206"/>
          <a:stretch/>
        </p:blipFill>
        <p:spPr bwMode="auto">
          <a:xfrm>
            <a:off x="107504" y="5083533"/>
            <a:ext cx="8847653" cy="158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lis.ck.ua/uploads/images/infografika/istivn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" t="14446" r="322" b="65615"/>
          <a:stretch/>
        </p:blipFill>
        <p:spPr bwMode="auto">
          <a:xfrm>
            <a:off x="107504" y="625315"/>
            <a:ext cx="8847653" cy="143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5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lis.ck.ua/uploads/images/infografika/umovn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1" t="42887" r="7546" b="34350"/>
          <a:stretch/>
        </p:blipFill>
        <p:spPr bwMode="auto">
          <a:xfrm>
            <a:off x="251520" y="3677201"/>
            <a:ext cx="6480720" cy="259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9609"/>
            <a:ext cx="89289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Умовно їстівні гриби</a:t>
            </a:r>
            <a:endParaRPr lang="ru-RU" sz="3200" b="1" dirty="0">
              <a:ln w="11430"/>
              <a:solidFill>
                <a:srgbClr val="5A2C64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http://www.lis.ck.ua/uploads/images/infografika/umovn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1" t="16683" r="7546" b="60289"/>
          <a:stretch/>
        </p:blipFill>
        <p:spPr bwMode="auto">
          <a:xfrm>
            <a:off x="251520" y="744286"/>
            <a:ext cx="6480720" cy="26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lis.ck.ua/uploads/images/infografika/umovn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0" t="69091" r="53871" b="7881"/>
          <a:stretch/>
        </p:blipFill>
        <p:spPr bwMode="auto">
          <a:xfrm>
            <a:off x="6732240" y="744286"/>
            <a:ext cx="2125448" cy="26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lis.ck.ua/uploads/images/infografika/umovn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93" t="69091" r="19654" b="7881"/>
          <a:stretch/>
        </p:blipFill>
        <p:spPr bwMode="auto">
          <a:xfrm>
            <a:off x="6732240" y="3677201"/>
            <a:ext cx="2125448" cy="262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55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415" y="179929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Отруйні гриби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http://www.lis.ck.ua/uploads/images/infografika/otrujn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3" t="72283" r="7165" b="2129"/>
          <a:stretch/>
        </p:blipFill>
        <p:spPr bwMode="auto">
          <a:xfrm>
            <a:off x="179514" y="4725144"/>
            <a:ext cx="8712966" cy="192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lis.ck.ua/uploads/images/infografika/otrujn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3" t="43369" r="7165" b="31083"/>
          <a:stretch/>
        </p:blipFill>
        <p:spPr bwMode="auto">
          <a:xfrm>
            <a:off x="179513" y="693212"/>
            <a:ext cx="8712968" cy="187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lis.ck.ua/uploads/images/infografika/otrujn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3" t="13759" r="7165" b="60494"/>
          <a:stretch/>
        </p:blipFill>
        <p:spPr bwMode="auto">
          <a:xfrm>
            <a:off x="184808" y="2708920"/>
            <a:ext cx="8707672" cy="188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41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5674797" y="1584587"/>
            <a:ext cx="3052890" cy="4970509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20164" y="1698850"/>
            <a:ext cx="5343007" cy="4970509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270738" y="188640"/>
            <a:ext cx="9144000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Різниця</a:t>
            </a:r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між</a:t>
            </a:r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їстівними</a:t>
            </a:r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грибами  </a:t>
            </a:r>
            <a:r>
              <a:rPr lang="ru-RU" sz="32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 </a:t>
            </a:r>
            <a:r>
              <a:rPr lang="ru-RU" sz="3200" b="1" dirty="0" err="1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їх</a:t>
            </a:r>
            <a:r>
              <a:rPr lang="ru-RU" sz="32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двійниками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56376" y="2636912"/>
            <a:ext cx="8136905" cy="553998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defTabSz="363538">
              <a:lnSpc>
                <a:spcPct val="150000"/>
              </a:lnSpc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	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25" name="Picture 9" descr="Гриби, як відрізнити їстівні гриби від отруйних та перша допомога при отруєнні грибам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66" y="3866653"/>
            <a:ext cx="2471683" cy="185376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5357" y="5746029"/>
            <a:ext cx="30838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Помилковий білий </a:t>
            </a:r>
          </a:p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гриб – жовчний гриб, </a:t>
            </a:r>
          </a:p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або гірчак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27" name="Picture 11" descr="Гриби, як відрізнити їстівні гриби від отруйних та перша допомога при отруєнні грибам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722" y="3866653"/>
            <a:ext cx="2447449" cy="185376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20893" y="5746029"/>
            <a:ext cx="2553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Сатанинський гриб – </a:t>
            </a:r>
          </a:p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отруйний!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31" name="Picture 15" descr="БЕЛЫЕ ГРИБЫ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092" y="3798171"/>
            <a:ext cx="2654300" cy="1990725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365808" y="5995876"/>
            <a:ext cx="2353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Їстівний білий гриб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5372" y="1726645"/>
            <a:ext cx="4949615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неїстівного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білого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гриба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шапинка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рожева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або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червона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Якщо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розламати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капелюшок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гриба,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то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помилкового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білого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вона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потемніє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сатанинський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гриб на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зрізі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повільно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синіє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9664" y="1584587"/>
            <a:ext cx="28013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їстівного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білого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гриба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шапинка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біла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чи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бежева,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колір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не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зміниться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на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розломі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440289" y="1265858"/>
            <a:ext cx="1721946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solidFill>
                  <a:schemeClr val="accent2">
                    <a:lumMod val="50000"/>
                  </a:schemeClr>
                </a:solidFill>
              </a:rPr>
              <a:t>Білий гриб</a:t>
            </a:r>
            <a:endParaRPr lang="ru-RU" sz="2400" b="1" dirty="0">
              <a:ln w="11430"/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2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11696" y="980728"/>
            <a:ext cx="4365860" cy="5400599"/>
          </a:xfrm>
          <a:prstGeom prst="round2DiagRect">
            <a:avLst/>
          </a:prstGeom>
          <a:gradFill>
            <a:gsLst>
              <a:gs pos="0">
                <a:schemeClr val="bg2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4718502" y="972833"/>
            <a:ext cx="4187315" cy="5408494"/>
          </a:xfrm>
          <a:prstGeom prst="round2DiagRect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795293" y="1268760"/>
            <a:ext cx="3910962" cy="2585323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just" defTabSz="363538">
              <a:lnSpc>
                <a:spcPct val="150000"/>
              </a:lnSpc>
            </a:pPr>
            <a:r>
              <a:rPr lang="ru-RU" b="1" dirty="0" smtClean="0">
                <a:solidFill>
                  <a:srgbClr val="5A2C64"/>
                </a:solidFill>
              </a:rPr>
              <a:t>	  </a:t>
            </a:r>
            <a:r>
              <a:rPr lang="ru-RU" b="1" i="1" dirty="0" smtClean="0">
                <a:solidFill>
                  <a:srgbClr val="C00000"/>
                </a:solidFill>
              </a:rPr>
              <a:t>У </a:t>
            </a:r>
            <a:r>
              <a:rPr lang="ru-RU" b="1" i="1" dirty="0" err="1" smtClean="0">
                <a:solidFill>
                  <a:srgbClr val="C00000"/>
                </a:solidFill>
              </a:rPr>
              <a:t>справжніх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</a:rPr>
              <a:t>опеньків</a:t>
            </a:r>
            <a:endParaRPr lang="ru-RU" b="1" i="1" dirty="0" smtClean="0">
              <a:solidFill>
                <a:srgbClr val="C00000"/>
              </a:solidFill>
            </a:endParaRPr>
          </a:p>
          <a:p>
            <a:pPr marL="285750" indent="-285750" algn="just" defTabSz="363538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5A2C64"/>
                </a:solidFill>
              </a:rPr>
              <a:t>у </a:t>
            </a:r>
            <a:r>
              <a:rPr lang="ru-RU" b="1" dirty="0" err="1" smtClean="0">
                <a:solidFill>
                  <a:srgbClr val="5A2C64"/>
                </a:solidFill>
              </a:rPr>
              <a:t>молодих</a:t>
            </a:r>
            <a:r>
              <a:rPr lang="ru-RU" b="1" dirty="0" smtClean="0">
                <a:solidFill>
                  <a:srgbClr val="5A2C64"/>
                </a:solidFill>
              </a:rPr>
              <a:t> «</a:t>
            </a:r>
            <a:r>
              <a:rPr lang="ru-RU" b="1" dirty="0" err="1" smtClean="0">
                <a:solidFill>
                  <a:srgbClr val="5A2C64"/>
                </a:solidFill>
              </a:rPr>
              <a:t>спідничка</a:t>
            </a:r>
            <a:r>
              <a:rPr lang="ru-RU" b="1" dirty="0" smtClean="0">
                <a:solidFill>
                  <a:srgbClr val="5A2C64"/>
                </a:solidFill>
              </a:rPr>
              <a:t>» </a:t>
            </a:r>
            <a:r>
              <a:rPr lang="ru-RU" b="1" dirty="0" err="1" smtClean="0">
                <a:solidFill>
                  <a:srgbClr val="5A2C64"/>
                </a:solidFill>
              </a:rPr>
              <a:t>може</a:t>
            </a:r>
            <a:r>
              <a:rPr lang="ru-RU" b="1" dirty="0" smtClean="0">
                <a:solidFill>
                  <a:srgbClr val="5A2C64"/>
                </a:solidFill>
              </a:rPr>
              <a:t> бути </a:t>
            </a:r>
            <a:r>
              <a:rPr lang="ru-RU" b="1" dirty="0" err="1" smtClean="0">
                <a:solidFill>
                  <a:srgbClr val="5A2C64"/>
                </a:solidFill>
              </a:rPr>
              <a:t>зовсім</a:t>
            </a:r>
            <a:r>
              <a:rPr lang="ru-RU" b="1" dirty="0" smtClean="0">
                <a:solidFill>
                  <a:srgbClr val="5A2C64"/>
                </a:solidFill>
              </a:rPr>
              <a:t> не </a:t>
            </a:r>
            <a:r>
              <a:rPr lang="ru-RU" b="1" dirty="0" err="1" smtClean="0">
                <a:solidFill>
                  <a:srgbClr val="5A2C64"/>
                </a:solidFill>
              </a:rPr>
              <a:t>виражена</a:t>
            </a:r>
            <a:r>
              <a:rPr lang="ru-RU" b="1" dirty="0">
                <a:solidFill>
                  <a:srgbClr val="5A2C64"/>
                </a:solidFill>
              </a:rPr>
              <a:t>;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  <a:endParaRPr lang="ru-RU" dirty="0" smtClean="0">
              <a:solidFill>
                <a:srgbClr val="5A2C64"/>
              </a:solidFill>
            </a:endParaRPr>
          </a:p>
          <a:p>
            <a:pPr marL="285750" indent="-285750" algn="just" defTabSz="363538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 err="1" smtClean="0">
                <a:solidFill>
                  <a:srgbClr val="5A2C64"/>
                </a:solidFill>
              </a:rPr>
              <a:t>неяскравий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  <a:r>
              <a:rPr lang="ru-RU" b="1" dirty="0" err="1" smtClean="0">
                <a:solidFill>
                  <a:srgbClr val="5A2C64"/>
                </a:solidFill>
              </a:rPr>
              <a:t>світло-коричне-вий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  <a:r>
              <a:rPr lang="ru-RU" b="1" dirty="0" err="1" smtClean="0">
                <a:solidFill>
                  <a:srgbClr val="5A2C64"/>
                </a:solidFill>
              </a:rPr>
              <a:t>колір</a:t>
            </a:r>
            <a:r>
              <a:rPr lang="ru-RU" b="1" dirty="0">
                <a:solidFill>
                  <a:srgbClr val="5A2C64"/>
                </a:solidFill>
              </a:rPr>
              <a:t>;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</a:p>
          <a:p>
            <a:pPr marL="269875" indent="-269875" algn="just" defTabSz="363538">
              <a:lnSpc>
                <a:spcPct val="150000"/>
              </a:lnSpc>
              <a:buFont typeface="Wingdings" pitchFamily="2" charset="2"/>
              <a:buChar char="§"/>
              <a:tabLst>
                <a:tab pos="360363" algn="l"/>
              </a:tabLst>
            </a:pPr>
            <a:r>
              <a:rPr lang="ru-RU" b="1" dirty="0" err="1" smtClean="0">
                <a:solidFill>
                  <a:srgbClr val="5A2C64"/>
                </a:solidFill>
              </a:rPr>
              <a:t>приємний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  <a:r>
              <a:rPr lang="ru-RU" b="1" dirty="0" err="1">
                <a:solidFill>
                  <a:srgbClr val="5A2C64"/>
                </a:solidFill>
              </a:rPr>
              <a:t>грибний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smtClean="0">
                <a:solidFill>
                  <a:srgbClr val="5A2C64"/>
                </a:solidFill>
              </a:rPr>
              <a:t>   аромат</a:t>
            </a:r>
            <a:r>
              <a:rPr lang="ru-RU" b="1" dirty="0">
                <a:solidFill>
                  <a:srgbClr val="5A2C64"/>
                </a:solidFill>
              </a:rPr>
              <a:t>.</a:t>
            </a:r>
          </a:p>
        </p:txBody>
      </p:sp>
      <p:pic>
        <p:nvPicPr>
          <p:cNvPr id="10242" name="Picture 2" descr="Гриби, як відрізнити їстівні гриби від отруйних та перша допомога при отруєнні грибам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901" y="4497825"/>
            <a:ext cx="4180915" cy="1695292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Гриби, як відрізнити їстівні гриби від отруйних та перша допомога при отруєнні грибам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96" y="4497825"/>
            <a:ext cx="4141704" cy="1739487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03272" y="116632"/>
            <a:ext cx="210025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solidFill>
                  <a:schemeClr val="accent2">
                    <a:lumMod val="50000"/>
                  </a:schemeClr>
                </a:solidFill>
              </a:rPr>
              <a:t>Опеньки</a:t>
            </a:r>
            <a:endParaRPr lang="ru-RU" sz="3600" b="1" dirty="0">
              <a:ln w="11430"/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697" y="972833"/>
            <a:ext cx="436585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3538">
              <a:lnSpc>
                <a:spcPct val="150000"/>
              </a:lnSpc>
            </a:pPr>
            <a:r>
              <a:rPr lang="ru-RU" b="1" i="1" dirty="0" smtClean="0">
                <a:solidFill>
                  <a:srgbClr val="C00000"/>
                </a:solidFill>
              </a:rPr>
              <a:t>        У </a:t>
            </a:r>
            <a:r>
              <a:rPr lang="ru-RU" b="1" i="1" dirty="0" err="1" smtClean="0">
                <a:solidFill>
                  <a:srgbClr val="C00000"/>
                </a:solidFill>
              </a:rPr>
              <a:t>несправжніх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</a:rPr>
              <a:t>опеньків</a:t>
            </a:r>
            <a:endParaRPr lang="ru-RU" b="1" i="1" dirty="0">
              <a:solidFill>
                <a:srgbClr val="C00000"/>
              </a:solidFill>
            </a:endParaRPr>
          </a:p>
          <a:p>
            <a:pPr marL="342900" indent="-342900" algn="just" defTabSz="363538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відсутні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лусочки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на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капелюшках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marL="342900" indent="-342900" algn="just" defTabSz="363538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«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спідничка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» на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ніжці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має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яскравіший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і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глянцевіший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колір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marL="342900" indent="-342900" algn="just" defTabSz="363538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тон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капелюшків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може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варіювати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від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сірчано-жовтого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до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цегельно-червоного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;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 algn="just" defTabSz="363538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противний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землистий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запах.</a:t>
            </a:r>
            <a:r>
              <a:rPr lang="ru-RU" b="1" dirty="0">
                <a:solidFill>
                  <a:srgbClr val="A5644E">
                    <a:lumMod val="50000"/>
                  </a:srgbClr>
                </a:solidFill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6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1981" y="1110515"/>
            <a:ext cx="8640960" cy="1742421"/>
          </a:xfrm>
          <a:prstGeom prst="round2DiagRect">
            <a:avLst/>
          </a:prstGeom>
          <a:gradFill flip="none" rotWithShape="1">
            <a:gsLst>
              <a:gs pos="0">
                <a:schemeClr val="bg2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9735" y="1110515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/>
              <a:t>	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Їстівна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лисичка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від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неспражньої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відрізняється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кольором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Отруйна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лисичка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має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яскравий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жовтий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або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помаранчевий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відтінок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до того ж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цей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гриб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більш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гладкий і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акуратний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ніж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їстівна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лисичка.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290" name="Picture 2" descr="Форумы - Природные объекты и явления - Гриб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81" y="3026680"/>
            <a:ext cx="3878076" cy="2912514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1981" y="6011202"/>
            <a:ext cx="4225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Несправжня лисичка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292" name="Picture 4" descr="Съедобные грибы miragro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660" y="2954672"/>
            <a:ext cx="4075372" cy="305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0215" y="6011202"/>
            <a:ext cx="4289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Їстівна лисичка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8333" y="260648"/>
            <a:ext cx="209063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Лисички</a:t>
            </a:r>
            <a:endParaRPr lang="ru-RU" sz="36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804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51520" y="908720"/>
            <a:ext cx="5059154" cy="5775480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4383" y="1044457"/>
            <a:ext cx="455342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just">
              <a:lnSpc>
                <a:spcPct val="150000"/>
              </a:lnSpc>
            </a:pPr>
            <a:r>
              <a:rPr lang="ru-RU" b="1" dirty="0" err="1">
                <a:solidFill>
                  <a:srgbClr val="5A2C64"/>
                </a:solidFill>
              </a:rPr>
              <a:t>Зовнішність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err="1" smtClean="0">
                <a:solidFill>
                  <a:srgbClr val="5A2C64"/>
                </a:solidFill>
              </a:rPr>
              <a:t>блідої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  <a:r>
              <a:rPr lang="ru-RU" b="1" dirty="0">
                <a:solidFill>
                  <a:srgbClr val="5A2C64"/>
                </a:solidFill>
              </a:rPr>
              <a:t>поганки 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  <a:r>
              <a:rPr lang="ru-RU" b="1" dirty="0">
                <a:solidFill>
                  <a:srgbClr val="5A2C64"/>
                </a:solidFill>
              </a:rPr>
              <a:t>повинен </a:t>
            </a:r>
            <a:r>
              <a:rPr lang="ru-RU" b="1" dirty="0" err="1">
                <a:solidFill>
                  <a:srgbClr val="5A2C64"/>
                </a:solidFill>
              </a:rPr>
              <a:t>запам'ятати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err="1">
                <a:solidFill>
                  <a:srgbClr val="5A2C64"/>
                </a:solidFill>
              </a:rPr>
              <a:t>кожен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smtClean="0">
                <a:solidFill>
                  <a:srgbClr val="5A2C64"/>
                </a:solidFill>
              </a:rPr>
              <a:t>грибник! </a:t>
            </a:r>
            <a:r>
              <a:rPr lang="ru-RU" b="1" dirty="0" err="1" smtClean="0">
                <a:solidFill>
                  <a:srgbClr val="5A2C64"/>
                </a:solidFill>
              </a:rPr>
              <a:t>Її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  <a:r>
              <a:rPr lang="ru-RU" b="1" dirty="0" err="1" smtClean="0">
                <a:solidFill>
                  <a:srgbClr val="5A2C64"/>
                </a:solidFill>
              </a:rPr>
              <a:t>ніжка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  <a:r>
              <a:rPr lang="ru-RU" b="1" dirty="0" err="1" smtClean="0">
                <a:solidFill>
                  <a:srgbClr val="5A2C64"/>
                </a:solidFill>
              </a:rPr>
              <a:t>зростає</a:t>
            </a:r>
            <a:r>
              <a:rPr lang="ru-RU" b="1" dirty="0" smtClean="0">
                <a:solidFill>
                  <a:srgbClr val="5A2C64"/>
                </a:solidFill>
              </a:rPr>
              <a:t> </a:t>
            </a:r>
            <a:r>
              <a:rPr lang="ru-RU" b="1" dirty="0">
                <a:solidFill>
                  <a:srgbClr val="5A2C64"/>
                </a:solidFill>
              </a:rPr>
              <a:t>з </a:t>
            </a:r>
            <a:r>
              <a:rPr lang="ru-RU" b="1" dirty="0" smtClean="0">
                <a:solidFill>
                  <a:srgbClr val="5A2C64"/>
                </a:solidFill>
              </a:rPr>
              <a:t>«</a:t>
            </a:r>
            <a:r>
              <a:rPr lang="ru-RU" b="1" dirty="0" err="1" smtClean="0">
                <a:solidFill>
                  <a:srgbClr val="5A2C64"/>
                </a:solidFill>
              </a:rPr>
              <a:t>горщика</a:t>
            </a:r>
            <a:r>
              <a:rPr lang="ru-RU" b="1" dirty="0" smtClean="0">
                <a:solidFill>
                  <a:srgbClr val="5A2C64"/>
                </a:solidFill>
              </a:rPr>
              <a:t>». </a:t>
            </a:r>
            <a:r>
              <a:rPr lang="ru-RU" b="1" dirty="0" err="1" smtClean="0">
                <a:solidFill>
                  <a:srgbClr val="5A2C64"/>
                </a:solidFill>
              </a:rPr>
              <a:t>Шапинка</a:t>
            </a:r>
            <a:r>
              <a:rPr lang="ru-RU" b="1" dirty="0" smtClean="0">
                <a:solidFill>
                  <a:srgbClr val="5A2C64"/>
                </a:solidFill>
              </a:rPr>
              <a:t>, </a:t>
            </a:r>
            <a:r>
              <a:rPr lang="ru-RU" b="1" dirty="0">
                <a:solidFill>
                  <a:srgbClr val="5A2C64"/>
                </a:solidFill>
              </a:rPr>
              <a:t>як </a:t>
            </a:r>
            <a:r>
              <a:rPr lang="ru-RU" b="1" dirty="0" smtClean="0">
                <a:solidFill>
                  <a:srgbClr val="5A2C64"/>
                </a:solidFill>
              </a:rPr>
              <a:t>правило, </a:t>
            </a:r>
            <a:r>
              <a:rPr lang="ru-RU" b="1" dirty="0" err="1" smtClean="0">
                <a:solidFill>
                  <a:srgbClr val="5A2C64"/>
                </a:solidFill>
              </a:rPr>
              <a:t>білого</a:t>
            </a:r>
            <a:r>
              <a:rPr lang="ru-RU" b="1" dirty="0" smtClean="0">
                <a:solidFill>
                  <a:srgbClr val="5A2C64"/>
                </a:solidFill>
              </a:rPr>
              <a:t>, </a:t>
            </a:r>
            <a:r>
              <a:rPr lang="ru-RU" b="1" dirty="0" err="1">
                <a:solidFill>
                  <a:srgbClr val="5A2C64"/>
                </a:solidFill>
              </a:rPr>
              <a:t>блідо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smtClean="0">
                <a:solidFill>
                  <a:srgbClr val="5A2C64"/>
                </a:solidFill>
              </a:rPr>
              <a:t>- зеленого </a:t>
            </a:r>
            <a:r>
              <a:rPr lang="ru-RU" b="1" dirty="0" err="1">
                <a:solidFill>
                  <a:srgbClr val="5A2C64"/>
                </a:solidFill>
              </a:rPr>
              <a:t>або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err="1">
                <a:solidFill>
                  <a:srgbClr val="5A2C64"/>
                </a:solidFill>
              </a:rPr>
              <a:t>жовтуватого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err="1" smtClean="0">
                <a:solidFill>
                  <a:srgbClr val="5A2C64"/>
                </a:solidFill>
              </a:rPr>
              <a:t>кольору</a:t>
            </a:r>
            <a:r>
              <a:rPr lang="ru-RU" b="1" dirty="0" smtClean="0">
                <a:solidFill>
                  <a:srgbClr val="5A2C64"/>
                </a:solidFill>
              </a:rPr>
              <a:t>, </a:t>
            </a:r>
            <a:r>
              <a:rPr lang="ru-RU" b="1" dirty="0" err="1">
                <a:solidFill>
                  <a:srgbClr val="5A2C64"/>
                </a:solidFill>
              </a:rPr>
              <a:t>причому</a:t>
            </a:r>
            <a:r>
              <a:rPr lang="ru-RU" b="1" dirty="0">
                <a:solidFill>
                  <a:srgbClr val="5A2C64"/>
                </a:solidFill>
              </a:rPr>
              <a:t> середина </a:t>
            </a:r>
            <a:r>
              <a:rPr lang="ru-RU" b="1" dirty="0" err="1">
                <a:solidFill>
                  <a:srgbClr val="5A2C64"/>
                </a:solidFill>
              </a:rPr>
              <a:t>зазвичай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err="1" smtClean="0">
                <a:solidFill>
                  <a:srgbClr val="5A2C64"/>
                </a:solidFill>
              </a:rPr>
              <a:t>темніша</a:t>
            </a:r>
            <a:r>
              <a:rPr lang="ru-RU" b="1" dirty="0" smtClean="0">
                <a:solidFill>
                  <a:srgbClr val="5A2C64"/>
                </a:solidFill>
              </a:rPr>
              <a:t>, </a:t>
            </a:r>
            <a:r>
              <a:rPr lang="ru-RU" b="1" dirty="0" err="1" smtClean="0">
                <a:solidFill>
                  <a:srgbClr val="5A2C64"/>
                </a:solidFill>
              </a:rPr>
              <a:t>ніж</a:t>
            </a:r>
            <a:r>
              <a:rPr lang="ru-RU" b="1" dirty="0" smtClean="0">
                <a:solidFill>
                  <a:srgbClr val="5A2C64"/>
                </a:solidFill>
              </a:rPr>
              <a:t>  </a:t>
            </a:r>
            <a:r>
              <a:rPr lang="ru-RU" b="1" dirty="0" err="1">
                <a:solidFill>
                  <a:srgbClr val="5A2C64"/>
                </a:solidFill>
              </a:rPr>
              <a:t>її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err="1" smtClean="0">
                <a:solidFill>
                  <a:srgbClr val="5A2C64"/>
                </a:solidFill>
              </a:rPr>
              <a:t>краї</a:t>
            </a:r>
            <a:r>
              <a:rPr lang="ru-RU" b="1" dirty="0" smtClean="0">
                <a:solidFill>
                  <a:srgbClr val="5A2C64"/>
                </a:solidFill>
              </a:rPr>
              <a:t>.</a:t>
            </a:r>
          </a:p>
          <a:p>
            <a:pPr indent="363538" algn="just">
              <a:lnSpc>
                <a:spcPct val="150000"/>
              </a:lnSpc>
            </a:pPr>
            <a:r>
              <a:rPr lang="ru-RU" b="1" dirty="0" err="1">
                <a:solidFill>
                  <a:srgbClr val="5A2C64"/>
                </a:solidFill>
              </a:rPr>
              <a:t>Бліду</a:t>
            </a:r>
            <a:r>
              <a:rPr lang="ru-RU" b="1" dirty="0">
                <a:solidFill>
                  <a:srgbClr val="5A2C64"/>
                </a:solidFill>
              </a:rPr>
              <a:t> поганку </a:t>
            </a:r>
            <a:r>
              <a:rPr lang="ru-RU" b="1" dirty="0" err="1">
                <a:solidFill>
                  <a:srgbClr val="5A2C64"/>
                </a:solidFill>
              </a:rPr>
              <a:t>можна</a:t>
            </a:r>
            <a:r>
              <a:rPr lang="ru-RU" b="1" dirty="0">
                <a:solidFill>
                  <a:srgbClr val="5A2C64"/>
                </a:solidFill>
              </a:rPr>
              <a:t> </a:t>
            </a:r>
            <a:r>
              <a:rPr lang="ru-RU" b="1" dirty="0" err="1">
                <a:solidFill>
                  <a:srgbClr val="5A2C64"/>
                </a:solidFill>
              </a:rPr>
              <a:t>сплутати</a:t>
            </a:r>
            <a:r>
              <a:rPr lang="ru-RU" b="1" dirty="0">
                <a:solidFill>
                  <a:srgbClr val="5A2C64"/>
                </a:solidFill>
              </a:rPr>
              <a:t> з </a:t>
            </a:r>
            <a:r>
              <a:rPr lang="ru-RU" b="1" dirty="0" err="1">
                <a:solidFill>
                  <a:srgbClr val="5A2C64"/>
                </a:solidFill>
              </a:rPr>
              <a:t>сироїжкою</a:t>
            </a:r>
            <a:r>
              <a:rPr lang="ru-RU" b="1" dirty="0">
                <a:solidFill>
                  <a:srgbClr val="5A2C64"/>
                </a:solidFill>
              </a:rPr>
              <a:t> і </a:t>
            </a:r>
            <a:r>
              <a:rPr lang="ru-RU" b="1" dirty="0" err="1" smtClean="0">
                <a:solidFill>
                  <a:srgbClr val="5A2C64"/>
                </a:solidFill>
              </a:rPr>
              <a:t>шампіньйоном</a:t>
            </a:r>
            <a:r>
              <a:rPr lang="ru-RU" b="1" dirty="0">
                <a:solidFill>
                  <a:srgbClr val="5A2C64"/>
                </a:solidFill>
              </a:rPr>
              <a:t>.</a:t>
            </a:r>
          </a:p>
        </p:txBody>
      </p:sp>
      <p:pic>
        <p:nvPicPr>
          <p:cNvPr id="11266" name="Picture 2" descr="Гриби, як відрізнити їстівні гриби від отруйних та перша допомога при отруєнні грибам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080" y="4876275"/>
            <a:ext cx="2622127" cy="127091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0113" y="6284090"/>
            <a:ext cx="4877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5A2C64"/>
                </a:solidFill>
              </a:rPr>
              <a:t>Бліда поганка – найбільш отруйний гриб!</a:t>
            </a:r>
            <a:endParaRPr lang="ru-RU" b="1" dirty="0">
              <a:solidFill>
                <a:srgbClr val="5A2C64"/>
              </a:solidFill>
            </a:endParaRPr>
          </a:p>
        </p:txBody>
      </p:sp>
      <p:pic>
        <p:nvPicPr>
          <p:cNvPr id="11268" name="Picture 4" descr="Гриби, як відрізнити їстівні гриби від отруйних та перша допомога при отруєнні грибам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568" y="908719"/>
            <a:ext cx="2534475" cy="198624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98382" y="2927883"/>
            <a:ext cx="2742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5A2C64"/>
                </a:solidFill>
              </a:rPr>
              <a:t>Печериця лісова або шампіньйон</a:t>
            </a:r>
            <a:endParaRPr lang="ru-RU" b="1" dirty="0">
              <a:solidFill>
                <a:srgbClr val="5A2C64"/>
              </a:solidFill>
            </a:endParaRPr>
          </a:p>
        </p:txBody>
      </p:sp>
      <p:pic>
        <p:nvPicPr>
          <p:cNvPr id="11270" name="Picture 6" descr="Гриби, як відрізнити їстівні гриби від отруйних та перша допомога при отруєнні грибами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869" y="3574214"/>
            <a:ext cx="2478174" cy="191438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10674" y="5510310"/>
            <a:ext cx="3203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5A2C64"/>
                </a:solidFill>
              </a:rPr>
              <a:t>Сироїжка зелена</a:t>
            </a:r>
            <a:endParaRPr lang="ru-RU" b="1" dirty="0">
              <a:solidFill>
                <a:srgbClr val="5A2C6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12991" y="141388"/>
            <a:ext cx="420499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Двійники поганки</a:t>
            </a:r>
            <a:endParaRPr lang="ru-RU" sz="3600" b="1" dirty="0">
              <a:ln w="11430"/>
              <a:solidFill>
                <a:srgbClr val="5A2C64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257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41863" y="1005788"/>
            <a:ext cx="8712968" cy="5620267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06238" y="1276764"/>
            <a:ext cx="789821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arenR"/>
            </a:pPr>
            <a:r>
              <a:rPr lang="ru-RU" b="1" dirty="0" err="1" smtClean="0"/>
              <a:t>отруєння</a:t>
            </a:r>
            <a:r>
              <a:rPr lang="ru-RU" b="1" dirty="0" smtClean="0"/>
              <a:t> строчками: </a:t>
            </a:r>
            <a:r>
              <a:rPr lang="ru-RU" b="1" dirty="0" err="1" smtClean="0"/>
              <a:t>симптоми</a:t>
            </a:r>
            <a:r>
              <a:rPr lang="ru-RU" b="1" dirty="0" smtClean="0"/>
              <a:t> </a:t>
            </a:r>
            <a:r>
              <a:rPr lang="ru-RU" b="1" dirty="0" err="1" smtClean="0"/>
              <a:t>проявляються</a:t>
            </a:r>
            <a:r>
              <a:rPr lang="ru-RU" b="1" dirty="0" smtClean="0"/>
              <a:t> через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6-10 год (</a:t>
            </a:r>
            <a:r>
              <a:rPr lang="ru-RU" b="1" dirty="0" err="1" smtClean="0"/>
              <a:t>слабкість</a:t>
            </a:r>
            <a:r>
              <a:rPr lang="ru-RU" b="1" dirty="0"/>
              <a:t>, </a:t>
            </a:r>
            <a:r>
              <a:rPr lang="ru-RU" b="1" dirty="0" err="1"/>
              <a:t>нудота</a:t>
            </a:r>
            <a:r>
              <a:rPr lang="ru-RU" b="1" dirty="0"/>
              <a:t>, </a:t>
            </a:r>
            <a:r>
              <a:rPr lang="ru-RU" b="1" dirty="0" err="1"/>
              <a:t>блювання</a:t>
            </a:r>
            <a:r>
              <a:rPr lang="ru-RU" b="1" dirty="0"/>
              <a:t>, </a:t>
            </a:r>
            <a:r>
              <a:rPr lang="ru-RU" b="1" dirty="0" err="1"/>
              <a:t>іноді</a:t>
            </a:r>
            <a:r>
              <a:rPr lang="ru-RU" b="1" dirty="0"/>
              <a:t> </a:t>
            </a:r>
            <a:r>
              <a:rPr lang="ru-RU" b="1" dirty="0" err="1" smtClean="0"/>
              <a:t>розлад</a:t>
            </a:r>
            <a:r>
              <a:rPr lang="ru-RU" b="1" dirty="0" smtClean="0"/>
              <a:t> </a:t>
            </a:r>
            <a:r>
              <a:rPr lang="ru-RU" b="1" dirty="0" err="1" smtClean="0"/>
              <a:t>шлунка</a:t>
            </a:r>
            <a:r>
              <a:rPr lang="ru-RU" b="1" dirty="0" smtClean="0"/>
              <a:t>);</a:t>
            </a:r>
            <a:endParaRPr lang="ru-RU" b="1" dirty="0"/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2) </a:t>
            </a:r>
            <a:r>
              <a:rPr lang="ru-RU" b="1" dirty="0" err="1" smtClean="0"/>
              <a:t>отруєння</a:t>
            </a:r>
            <a:r>
              <a:rPr lang="ru-RU" b="1" dirty="0" smtClean="0"/>
              <a:t> </a:t>
            </a:r>
            <a:r>
              <a:rPr lang="ru-RU" b="1" dirty="0" err="1"/>
              <a:t>блідою</a:t>
            </a:r>
            <a:r>
              <a:rPr lang="ru-RU" b="1" dirty="0"/>
              <a:t> </a:t>
            </a:r>
            <a:r>
              <a:rPr lang="ru-RU" b="1" dirty="0" err="1"/>
              <a:t>поганкою</a:t>
            </a:r>
            <a:r>
              <a:rPr lang="ru-RU" b="1" dirty="0"/>
              <a:t> та </a:t>
            </a:r>
            <a:r>
              <a:rPr lang="ru-RU" b="1" dirty="0" err="1"/>
              <a:t>близькими</a:t>
            </a:r>
            <a:r>
              <a:rPr lang="ru-RU" b="1" dirty="0"/>
              <a:t> до </a:t>
            </a:r>
            <a:r>
              <a:rPr lang="ru-RU" b="1" dirty="0" err="1"/>
              <a:t>неї</a:t>
            </a:r>
            <a:r>
              <a:rPr lang="ru-RU" b="1" dirty="0"/>
              <a:t> </a:t>
            </a:r>
            <a:r>
              <a:rPr lang="ru-RU" b="1" dirty="0" smtClean="0"/>
              <a:t>видами: </a:t>
            </a:r>
            <a:r>
              <a:rPr lang="ru-RU" b="1" dirty="0" err="1" smtClean="0"/>
              <a:t>симптоми</a:t>
            </a:r>
            <a:r>
              <a:rPr lang="ru-RU" b="1" dirty="0" smtClean="0"/>
              <a:t> </a:t>
            </a:r>
            <a:r>
              <a:rPr lang="ru-RU" b="1" dirty="0" err="1" smtClean="0"/>
              <a:t>проявляється</a:t>
            </a:r>
            <a:r>
              <a:rPr lang="ru-RU" b="1" dirty="0" smtClean="0"/>
              <a:t> </a:t>
            </a:r>
            <a:r>
              <a:rPr lang="ru-RU" b="1" dirty="0"/>
              <a:t>через </a:t>
            </a:r>
            <a:r>
              <a:rPr lang="ru-RU" b="1" dirty="0" smtClean="0"/>
              <a:t>8-24 год (</a:t>
            </a:r>
            <a:r>
              <a:rPr lang="ru-RU" b="1" dirty="0" err="1" smtClean="0"/>
              <a:t>раптові</a:t>
            </a:r>
            <a:r>
              <a:rPr lang="ru-RU" b="1" dirty="0" smtClean="0"/>
              <a:t> </a:t>
            </a:r>
            <a:r>
              <a:rPr lang="ru-RU" b="1" dirty="0" err="1" smtClean="0"/>
              <a:t>болі</a:t>
            </a:r>
            <a:r>
              <a:rPr lang="ru-RU" b="1" dirty="0" smtClean="0"/>
              <a:t> </a:t>
            </a:r>
            <a:r>
              <a:rPr lang="ru-RU" b="1" dirty="0"/>
              <a:t>в </a:t>
            </a:r>
            <a:r>
              <a:rPr lang="ru-RU" b="1" dirty="0" err="1"/>
              <a:t>животі</a:t>
            </a:r>
            <a:r>
              <a:rPr lang="ru-RU" b="1" dirty="0"/>
              <a:t>, </a:t>
            </a:r>
            <a:r>
              <a:rPr lang="ru-RU" b="1" dirty="0" err="1" smtClean="0"/>
              <a:t>блювання</a:t>
            </a:r>
            <a:r>
              <a:rPr lang="ru-RU" b="1" dirty="0" smtClean="0"/>
              <a:t>, </a:t>
            </a:r>
            <a:r>
              <a:rPr lang="ru-RU" b="1" dirty="0" err="1" smtClean="0"/>
              <a:t>розлад</a:t>
            </a:r>
            <a:r>
              <a:rPr lang="ru-RU" b="1" dirty="0" smtClean="0"/>
              <a:t> </a:t>
            </a:r>
            <a:r>
              <a:rPr lang="ru-RU" b="1" dirty="0" err="1"/>
              <a:t>шлунка</a:t>
            </a:r>
            <a:r>
              <a:rPr lang="ru-RU" b="1" dirty="0"/>
              <a:t>, </a:t>
            </a:r>
            <a:r>
              <a:rPr lang="ru-RU" b="1" dirty="0" err="1" smtClean="0"/>
              <a:t>слабкість</a:t>
            </a:r>
            <a:r>
              <a:rPr lang="ru-RU" b="1" dirty="0" smtClean="0"/>
              <a:t>, </a:t>
            </a:r>
            <a:r>
              <a:rPr lang="ru-RU" b="1" dirty="0" err="1" smtClean="0"/>
              <a:t>зниження</a:t>
            </a:r>
            <a:r>
              <a:rPr lang="ru-RU" b="1" dirty="0" smtClean="0"/>
              <a:t> </a:t>
            </a:r>
            <a:r>
              <a:rPr lang="ru-RU" b="1" dirty="0" err="1" smtClean="0"/>
              <a:t>температури</a:t>
            </a:r>
            <a:r>
              <a:rPr lang="ru-RU" b="1" dirty="0" smtClean="0"/>
              <a:t>, </a:t>
            </a:r>
            <a:r>
              <a:rPr lang="ru-RU" b="1" dirty="0" err="1" smtClean="0"/>
              <a:t>висока</a:t>
            </a:r>
            <a:r>
              <a:rPr lang="ru-RU" b="1" dirty="0" smtClean="0"/>
              <a:t> </a:t>
            </a:r>
            <a:r>
              <a:rPr lang="ru-RU" b="1" dirty="0" err="1" smtClean="0"/>
              <a:t>ймовірність</a:t>
            </a:r>
            <a:r>
              <a:rPr lang="ru-RU" b="1" dirty="0" smtClean="0"/>
              <a:t> </a:t>
            </a:r>
            <a:r>
              <a:rPr lang="ru-RU" b="1" dirty="0" err="1" smtClean="0"/>
              <a:t>смерті</a:t>
            </a:r>
            <a:r>
              <a:rPr lang="ru-RU" b="1" dirty="0" smtClean="0"/>
              <a:t>);</a:t>
            </a:r>
            <a:endParaRPr lang="ru-RU" b="1" dirty="0"/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3) </a:t>
            </a:r>
            <a:r>
              <a:rPr lang="ru-RU" b="1" dirty="0" err="1"/>
              <a:t>отруєння</a:t>
            </a:r>
            <a:r>
              <a:rPr lang="ru-RU" b="1" dirty="0"/>
              <a:t> </a:t>
            </a:r>
            <a:r>
              <a:rPr lang="ru-RU" b="1" dirty="0" smtClean="0"/>
              <a:t>мухоморами </a:t>
            </a:r>
            <a:r>
              <a:rPr lang="ru-RU" b="1" dirty="0" err="1" smtClean="0"/>
              <a:t>проявляються</a:t>
            </a:r>
            <a:r>
              <a:rPr lang="ru-RU" b="1" dirty="0" smtClean="0"/>
              <a:t> через </a:t>
            </a:r>
            <a:r>
              <a:rPr lang="ru-RU" b="1" dirty="0"/>
              <a:t>30 </a:t>
            </a:r>
            <a:r>
              <a:rPr lang="ru-RU" b="1" dirty="0" err="1" smtClean="0"/>
              <a:t>хв</a:t>
            </a:r>
            <a:r>
              <a:rPr lang="ru-RU" b="1" dirty="0" smtClean="0"/>
              <a:t> – 6 год (</a:t>
            </a:r>
            <a:r>
              <a:rPr lang="ru-RU" b="1" dirty="0" err="1" smtClean="0"/>
              <a:t>викликає</a:t>
            </a:r>
            <a:r>
              <a:rPr lang="ru-RU" b="1" dirty="0" smtClean="0"/>
              <a:t> </a:t>
            </a:r>
            <a:r>
              <a:rPr lang="ru-RU" b="1" dirty="0" err="1"/>
              <a:t>нудоту</a:t>
            </a:r>
            <a:r>
              <a:rPr lang="ru-RU" b="1" dirty="0"/>
              <a:t>, </a:t>
            </a:r>
            <a:r>
              <a:rPr lang="ru-RU" b="1" dirty="0" err="1"/>
              <a:t>блювання</a:t>
            </a:r>
            <a:r>
              <a:rPr lang="ru-RU" b="1" dirty="0"/>
              <a:t>, </a:t>
            </a:r>
            <a:r>
              <a:rPr lang="ru-RU" b="1" dirty="0" err="1"/>
              <a:t>розлад</a:t>
            </a:r>
            <a:r>
              <a:rPr lang="ru-RU" b="1" dirty="0"/>
              <a:t> </a:t>
            </a:r>
            <a:r>
              <a:rPr lang="ru-RU" b="1" dirty="0" err="1"/>
              <a:t>шлунка</a:t>
            </a:r>
            <a:r>
              <a:rPr lang="ru-RU" b="1" dirty="0"/>
              <a:t>, </a:t>
            </a:r>
            <a:r>
              <a:rPr lang="ru-RU" b="1" dirty="0" err="1"/>
              <a:t>запаморочення</a:t>
            </a:r>
            <a:r>
              <a:rPr lang="ru-RU" b="1" dirty="0"/>
              <a:t>, </a:t>
            </a:r>
            <a:r>
              <a:rPr lang="ru-RU" b="1" dirty="0" err="1"/>
              <a:t>марення</a:t>
            </a:r>
            <a:r>
              <a:rPr lang="ru-RU" b="1" dirty="0"/>
              <a:t>, </a:t>
            </a:r>
            <a:r>
              <a:rPr lang="ru-RU" b="1" dirty="0" err="1"/>
              <a:t>розширення</a:t>
            </a:r>
            <a:r>
              <a:rPr lang="ru-RU" b="1" dirty="0"/>
              <a:t> </a:t>
            </a:r>
            <a:r>
              <a:rPr lang="ru-RU" b="1" dirty="0" err="1"/>
              <a:t>зіниць</a:t>
            </a:r>
            <a:r>
              <a:rPr lang="ru-RU" b="1" dirty="0"/>
              <a:t>; </a:t>
            </a:r>
            <a:r>
              <a:rPr lang="ru-RU" b="1" dirty="0" err="1"/>
              <a:t>рідко</a:t>
            </a:r>
            <a:r>
              <a:rPr lang="ru-RU" b="1" dirty="0"/>
              <a:t>, </a:t>
            </a:r>
            <a:r>
              <a:rPr lang="ru-RU" b="1" dirty="0" err="1" smtClean="0"/>
              <a:t>може</a:t>
            </a:r>
            <a:r>
              <a:rPr lang="ru-RU" b="1" dirty="0" smtClean="0"/>
              <a:t> </a:t>
            </a:r>
            <a:r>
              <a:rPr lang="ru-RU" b="1" dirty="0" err="1"/>
              <a:t>спричинити</a:t>
            </a:r>
            <a:r>
              <a:rPr lang="ru-RU" b="1" dirty="0"/>
              <a:t> </a:t>
            </a:r>
            <a:r>
              <a:rPr lang="ru-RU" b="1" dirty="0" smtClean="0"/>
              <a:t>смерть); 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4) </a:t>
            </a:r>
            <a:r>
              <a:rPr lang="ru-RU" b="1" dirty="0" err="1" smtClean="0"/>
              <a:t>отруєння</a:t>
            </a:r>
            <a:r>
              <a:rPr lang="ru-RU" b="1" dirty="0" smtClean="0"/>
              <a:t> </a:t>
            </a:r>
            <a:r>
              <a:rPr lang="ru-RU" b="1" dirty="0" err="1"/>
              <a:t>опеньками</a:t>
            </a:r>
            <a:r>
              <a:rPr lang="ru-RU" b="1" dirty="0"/>
              <a:t> </a:t>
            </a:r>
            <a:r>
              <a:rPr lang="ru-RU" b="1" dirty="0" err="1"/>
              <a:t>несправжніми</a:t>
            </a:r>
            <a:r>
              <a:rPr lang="ru-RU" b="1" dirty="0"/>
              <a:t>, </a:t>
            </a:r>
            <a:r>
              <a:rPr lang="ru-RU" b="1" dirty="0" err="1"/>
              <a:t>жовчним</a:t>
            </a:r>
            <a:r>
              <a:rPr lang="ru-RU" b="1" dirty="0"/>
              <a:t> і </a:t>
            </a:r>
            <a:r>
              <a:rPr lang="ru-RU" b="1" dirty="0" err="1"/>
              <a:t>чортовим</a:t>
            </a:r>
            <a:r>
              <a:rPr lang="ru-RU" b="1" dirty="0"/>
              <a:t> </a:t>
            </a:r>
            <a:r>
              <a:rPr lang="ru-RU" b="1" dirty="0" smtClean="0"/>
              <a:t>грибом,  при </a:t>
            </a:r>
            <a:r>
              <a:rPr lang="ru-RU" b="1" dirty="0" err="1"/>
              <a:t>недотриманні</a:t>
            </a:r>
            <a:r>
              <a:rPr lang="ru-RU" b="1" dirty="0"/>
              <a:t> правил </a:t>
            </a:r>
            <a:r>
              <a:rPr lang="ru-RU" b="1" dirty="0" err="1" smtClean="0"/>
              <a:t>приготування</a:t>
            </a:r>
            <a:r>
              <a:rPr lang="ru-RU" b="1" dirty="0" smtClean="0"/>
              <a:t> </a:t>
            </a:r>
            <a:r>
              <a:rPr lang="ru-RU" b="1" dirty="0" err="1" smtClean="0"/>
              <a:t>проявляється</a:t>
            </a:r>
            <a:r>
              <a:rPr lang="ru-RU" b="1" dirty="0" smtClean="0"/>
              <a:t> </a:t>
            </a:r>
            <a:r>
              <a:rPr lang="ru-RU" b="1" dirty="0"/>
              <a:t>через 30 </a:t>
            </a:r>
            <a:r>
              <a:rPr lang="ru-RU" b="1" dirty="0" err="1" smtClean="0"/>
              <a:t>хв</a:t>
            </a:r>
            <a:r>
              <a:rPr lang="ru-RU" b="1" dirty="0" smtClean="0"/>
              <a:t>. – </a:t>
            </a:r>
            <a:r>
              <a:rPr lang="ru-RU" b="1" dirty="0"/>
              <a:t>2 </a:t>
            </a:r>
            <a:r>
              <a:rPr lang="ru-RU" b="1" dirty="0" smtClean="0"/>
              <a:t>год (</a:t>
            </a:r>
            <a:r>
              <a:rPr lang="ru-RU" b="1" dirty="0" err="1" smtClean="0"/>
              <a:t>розлад</a:t>
            </a:r>
            <a:r>
              <a:rPr lang="ru-RU" b="1" dirty="0" smtClean="0"/>
              <a:t> ШКТ без </a:t>
            </a:r>
            <a:r>
              <a:rPr lang="ru-RU" b="1" dirty="0" err="1"/>
              <a:t>загальних</a:t>
            </a:r>
            <a:r>
              <a:rPr lang="ru-RU" b="1" dirty="0"/>
              <a:t> </a:t>
            </a:r>
            <a:r>
              <a:rPr lang="ru-RU" b="1" dirty="0" err="1"/>
              <a:t>ознак</a:t>
            </a:r>
            <a:r>
              <a:rPr lang="ru-RU" b="1" dirty="0"/>
              <a:t> </a:t>
            </a:r>
            <a:r>
              <a:rPr lang="ru-RU" b="1" dirty="0" err="1" smtClean="0"/>
              <a:t>отруєння</a:t>
            </a:r>
            <a:r>
              <a:rPr lang="ru-RU" b="1" dirty="0" smtClean="0"/>
              <a:t>).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186788"/>
            <a:ext cx="589296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Групи</a:t>
            </a:r>
            <a:r>
              <a:rPr lang="ru-RU" sz="36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отруєння</a:t>
            </a:r>
            <a:r>
              <a:rPr lang="ru-RU" sz="36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грибами: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512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51520" y="2060848"/>
            <a:ext cx="8585757" cy="3744416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36736" y="404664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Перевірка домашнього </a:t>
            </a:r>
          </a:p>
          <a:p>
            <a:pPr algn="ctr"/>
            <a:r>
              <a:rPr lang="uk-UA" sz="3600" b="1" dirty="0" smtClean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 </a:t>
            </a:r>
            <a:endParaRPr lang="ru-RU" sz="3600" b="1" dirty="0">
              <a:ln w="11430"/>
              <a:solidFill>
                <a:srgbClr val="5A2C64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4" name="Picture 2" descr="Для домашнього читання Все для Вашего до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4094"/>
            <a:ext cx="2537085" cy="215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1146" y="2060848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b="1" dirty="0"/>
              <a:t>Що таке плодове тіло шапинкових грибів? </a:t>
            </a:r>
            <a:endParaRPr lang="uk-UA" b="1" dirty="0" smtClean="0"/>
          </a:p>
          <a:p>
            <a:pPr>
              <a:lnSpc>
                <a:spcPct val="150000"/>
              </a:lnSpc>
            </a:pPr>
            <a:r>
              <a:rPr lang="uk-UA" b="1" dirty="0"/>
              <a:t> </a:t>
            </a:r>
            <a:r>
              <a:rPr lang="uk-UA" b="1" dirty="0" smtClean="0"/>
              <a:t>        Із </a:t>
            </a:r>
            <a:r>
              <a:rPr lang="uk-UA" b="1" dirty="0"/>
              <a:t>чого воно складається?</a:t>
            </a:r>
          </a:p>
          <a:p>
            <a:pPr marL="457200" indent="-457200">
              <a:lnSpc>
                <a:spcPct val="150000"/>
              </a:lnSpc>
              <a:buAutoNum type="arabicPeriod" startAt="2"/>
            </a:pPr>
            <a:r>
              <a:rPr lang="uk-UA" b="1" dirty="0"/>
              <a:t>Що собою становить грибниця шапинкових </a:t>
            </a:r>
            <a:r>
              <a:rPr lang="uk-UA" b="1" dirty="0" smtClean="0"/>
              <a:t>грибів</a:t>
            </a:r>
            <a:r>
              <a:rPr lang="uk-UA" b="1" dirty="0"/>
              <a:t>?</a:t>
            </a:r>
          </a:p>
          <a:p>
            <a:pPr marL="457200" indent="-457200">
              <a:lnSpc>
                <a:spcPct val="150000"/>
              </a:lnSpc>
            </a:pPr>
            <a:r>
              <a:rPr lang="uk-UA" b="1" dirty="0"/>
              <a:t>3.     Чому одні шапинкові гриби називаються пластинчастими, інші –       трубчастими?</a:t>
            </a:r>
          </a:p>
          <a:p>
            <a:pPr>
              <a:lnSpc>
                <a:spcPct val="150000"/>
              </a:lnSpc>
            </a:pPr>
            <a:r>
              <a:rPr lang="uk-UA" b="1" dirty="0"/>
              <a:t>4.     Як розмножуються шапинкові гриби?</a:t>
            </a:r>
          </a:p>
          <a:p>
            <a:pPr marL="533400" indent="-533400" defTabSz="533400">
              <a:lnSpc>
                <a:spcPct val="150000"/>
              </a:lnSpc>
              <a:buAutoNum type="arabicPeriod" startAt="5"/>
            </a:pPr>
            <a:r>
              <a:rPr lang="uk-UA" b="1" dirty="0" smtClean="0"/>
              <a:t>Як </a:t>
            </a:r>
            <a:r>
              <a:rPr lang="uk-UA" b="1" dirty="0"/>
              <a:t>поширення шапинкових грибів може залежати від поширення     тих чи інших видів рослин</a:t>
            </a:r>
            <a:r>
              <a:rPr lang="uk-UA" b="1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6266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51520" y="1047978"/>
            <a:ext cx="8640960" cy="4968552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://www.bukmed.cv.ua/uploads/posts/2011-08/1312361247_plakat-gribi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" t="19109" r="1858" b="14736"/>
          <a:stretch/>
        </p:blipFill>
        <p:spPr bwMode="auto">
          <a:xfrm>
            <a:off x="373004" y="1288237"/>
            <a:ext cx="8397992" cy="4375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56292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5A2C64"/>
                </a:solidFill>
              </a:rPr>
              <a:t>Правила збирання грибів</a:t>
            </a:r>
            <a:endParaRPr lang="ru-RU" sz="3600" b="1" dirty="0">
              <a:ln w="11430"/>
              <a:solidFill>
                <a:srgbClr val="5A2C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6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95536" y="1109959"/>
            <a:ext cx="8280920" cy="5331967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83568" y="1124744"/>
            <a:ext cx="77768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/>
              <a:t>1</a:t>
            </a:r>
            <a:r>
              <a:rPr lang="uk-UA" sz="2000" b="1" dirty="0" smtClean="0">
                <a:solidFill>
                  <a:srgbClr val="5A2C64"/>
                </a:solidFill>
              </a:rPr>
              <a:t>. Які ви знаєте їстівні гриби?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5A2C64"/>
                </a:solidFill>
              </a:rPr>
              <a:t>2. Які гриби належать до умовно їстівних? Яких правил слід дотримуватися при їх споживанні?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5A2C64"/>
                </a:solidFill>
              </a:rPr>
              <a:t>3. Які види грибів небезпечні для здоров</a:t>
            </a:r>
            <a:r>
              <a:rPr lang="uk-UA" sz="2000" b="1" dirty="0" smtClean="0">
                <a:solidFill>
                  <a:srgbClr val="5A2C64"/>
                </a:solidFill>
                <a:latin typeface="Times New Roman"/>
                <a:cs typeface="Times New Roman"/>
              </a:rPr>
              <a:t>'</a:t>
            </a:r>
            <a:r>
              <a:rPr lang="uk-UA" sz="2000" b="1" dirty="0" smtClean="0">
                <a:solidFill>
                  <a:srgbClr val="5A2C64"/>
                </a:solidFill>
              </a:rPr>
              <a:t>я і життя людини?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5A2C64"/>
                </a:solidFill>
              </a:rPr>
              <a:t>4. Які найхарактерніші ознаки деяких видів отруйних грибів?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5A2C64"/>
                </a:solidFill>
              </a:rPr>
              <a:t>5. Яких правил слід дотримуватися під час збирання та споживання грибів? 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5A2C64"/>
                </a:solidFill>
              </a:rPr>
              <a:t>6. Які ознаки отруєння грибами?</a:t>
            </a:r>
            <a:endParaRPr lang="ru-RU" sz="2000" b="1" dirty="0" smtClean="0">
              <a:solidFill>
                <a:srgbClr val="5A2C64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5A2C64"/>
                </a:solidFill>
              </a:rPr>
              <a:t>7. Які переваги штучного вирощування грибів?</a:t>
            </a:r>
          </a:p>
        </p:txBody>
      </p:sp>
      <p:pic>
        <p:nvPicPr>
          <p:cNvPr id="16386" name="Picture 2" descr="Документы - Сайт dsknuzenka!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4365104"/>
            <a:ext cx="2376264" cy="192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0478" y="296304"/>
            <a:ext cx="6801862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Дайте відповіді на запитання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771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395536" y="1340768"/>
            <a:ext cx="7776958" cy="4680520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Новые красивые Анимашки, анимационные картинки Книги, блокноты. Вы - 6 Февраля 2014 - Blog - Zaugl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023" y="3081805"/>
            <a:ext cx="2392660" cy="2201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1881340"/>
            <a:ext cx="56166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5A2C64"/>
                </a:solidFill>
              </a:rPr>
              <a:t>Опрацювати § 55, знайти відповіді на запитання з рубрики «Перевір свої знання».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5A2C64"/>
                </a:solidFill>
              </a:rPr>
              <a:t>Знати основні правила збирання грибів.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5A2C64"/>
                </a:solidFill>
              </a:rPr>
              <a:t>Знайти інформацію про наслідки вживання сморчка звичайного для людини.</a:t>
            </a:r>
            <a:endParaRPr lang="ru-RU" sz="2000" b="1" dirty="0">
              <a:solidFill>
                <a:srgbClr val="5A2C6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86159" y="249538"/>
            <a:ext cx="444865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solidFill>
                  <a:srgbClr val="5A2C64"/>
                </a:solidFill>
              </a:rPr>
              <a:t>Домашнє завдання</a:t>
            </a:r>
            <a:endParaRPr lang="ru-RU" sz="3600" b="1" dirty="0">
              <a:ln w="11430"/>
              <a:solidFill>
                <a:srgbClr val="5A2C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28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750325"/>
            <a:ext cx="4248472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dirty="0" smtClean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 </a:t>
            </a:r>
          </a:p>
          <a:p>
            <a:pPr algn="ctr"/>
            <a:r>
              <a:rPr lang="uk-UA" sz="7200" b="1" dirty="0" smtClean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uk-UA" sz="7200" b="1" dirty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r>
              <a:rPr lang="uk-UA" sz="7200" b="1" dirty="0" smtClean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вагу!</a:t>
            </a:r>
            <a:endParaRPr lang="ru-RU" sz="7200" b="1" dirty="0">
              <a:ln w="11430"/>
              <a:solidFill>
                <a:srgbClr val="5A2C64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30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995" y="764704"/>
            <a:ext cx="8784976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uk-UA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Біологія: </a:t>
            </a:r>
            <a:r>
              <a:rPr lang="uk-UA" b="1" dirty="0" err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b="1" dirty="0" err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. 6-й кл./Л.І.</a:t>
            </a:r>
            <a:r>
              <a:rPr lang="uk-UA" b="1" dirty="0" err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Остапченко</a:t>
            </a:r>
            <a:r>
              <a:rPr lang="uk-UA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 та ін. – К.: </a:t>
            </a:r>
            <a:r>
              <a:rPr lang="uk-UA" b="1" dirty="0" err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, 2014. – 224с.: </a:t>
            </a:r>
            <a:r>
              <a:rPr lang="uk-UA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іл.</a:t>
            </a:r>
          </a:p>
          <a:p>
            <a:pPr algn="ctr">
              <a:lnSpc>
                <a:spcPct val="150000"/>
              </a:lnSpc>
            </a:pPr>
            <a:r>
              <a:rPr lang="uk-UA" b="1" dirty="0" err="1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uk-UA" b="1" dirty="0">
              <a:solidFill>
                <a:srgbClr val="5A2C6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://beaplanet.ru/gribi/vlastivosty_gribyv.html</a:t>
            </a:r>
            <a:endParaRPr lang="uk-UA" b="1" dirty="0" smtClean="0">
              <a:solidFill>
                <a:srgbClr val="5A2C6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www.lis.ck.ua/articles/show/id/115</a:t>
            </a:r>
            <a:endParaRPr lang="ru-RU" b="1" dirty="0" smtClean="0">
              <a:solidFill>
                <a:srgbClr val="5A2C6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http://www.zooclub.ru/faq/show.php?id=3017</a:t>
            </a:r>
            <a:endParaRPr lang="uk-UA" b="1" dirty="0" smtClean="0">
              <a:solidFill>
                <a:srgbClr val="5A2C6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http://7dniv.info/?q=ua/</a:t>
            </a:r>
            <a:r>
              <a:rPr lang="uk-UA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новини/32884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infofishing.ru/griby</a:t>
            </a:r>
            <a:r>
              <a:rPr lang="uk-UA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http://www.liveinternet.ru/users/zametkipovara/page20.html</a:t>
            </a:r>
            <a:endParaRPr lang="uk-UA" b="1" dirty="0" smtClean="0">
              <a:solidFill>
                <a:srgbClr val="5A2C6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://dmitrovsnab.ru/header.php?jn=retsept-blyud-iz-gribov-shampinoni</a:t>
            </a:r>
            <a:endParaRPr lang="uk-UA" b="1" dirty="0">
              <a:solidFill>
                <a:srgbClr val="5A2C6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http://www.dietaonline.ru/community/post.php?page=24&amp;topic_id=17629</a:t>
            </a:r>
            <a:endParaRPr lang="uk-UA" b="1" dirty="0" smtClean="0">
              <a:solidFill>
                <a:srgbClr val="5A2C6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b="1" dirty="0" smtClean="0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jeans.lviv.ua/tips/321-yak-vdrzniti-yistvn-gribi-vd-otruynih-ta-persha-dopomoga-pri-otruyenn-gribami.html</a:t>
            </a:r>
            <a:endParaRPr lang="uk-UA" b="1" dirty="0">
              <a:solidFill>
                <a:srgbClr val="5A2C6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58131"/>
            <a:ext cx="574612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Список використаних джерел</a:t>
            </a:r>
          </a:p>
        </p:txBody>
      </p:sp>
    </p:spTree>
    <p:extLst>
      <p:ext uri="{BB962C8B-B14F-4D97-AF65-F5344CB8AC3E}">
        <p14:creationId xmlns:p14="http://schemas.microsoft.com/office/powerpoint/2010/main" val="291907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95536" y="1628800"/>
            <a:ext cx="8497483" cy="4536504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39552" y="1987218"/>
            <a:ext cx="52635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Що таке мікориза?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Яку науку називають біотехнологією?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Як ви думаєте, чому одні гриби відносяться до їстівних, а інші – до отруйних?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Які </a:t>
            </a:r>
            <a:r>
              <a:rPr lang="uk-UA" sz="2000" b="1" dirty="0">
                <a:solidFill>
                  <a:schemeClr val="accent2">
                    <a:lumMod val="50000"/>
                  </a:schemeClr>
                </a:solidFill>
              </a:rPr>
              <a:t>їстівні </a:t>
            </a: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гриби ви </a:t>
            </a:r>
            <a:r>
              <a:rPr lang="uk-UA" sz="2000" b="1" dirty="0">
                <a:solidFill>
                  <a:schemeClr val="accent2">
                    <a:lumMod val="50000"/>
                  </a:schemeClr>
                </a:solidFill>
              </a:rPr>
              <a:t>знаєте?</a:t>
            </a:r>
            <a:endParaRPr lang="uk-UA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Які </a:t>
            </a:r>
            <a:r>
              <a:rPr lang="uk-UA" sz="2000" b="1" dirty="0">
                <a:solidFill>
                  <a:schemeClr val="accent2">
                    <a:lumMod val="50000"/>
                  </a:schemeClr>
                </a:solidFill>
              </a:rPr>
              <a:t>отруйні </a:t>
            </a: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гриби ви </a:t>
            </a:r>
            <a:r>
              <a:rPr lang="uk-UA" sz="2000" b="1" dirty="0">
                <a:solidFill>
                  <a:schemeClr val="accent2">
                    <a:lumMod val="50000"/>
                  </a:schemeClr>
                </a:solidFill>
              </a:rPr>
              <a:t>знаєте?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4338" name="Picture 2" descr="http://dnz33.zakosvita.com.ua/uploads/editor/5958/439908/sitepage_13/images/f_06950d505095748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434" y="2320638"/>
            <a:ext cx="3175586" cy="3440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71953" y="476672"/>
            <a:ext cx="488001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Пригадайте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631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13537" y="1436876"/>
            <a:ext cx="8759618" cy="4900905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70946" y="1680994"/>
            <a:ext cx="8702209" cy="4501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1900" b="1" dirty="0">
                <a:solidFill>
                  <a:srgbClr val="5A2C64"/>
                </a:solidFill>
              </a:rPr>
              <a:t>в</a:t>
            </a:r>
            <a:r>
              <a:rPr lang="uk-UA" sz="1900" b="1" dirty="0" smtClean="0">
                <a:solidFill>
                  <a:srgbClr val="5A2C64"/>
                </a:solidFill>
              </a:rPr>
              <a:t>ивчити їстівні та отруйні гриби та визначити їх характерні ознаки;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1900" b="1" dirty="0" smtClean="0">
                <a:solidFill>
                  <a:srgbClr val="5A2C64"/>
                </a:solidFill>
              </a:rPr>
              <a:t>з</a:t>
            </a:r>
            <a:r>
              <a:rPr lang="uk-UA" sz="1900" b="1" dirty="0" smtClean="0">
                <a:solidFill>
                  <a:srgbClr val="5A2C64"/>
                </a:solidFill>
                <a:latin typeface="Times New Roman"/>
                <a:cs typeface="Times New Roman"/>
              </a:rPr>
              <a:t>'</a:t>
            </a:r>
            <a:r>
              <a:rPr lang="uk-UA" sz="1900" b="1" dirty="0" smtClean="0">
                <a:solidFill>
                  <a:srgbClr val="5A2C64"/>
                </a:solidFill>
              </a:rPr>
              <a:t>ясувати значення штучного розведення грибів для людини та природи;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1900" b="1" dirty="0" smtClean="0">
                <a:solidFill>
                  <a:srgbClr val="5A2C64"/>
                </a:solidFill>
              </a:rPr>
              <a:t>навчитися розрізняти отруйні гриби на прикладах видів своєї  місцевості;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1900" b="1" dirty="0" smtClean="0">
                <a:solidFill>
                  <a:srgbClr val="5A2C64"/>
                </a:solidFill>
              </a:rPr>
              <a:t>повторити правила збирання їстівних грибів;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1900" b="1" dirty="0" smtClean="0">
                <a:solidFill>
                  <a:srgbClr val="5A2C64"/>
                </a:solidFill>
              </a:rPr>
              <a:t>пригадати правила техніки безпеки роботи з мікроскопом та лабораторним обладнанням під час виконання практичної роботи на тему «Розпізнавання їстівних та отруйних грибів своєї місцевості».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38440" y="428471"/>
            <a:ext cx="3874779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 </a:t>
            </a:r>
            <a:r>
              <a:rPr lang="uk-UA" sz="3600" b="1" dirty="0" smtClean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уроку:</a:t>
            </a:r>
            <a:endParaRPr lang="uk-UA" sz="3600" b="1" dirty="0">
              <a:ln w="11430"/>
              <a:solidFill>
                <a:srgbClr val="5A2C64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987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" t="3054" r="7197" b="16818"/>
          <a:stretch/>
        </p:blipFill>
        <p:spPr bwMode="auto">
          <a:xfrm>
            <a:off x="107504" y="815577"/>
            <a:ext cx="8666944" cy="410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2498" y="4920032"/>
            <a:ext cx="8561998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1 – польський гриб; 2 – сироїжка;  3 – підосичник; 4 – білий гриб;</a:t>
            </a: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 5 – опеньок; 6 – дощовик; 7 – печериця; 8 – лисичка справжня;</a:t>
            </a: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 9 – сироїжка ароматна.</a:t>
            </a:r>
          </a:p>
          <a:p>
            <a:pPr algn="just">
              <a:lnSpc>
                <a:spcPct val="150000"/>
              </a:lnSpc>
            </a:pPr>
            <a:r>
              <a:rPr lang="uk-UA" sz="2000" b="1" u="sng" dirty="0" smtClean="0">
                <a:solidFill>
                  <a:schemeClr val="accent2">
                    <a:lumMod val="50000"/>
                  </a:schemeClr>
                </a:solidFill>
              </a:rPr>
              <a:t>Назвати гриби, які ростуть у нашій місцевості.</a:t>
            </a:r>
            <a:r>
              <a:rPr lang="uk-UA" sz="2000" u="sng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000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82408"/>
            <a:ext cx="814197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err="1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Найпоширеніші</a:t>
            </a:r>
            <a:r>
              <a:rPr lang="ru-RU" sz="3200" b="1" dirty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їстівні</a:t>
            </a:r>
            <a:r>
              <a:rPr lang="ru-RU" sz="3200" b="1" dirty="0">
                <a:ln w="11430"/>
                <a:solidFill>
                  <a:srgbClr val="5A2C6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шапинкові</a:t>
            </a:r>
            <a:r>
              <a:rPr lang="ru-RU" sz="32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гриби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126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72875" y="845108"/>
            <a:ext cx="8496747" cy="5869579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60" name="Picture 16" descr="Дневник ZametkiPovar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751" y="4946640"/>
            <a:ext cx="2664881" cy="1768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Рецепт блюд из грибов шампиньоны &quot; портал рецепто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148" y="4725144"/>
            <a:ext cx="2305892" cy="1768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грибы Записи с меткой грибы Дневник Ильсия : Дневники на КП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342" y="4366152"/>
            <a:ext cx="2392949" cy="1794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Это мой тигровый год. Джилл 1/30 - страница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639" y="846418"/>
            <a:ext cx="2404777" cy="1761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2875" y="838152"/>
            <a:ext cx="56886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363538" algn="l"/>
              </a:tabLs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	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Гриби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вживаються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в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їжу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людиною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з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найдавніших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часів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tabLst>
                <a:tab pos="363538" algn="l"/>
              </a:tabLs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	На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Русі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гриби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були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не приправою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а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самостійним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продуктом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харчування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У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старих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російських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куховарських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книгах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є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багато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рецептів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грибних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страв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tabLst>
                <a:tab pos="363538" algn="l"/>
              </a:tabLs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До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революції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Росії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в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заготівля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грибів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становила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до 40 кг на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рік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на одну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людину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02283" y="253377"/>
            <a:ext cx="261597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Цікаво знати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6" name="Picture 12" descr="ОВОЩНЫЕ БЛЮДА Записи в рубрике ОВОЩНЫЕ БЛЮДА Дневник Танунк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467" y="2575339"/>
            <a:ext cx="2389824" cy="1790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8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07975" y="980728"/>
            <a:ext cx="8656513" cy="5622434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2775" y="837290"/>
            <a:ext cx="833131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63538" fontAlgn="base">
              <a:lnSpc>
                <a:spcPct val="150000"/>
              </a:lnSpc>
            </a:pPr>
            <a:r>
              <a:rPr lang="ru-RU" b="1" dirty="0" smtClean="0"/>
              <a:t>	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Гриби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називають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лісовим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м'ясом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».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Сушені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білі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гриби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більш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поживні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ніж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яйця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солонина, варена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ковбаса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а суп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із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них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ситніший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і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калорійніший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ніж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м'ясний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бульйон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Рижики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поживніші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ніж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куряче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м'ясо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оселедець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яловичина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 defTabSz="363538" fontAlgn="base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	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 defTabSz="363538" fontAlgn="base">
              <a:lnSpc>
                <a:spcPct val="150000"/>
              </a:lnSpc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 algn="just" defTabSz="363538" fontAlgn="base">
              <a:lnSpc>
                <a:spcPct val="150000"/>
              </a:lnSpc>
            </a:pPr>
            <a:endParaRPr lang="uk-UA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 defTabSz="363538" fontAlgn="base">
              <a:lnSpc>
                <a:spcPct val="150000"/>
              </a:lnSpc>
            </a:pP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 defTabSz="363538" fontAlgn="base">
              <a:lnSpc>
                <a:spcPct val="150000"/>
              </a:lnSpc>
            </a:pP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Користь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грибів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полягає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вмісті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в них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білків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вуглеводів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жирів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віта-мінів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 (В1, В2,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D,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 і РР),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мікроелементів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K, </a:t>
            </a:r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</a:rPr>
              <a:t>Ca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, Fe, P, Zn, I, Cu, </a:t>
            </a:r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</a:rPr>
              <a:t>Mn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</a:p>
          <a:p>
            <a:pPr algn="just" defTabSz="363538" fontAlgn="base"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	У грибах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вітаміну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В1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стільки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скільки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зернових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культурах і в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яловичій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печінці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вітаміну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D -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як у вершковому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маслі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У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тканинах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грибів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є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лецитин,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який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протидіє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відкладанню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холестерину в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судинах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організму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</a:p>
        </p:txBody>
      </p:sp>
      <p:pic>
        <p:nvPicPr>
          <p:cNvPr id="9218" name="Picture 2" descr="Полезные свойства грибов / Украинский бизнес ресур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895921"/>
            <a:ext cx="2406125" cy="139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8993" y="57398"/>
            <a:ext cx="6274475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Корисні</a:t>
            </a:r>
            <a:r>
              <a:rPr lang="ru-RU" sz="36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властивості</a:t>
            </a:r>
            <a:r>
              <a:rPr lang="ru-RU" sz="36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грибів</a:t>
            </a:r>
            <a:endParaRPr lang="ru-RU" sz="36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AutoShape 2" descr="Картинки по запросу сушені білі гриби страв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сушені білі гриби страв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image.etov.ua/storage/640x640/c/8/c/3/c8c3d34ab18678712a9cce218876b78f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6"/>
          <a:stretch/>
        </p:blipFill>
        <p:spPr bwMode="auto">
          <a:xfrm>
            <a:off x="1187624" y="2924944"/>
            <a:ext cx="1849614" cy="139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895921"/>
            <a:ext cx="2097502" cy="1398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5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79512" y="706538"/>
            <a:ext cx="8784976" cy="5966927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9512" y="60207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Штучне вирощування грибів</a:t>
            </a:r>
            <a:endParaRPr lang="ru-RU" sz="36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75948" y="6027134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</a:rPr>
              <a:t>Штучне вирощування шампіньйонів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4" name="Picture 6" descr="http://agrobiznes.org.ua/userfiles/shampinyony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065" y="4416432"/>
            <a:ext cx="3182238" cy="170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3" y="663575"/>
            <a:ext cx="87849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  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Переваги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запобігання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харчовим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отруєнням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позитивний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вплив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на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навколишнє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середовище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використання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живильних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субстратів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малопродуктивних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для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інших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цілей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(солома, тирса з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листяних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порід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дерев,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лушпиння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з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насіння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соняшника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);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використаний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субстрат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після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збору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врожаю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грибів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стає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цінним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органічним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добривом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для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садівництва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та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овочівництва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8" name="Picture 10" descr="http://fermer.ru/files/styles/attachmentpost/public/sale/attach/187361/plodovye-tela-veshenki.9212c8eccfa84f37ad70328dbe907c2b.jpeg?itok=i35r6tN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84"/>
          <a:stretch/>
        </p:blipFill>
        <p:spPr bwMode="auto">
          <a:xfrm>
            <a:off x="1006638" y="4416432"/>
            <a:ext cx="2872064" cy="170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2407" y="6119467"/>
            <a:ext cx="3846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Вирощування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в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теплиці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</a:rPr>
              <a:t>гливи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5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4596371" y="969849"/>
            <a:ext cx="4320480" cy="5672677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37797" y="987095"/>
            <a:ext cx="4183325" cy="5672677"/>
          </a:xfrm>
          <a:prstGeom prst="round2Diag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Белый трюфель (Choiromyces meandriformis), фото грибы фотография картинка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23" y="1268758"/>
            <a:ext cx="3385333" cy="2752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658" y="4451129"/>
            <a:ext cx="41764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61938" algn="l"/>
              </a:tabLs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	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Білі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труфелі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рідкісні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та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дорогі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гриби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їх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ще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називають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білі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діаманти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tabLst>
                <a:tab pos="261938" algn="l"/>
              </a:tabLs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	1 кг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трюфелів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коштує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2500 $.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52536" y="116632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Цікавинки</a:t>
            </a:r>
            <a:r>
              <a:rPr lang="uk-UA" sz="36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 життя їстівних грибів</a:t>
            </a:r>
            <a:endParaRPr lang="ru-RU" sz="36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4021033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000" b="1" i="1" dirty="0" smtClean="0">
                <a:solidFill>
                  <a:schemeClr val="accent2">
                    <a:lumMod val="50000"/>
                  </a:schemeClr>
                </a:solidFill>
              </a:rPr>
              <a:t>Білі </a:t>
            </a:r>
            <a:r>
              <a:rPr lang="uk-UA" sz="2000" b="1" i="1" dirty="0" err="1" smtClean="0">
                <a:solidFill>
                  <a:schemeClr val="accent2">
                    <a:lumMod val="50000"/>
                  </a:schemeClr>
                </a:solidFill>
              </a:rPr>
              <a:t>труфелі</a:t>
            </a:r>
            <a:r>
              <a:rPr lang="uk-UA" sz="2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4" descr="Удивительный грибной мир нашей планеты (38 фото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128" y="4398729"/>
            <a:ext cx="3048424" cy="1832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60032" y="987095"/>
            <a:ext cx="39746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269875" algn="just">
              <a:lnSpc>
                <a:spcPct val="150000"/>
              </a:lnSpc>
              <a:tabLst>
                <a:tab pos="0" algn="l"/>
              </a:tabLs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Гриб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левова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грива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зустрічається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в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Північній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Америці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Формує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своє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плодове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тіло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на деревах,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які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мають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тверду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деревину. Не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дивлячись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на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дивний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вигляд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цей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гриб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їстівний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95984" y="6259662"/>
            <a:ext cx="2614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000" b="1" i="1" dirty="0" smtClean="0">
                <a:solidFill>
                  <a:schemeClr val="accent2">
                    <a:lumMod val="50000"/>
                  </a:schemeClr>
                </a:solidFill>
              </a:rPr>
              <a:t>Гриб левова грива 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0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1139</TotalTime>
  <Words>856</Words>
  <Application>Microsoft Office PowerPoint</Application>
  <PresentationFormat>Экран (4:3)</PresentationFormat>
  <Paragraphs>133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Изящная</vt:lpstr>
      <vt:lpstr>Їстівні й отруйні гриби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Практична робота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 SoftPERM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Практична робота Розпізнавання їстівних та отруйних грибів своєї місцевості</dc:title>
  <dc:creator>111</dc:creator>
  <cp:lastModifiedBy>Дорошенко</cp:lastModifiedBy>
  <cp:revision>78</cp:revision>
  <dcterms:created xsi:type="dcterms:W3CDTF">2015-02-17T07:29:37Z</dcterms:created>
  <dcterms:modified xsi:type="dcterms:W3CDTF">2015-02-25T00:43:54Z</dcterms:modified>
</cp:coreProperties>
</file>