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0" r:id="rId4"/>
    <p:sldId id="269" r:id="rId5"/>
    <p:sldId id="273" r:id="rId6"/>
    <p:sldId id="258" r:id="rId7"/>
    <p:sldId id="259" r:id="rId8"/>
    <p:sldId id="261" r:id="rId9"/>
    <p:sldId id="274" r:id="rId10"/>
    <p:sldId id="277" r:id="rId11"/>
    <p:sldId id="268" r:id="rId12"/>
    <p:sldId id="276" r:id="rId13"/>
    <p:sldId id="271" r:id="rId14"/>
    <p:sldId id="272" r:id="rId15"/>
    <p:sldId id="286" r:id="rId16"/>
    <p:sldId id="262" r:id="rId17"/>
    <p:sldId id="280" r:id="rId18"/>
    <p:sldId id="264" r:id="rId19"/>
    <p:sldId id="281" r:id="rId20"/>
    <p:sldId id="265" r:id="rId21"/>
    <p:sldId id="282" r:id="rId22"/>
    <p:sldId id="266" r:id="rId23"/>
    <p:sldId id="283" r:id="rId24"/>
    <p:sldId id="267" r:id="rId25"/>
    <p:sldId id="284" r:id="rId26"/>
    <p:sldId id="263" r:id="rId27"/>
    <p:sldId id="279" r:id="rId28"/>
    <p:sldId id="285" r:id="rId29"/>
    <p:sldId id="260" r:id="rId30"/>
    <p:sldId id="275" r:id="rId31"/>
    <p:sldId id="278" r:id="rId3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59FD17-3F13-4C03-89A1-BCE963B4CF4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D6A416-02C0-4E52-833D-B8FA82EFFAB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url?sa=i&amp;rct=j&amp;q=&amp;esrc=s&amp;source=images&amp;cd=&amp;cad=rja&amp;uact=8&amp;ved=0CAYQjB0&amp;url=http://oberig.ucoz.net/photo/26-0-920-3&amp;ei=gz7aVIG-CIXAOf_lgPgB&amp;bvm=bv.85464276,d.bGQ&amp;psig=AFQjCNFuvVmbGn7wOkzQii0ykT0C_DyThg&amp;ust=1423675384258615" TargetMode="External"/><Relationship Id="rId7" Type="http://schemas.openxmlformats.org/officeDocument/2006/relationships/hyperlink" Target="https://www.google.com.ua/url?sa=i&amp;rct=j&amp;q=&amp;esrc=s&amp;source=images&amp;cd=&amp;cad=rja&amp;uact=8&amp;ved=0CAYQjB0&amp;url=http://4vlada.com/photonews/575&amp;ei=qmraVLvNNYPNPY6ggZAJ&amp;psig=AFQjCNF77oMb5vGWKK_ua115AuqCV1Wu2g&amp;ust=1423686614267635" TargetMode="External"/><Relationship Id="rId2" Type="http://schemas.openxmlformats.org/officeDocument/2006/relationships/hyperlink" Target="http://modna.com.ua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oogle.com.ua/url?sa=i&amp;rct=j&amp;q=&amp;esrc=s&amp;source=images&amp;cd=&amp;cad=rja&amp;uact=8&amp;ved=0CAYQjB0&amp;url=http://ru.tsn.ua/ukrayina/v-voskresene-v-ukraine-potepleet-do-15-gradusov-289766.html&amp;ei=TWnaVOuZHYWCPY-sgFg&amp;bvm=bv.85761416,d.bGQ&amp;psig=AFQjCNG9CGpzzdialvtKIPOErDCFXJ4haQ&amp;ust=1423686326054625" TargetMode="External"/><Relationship Id="rId5" Type="http://schemas.openxmlformats.org/officeDocument/2006/relationships/hyperlink" Target="http://www.bankoboev.ru/" TargetMode="External"/><Relationship Id="rId4" Type="http://schemas.openxmlformats.org/officeDocument/2006/relationships/hyperlink" Target="https://www.google.com.ua/url?sa=i&amp;rct=j&amp;q=&amp;esrc=s&amp;source=images&amp;cd=&amp;cad=rja&amp;uact=8&amp;ved=0CAYQjB0&amp;url=http://metalandrew.livejournal.com/71365.html&amp;ei=vz7aVIrmEYSsPdLFgJgD&amp;bvm=bv.85464276,d.bGQ&amp;psig=AFQjCNH8hwp2IAxXHVAh-BEdqVCsEnkwpA&amp;ust=142367511165401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24936" cy="3600400"/>
          </a:xfrm>
        </p:spPr>
        <p:txBody>
          <a:bodyPr>
            <a:normAutofit fontScale="90000"/>
          </a:bodyPr>
          <a:lstStyle/>
          <a:p>
            <a:r>
              <a:rPr lang="uk-UA" sz="2700" dirty="0" smtClean="0"/>
              <a:t>Література рідного краю,</a:t>
            </a:r>
            <a:br>
              <a:rPr lang="uk-UA" sz="2700" dirty="0" smtClean="0"/>
            </a:br>
            <a:r>
              <a:rPr lang="uk-UA" sz="2700" dirty="0" smtClean="0"/>
              <a:t>серія уроків, 8 клас</a:t>
            </a:r>
            <a:r>
              <a:rPr lang="uk-UA" sz="4900" dirty="0" smtClean="0"/>
              <a:t/>
            </a:r>
            <a:br>
              <a:rPr lang="uk-UA" sz="4900" dirty="0" smtClean="0"/>
            </a:br>
            <a:r>
              <a:rPr lang="uk-UA" dirty="0" smtClean="0"/>
              <a:t>персоніфікація природи </a:t>
            </a:r>
            <a:br>
              <a:rPr lang="uk-UA" dirty="0" smtClean="0"/>
            </a:br>
            <a:r>
              <a:rPr lang="uk-UA" dirty="0" smtClean="0"/>
              <a:t>у поезії </a:t>
            </a:r>
            <a:br>
              <a:rPr lang="uk-UA" dirty="0" smtClean="0"/>
            </a:br>
            <a:r>
              <a:rPr lang="uk-UA" sz="5300" dirty="0" smtClean="0"/>
              <a:t>Ольги </a:t>
            </a:r>
            <a:r>
              <a:rPr lang="uk-UA" sz="5300" dirty="0" err="1" smtClean="0"/>
              <a:t>іванівни</a:t>
            </a:r>
            <a:r>
              <a:rPr lang="uk-UA" sz="5300" dirty="0" smtClean="0"/>
              <a:t> </a:t>
            </a:r>
            <a:br>
              <a:rPr lang="uk-UA" sz="5300" dirty="0" smtClean="0"/>
            </a:br>
            <a:r>
              <a:rPr lang="uk-UA" sz="5300" dirty="0" err="1" smtClean="0"/>
              <a:t>Месеврі</a:t>
            </a:r>
            <a:endParaRPr lang="uk-UA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09120"/>
            <a:ext cx="6400800" cy="1752600"/>
          </a:xfrm>
        </p:spPr>
        <p:txBody>
          <a:bodyPr>
            <a:normAutofit fontScale="85000" lnSpcReduction="10000"/>
          </a:bodyPr>
          <a:lstStyle/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Автор: </a:t>
            </a: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Хмелярчук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 Людмила Петрівна,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вчитель української мови та літератури </a:t>
            </a:r>
          </a:p>
          <a:p>
            <a:pPr algn="r">
              <a:spcBef>
                <a:spcPts val="0"/>
              </a:spcBef>
            </a:pPr>
            <a:r>
              <a:rPr lang="uk-UA" dirty="0" err="1">
                <a:solidFill>
                  <a:schemeClr val="accent4">
                    <a:lumMod val="50000"/>
                  </a:schemeClr>
                </a:solidFill>
              </a:rPr>
              <a:t>Теклинської</a:t>
            </a: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 загальноосвітньої школи І-ІІ ст.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Смілянської районної ради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Черкаської області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95201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dirty="0" smtClean="0"/>
              <a:t>Хвилинка творчості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8424936" cy="24048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i="1" dirty="0" smtClean="0"/>
              <a:t>Ольга </a:t>
            </a:r>
            <a:r>
              <a:rPr lang="uk-UA" i="1" dirty="0" err="1" smtClean="0"/>
              <a:t>Месевря</a:t>
            </a:r>
            <a:r>
              <a:rPr lang="uk-UA" i="1" dirty="0" smtClean="0"/>
              <a:t> у поезії «Мій світ» використовує неологізм «</a:t>
            </a:r>
            <a:r>
              <a:rPr lang="uk-UA" i="1" dirty="0" err="1" smtClean="0"/>
              <a:t>літорослий</a:t>
            </a:r>
            <a:r>
              <a:rPr lang="uk-UA" i="1" dirty="0" smtClean="0"/>
              <a:t>» - той що виріс цього літа. Створіть власні неологізми, частиною яких буде слово «літо».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endParaRPr lang="uk-UA" i="1" dirty="0" smtClean="0"/>
          </a:p>
          <a:p>
            <a:pPr marL="13716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u="sng" dirty="0" smtClean="0"/>
              <a:t>Для прикладу</a:t>
            </a:r>
            <a:r>
              <a:rPr lang="uk-UA" dirty="0" smtClean="0"/>
              <a:t>: </a:t>
            </a:r>
            <a:r>
              <a:rPr lang="uk-UA" dirty="0" err="1" smtClean="0"/>
              <a:t>літоцвітний</a:t>
            </a:r>
            <a:r>
              <a:rPr lang="uk-UA" dirty="0" smtClean="0"/>
              <a:t>, </a:t>
            </a:r>
            <a:r>
              <a:rPr lang="uk-UA" dirty="0" err="1" smtClean="0"/>
              <a:t>літотканий</a:t>
            </a:r>
            <a:r>
              <a:rPr lang="uk-UA" dirty="0" smtClean="0"/>
              <a:t>, </a:t>
            </a:r>
            <a:r>
              <a:rPr lang="uk-UA" dirty="0" err="1" smtClean="0"/>
              <a:t>мрійнолітий</a:t>
            </a:r>
            <a:r>
              <a:rPr lang="uk-UA" dirty="0" smtClean="0"/>
              <a:t>, </a:t>
            </a:r>
            <a:r>
              <a:rPr lang="uk-UA" dirty="0" err="1" smtClean="0"/>
              <a:t>сонцелітий</a:t>
            </a:r>
            <a:r>
              <a:rPr lang="uk-UA" dirty="0" smtClean="0"/>
              <a:t>,  </a:t>
            </a:r>
            <a:r>
              <a:rPr lang="uk-UA" dirty="0" err="1" smtClean="0"/>
              <a:t>літокрилий</a:t>
            </a:r>
            <a:r>
              <a:rPr lang="uk-UA" dirty="0" smtClean="0"/>
              <a:t>, </a:t>
            </a:r>
            <a:r>
              <a:rPr lang="uk-UA" dirty="0" err="1" smtClean="0"/>
              <a:t>літодень</a:t>
            </a:r>
            <a:r>
              <a:rPr lang="uk-UA" dirty="0" smtClean="0"/>
              <a:t>, </a:t>
            </a:r>
            <a:r>
              <a:rPr lang="uk-UA" dirty="0" err="1" smtClean="0"/>
              <a:t>літочас</a:t>
            </a:r>
            <a:r>
              <a:rPr lang="uk-UA" dirty="0" smtClean="0"/>
              <a:t>, </a:t>
            </a:r>
            <a:r>
              <a:rPr lang="uk-UA" dirty="0" err="1" smtClean="0"/>
              <a:t>літоспів</a:t>
            </a:r>
            <a:r>
              <a:rPr lang="uk-UA" dirty="0" smtClean="0"/>
              <a:t>, </a:t>
            </a:r>
            <a:r>
              <a:rPr lang="uk-UA" dirty="0" err="1" smtClean="0"/>
              <a:t>літоцвіт</a:t>
            </a:r>
            <a:r>
              <a:rPr lang="uk-UA" dirty="0" smtClean="0"/>
              <a:t>... 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endParaRPr lang="uk-UA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8"/>
          <a:stretch/>
        </p:blipFill>
        <p:spPr bwMode="auto">
          <a:xfrm>
            <a:off x="1835696" y="3717032"/>
            <a:ext cx="5480254" cy="288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24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r"/>
            <a:r>
              <a:rPr lang="uk-UA" dirty="0" smtClean="0"/>
              <a:t>Земля заснула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91880" y="980728"/>
            <a:ext cx="5482952" cy="5328591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uk-UA" dirty="0" smtClean="0"/>
              <a:t>Земля заснула.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Компрес туману на чолі —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Від болю і втоми.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А юний Вечір нишком увійшов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У звабливу м'яку Ніч.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Прокинулась. Навпроти —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Дитячі чисті очі Ранку.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Сонце складає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Три пучки — промінці,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Щоб ознаменувати новонародженого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Хрестом.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Підставляю і свого лоба,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Може, і мене благословить.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692696"/>
            <a:ext cx="3888432" cy="242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346614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53136"/>
            <a:ext cx="3240360" cy="201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620688"/>
            <a:ext cx="8352928" cy="2736304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Хто є ліричним персонажем поезії, чи один він тут?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Який художній засіб є провідним? Чому?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Визначте римо-ритмічні особливості поезії, зробіть висновок.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Якого кольору твір?  Чим він пахне?</a:t>
            </a:r>
          </a:p>
          <a:p>
            <a:pPr marL="137160" indent="0">
              <a:buNone/>
            </a:pPr>
            <a:r>
              <a:rPr lang="uk-UA" i="1" dirty="0" smtClean="0"/>
              <a:t>У разі потреби звертайтесь до </a:t>
            </a:r>
            <a:r>
              <a:rPr lang="uk-UA" i="1" dirty="0" smtClean="0">
                <a:hlinkClick r:id="rId2" action="ppaction://hlinksldjump"/>
              </a:rPr>
              <a:t>«Сторінки учня»</a:t>
            </a:r>
            <a:endParaRPr lang="uk-UA" i="1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19"/>
          <a:stretch/>
        </p:blipFill>
        <p:spPr bwMode="auto">
          <a:xfrm>
            <a:off x="2123728" y="3381983"/>
            <a:ext cx="5040560" cy="3068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404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404664"/>
            <a:ext cx="4320480" cy="4968552"/>
          </a:xfrm>
        </p:spPr>
        <p:txBody>
          <a:bodyPr/>
          <a:lstStyle/>
          <a:p>
            <a:pPr marL="137160" indent="0">
              <a:buNone/>
            </a:pPr>
            <a:r>
              <a:rPr lang="uk-UA" sz="2800" i="1" dirty="0" smtClean="0"/>
              <a:t>«Ольга </a:t>
            </a:r>
            <a:r>
              <a:rPr lang="uk-UA" sz="2800" i="1" dirty="0" err="1"/>
              <a:t>Месевря</a:t>
            </a:r>
            <a:r>
              <a:rPr lang="uk-UA" sz="2800" i="1" dirty="0"/>
              <a:t> не тільки прищеплює любов до сучасної української літератури, а й сама пише глибоку, оригінальну, модерну поезію, адже верлібр захоплює образом, </a:t>
            </a:r>
            <a:r>
              <a:rPr lang="uk-UA" sz="2800" i="1" dirty="0" smtClean="0"/>
              <a:t>несподіванкою».</a:t>
            </a:r>
          </a:p>
          <a:p>
            <a:pPr marL="137160" indent="0" algn="r">
              <a:buNone/>
            </a:pPr>
            <a:r>
              <a:rPr lang="uk-UA" sz="2000" i="1" dirty="0" smtClean="0"/>
              <a:t>Василь </a:t>
            </a:r>
            <a:r>
              <a:rPr lang="uk-UA" sz="2000" i="1" dirty="0" err="1" smtClean="0"/>
              <a:t>Пахаренко</a:t>
            </a:r>
            <a:endParaRPr lang="uk-UA" sz="2000" i="1" dirty="0"/>
          </a:p>
        </p:txBody>
      </p:sp>
      <p:pic>
        <p:nvPicPr>
          <p:cNvPr id="5" name="Содержимое 4" descr="nhт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60032" y="548680"/>
            <a:ext cx="3960440" cy="5917240"/>
          </a:xfrm>
          <a:ln w="38100" cap="sq">
            <a:solidFill>
              <a:schemeClr val="accent1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74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66"/>
            <a:ext cx="8229600" cy="1143000"/>
          </a:xfrm>
        </p:spPr>
        <p:txBody>
          <a:bodyPr/>
          <a:lstStyle/>
          <a:p>
            <a:r>
              <a:rPr lang="uk-UA" dirty="0" smtClean="0"/>
              <a:t>Білий вірш чи верлібр?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980728"/>
            <a:ext cx="8208912" cy="4104456"/>
          </a:xfrm>
        </p:spPr>
        <p:txBody>
          <a:bodyPr/>
          <a:lstStyle/>
          <a:p>
            <a:pPr marL="137160" indent="0">
              <a:buNone/>
            </a:pPr>
            <a:r>
              <a:rPr lang="uk-UA" b="1" i="1" dirty="0" smtClean="0"/>
              <a:t>Верлібр (або вільний вірш) </a:t>
            </a:r>
            <a:r>
              <a:rPr lang="uk-UA" i="1" dirty="0" smtClean="0"/>
              <a:t>не має строфічної будови, рими, поетичного розміру, а ритм у ньому досягається лише наспівною інтонацією. </a:t>
            </a:r>
          </a:p>
          <a:p>
            <a:pPr marL="137160" indent="0">
              <a:buNone/>
            </a:pPr>
            <a:r>
              <a:rPr lang="uk-UA" b="1" i="1" dirty="0" smtClean="0"/>
              <a:t>Білий вірш </a:t>
            </a:r>
            <a:r>
              <a:rPr lang="uk-UA" i="1" dirty="0" smtClean="0"/>
              <a:t>– неримований вірш з чіткою внутрішньою структурою (має ритм, проте немає рими).</a:t>
            </a:r>
          </a:p>
          <a:p>
            <a:pPr marL="137160" indent="0">
              <a:buNone/>
            </a:pPr>
            <a:endParaRPr lang="uk-UA" i="1" dirty="0"/>
          </a:p>
          <a:p>
            <a:pPr marL="137160" indent="0" algn="ctr">
              <a:buNone/>
            </a:pPr>
            <a:r>
              <a:rPr lang="uk-UA" i="1" u="sng" dirty="0" smtClean="0"/>
              <a:t>Метою білого вірша та верлібру є звернення уваги на зміст, а не на форму. </a:t>
            </a:r>
            <a:endParaRPr lang="uk-UA" i="1" u="sng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6" b="14227"/>
          <a:stretch/>
        </p:blipFill>
        <p:spPr bwMode="auto">
          <a:xfrm>
            <a:off x="2267744" y="4504269"/>
            <a:ext cx="4608512" cy="2246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0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" r="9373" b="2290"/>
          <a:stretch/>
        </p:blipFill>
        <p:spPr>
          <a:xfrm>
            <a:off x="611560" y="332656"/>
            <a:ext cx="2640786" cy="3810000"/>
          </a:xfrm>
        </p:spPr>
      </p:pic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57177"/>
            <a:ext cx="2662916" cy="357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3887" y="476672"/>
            <a:ext cx="54006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Ольга Іванівна пригадує момент, коли одного дня йшла полем, а в голові проросли рядки...</a:t>
            </a:r>
          </a:p>
          <a:p>
            <a:r>
              <a:rPr lang="uk-UA" sz="2800" i="1" dirty="0" smtClean="0"/>
              <a:t>Проте поезія була іншою… то світ побачив перший верлібр.</a:t>
            </a:r>
            <a:endParaRPr lang="uk-UA" sz="28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509120"/>
            <a:ext cx="51845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uk-UA" sz="2800" i="1" dirty="0" smtClean="0"/>
              <a:t>Що зі мною? – запитала у Людмили Тараненко.</a:t>
            </a:r>
          </a:p>
          <a:p>
            <a:pPr marL="457200" indent="-457200">
              <a:buFontTx/>
              <a:buChar char="-"/>
            </a:pPr>
            <a:r>
              <a:rPr lang="uk-UA" sz="2800" i="1" dirty="0" smtClean="0"/>
              <a:t>Тепер ти писатимеш по-іншому… </a:t>
            </a:r>
            <a:endParaRPr lang="uk-UA" sz="28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325002"/>
            <a:ext cx="2497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>
                <a:solidFill>
                  <a:schemeClr val="accent6">
                    <a:lumMod val="50000"/>
                  </a:schemeClr>
                </a:solidFill>
              </a:rPr>
              <a:t>Людмила </a:t>
            </a:r>
            <a:r>
              <a:rPr lang="uk-UA" sz="2000" b="1" i="1" dirty="0">
                <a:solidFill>
                  <a:schemeClr val="accent6">
                    <a:lumMod val="50000"/>
                  </a:schemeClr>
                </a:solidFill>
              </a:rPr>
              <a:t>Тараненко</a:t>
            </a:r>
            <a:endParaRPr lang="uk-UA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Серпень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80729"/>
            <a:ext cx="5050904" cy="514543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Як піч, вже серпень вичах і потух,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хоч-не-хоч, а в осінь іти треба...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Мов полинялий ситцевий фартух,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Висить над полем посіріле небо.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Ховають літо в погріб у діжки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Запасливі, дбайливі господині.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місяць щоки </a:t>
            </a:r>
            <a:r>
              <a:rPr lang="uk-UA" dirty="0" err="1" smtClean="0"/>
              <a:t>надима</a:t>
            </a:r>
            <a:r>
              <a:rPr lang="uk-UA" dirty="0" smtClean="0"/>
              <a:t>, мов диня.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Грушками падають у пелену зірки.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ти чекаєш на таємну мить: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Як літо в осінь яблуком влетить.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0648"/>
            <a:ext cx="360040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7"/>
          <a:stretch/>
        </p:blipFill>
        <p:spPr bwMode="auto">
          <a:xfrm>
            <a:off x="6513540" y="3514328"/>
            <a:ext cx="2466975" cy="1623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581128"/>
            <a:ext cx="3216766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94484"/>
            <a:ext cx="1742306" cy="130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397" y="1844824"/>
            <a:ext cx="262006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4293096"/>
            <a:ext cx="25812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04143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76673"/>
            <a:ext cx="8435280" cy="410445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Хто ліричні персонажі вірша?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Назвіть найяскравіші художні засоби.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Якого кольору поезія?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Чим пахне вірш?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Який смак у твору?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Яка поезія на дотик?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Чому авторка використала форму вільного вірша?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Намалюйте словом зображену картину.</a:t>
            </a:r>
            <a:endParaRPr lang="uk-UA" i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365104"/>
            <a:ext cx="2457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23907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2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r"/>
            <a:r>
              <a:rPr lang="uk-UA" dirty="0" smtClean="0"/>
              <a:t>У липня – депресія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60032" y="1052736"/>
            <a:ext cx="4172272" cy="485740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uk-UA" dirty="0" smtClean="0"/>
              <a:t>У липня – депресія.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Розперезався дощ –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Регоче грозами.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Купила йому квиток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На перший потяг.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На південь.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Чекала: ось-ось рушить.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А він вистрибнув із вагона: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Остудив мене.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То </a:t>
            </a:r>
            <a:r>
              <a:rPr lang="uk-UA" dirty="0" smtClean="0"/>
              <a:t>– в </a:t>
            </a:r>
            <a:r>
              <a:rPr lang="uk-UA" dirty="0" smtClean="0"/>
              <a:t>липня депресія.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26" y="764704"/>
            <a:ext cx="346614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35003"/>
            <a:ext cx="5616623" cy="158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0" y="2643264"/>
            <a:ext cx="3744417" cy="249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88640"/>
            <a:ext cx="8712968" cy="338437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Опишіть зображувану картину.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Яка поезія на дотик?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Ліричним персонажем є дощ. Чому поезія не сумна?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Відтворіть звуки природи, описані у вірші.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/>
              <a:t>Продовжте «діяння» липня, застосовуючи персоніфікацію</a:t>
            </a:r>
            <a:r>
              <a:rPr lang="uk-UA" i="1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Чи подобається вам дощова погода? Чому?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29000"/>
            <a:ext cx="5256584" cy="327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47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5982816" cy="3359092"/>
          </a:xfrm>
        </p:spPr>
      </p:pic>
      <p:sp>
        <p:nvSpPr>
          <p:cNvPr id="4" name="Прямоугольник 3"/>
          <p:cNvSpPr/>
          <p:nvPr/>
        </p:nvSpPr>
        <p:spPr>
          <a:xfrm>
            <a:off x="179512" y="5157192"/>
            <a:ext cx="4716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uk-UA" sz="2400" b="1" i="1" dirty="0"/>
              <a:t>Ольга Іванівна </a:t>
            </a:r>
            <a:r>
              <a:rPr lang="uk-UA" sz="2400" b="1" i="1" dirty="0" err="1"/>
              <a:t>Месевря</a:t>
            </a:r>
            <a:r>
              <a:rPr lang="uk-UA" sz="2400" b="1" i="1" dirty="0"/>
              <a:t> </a:t>
            </a:r>
            <a:r>
              <a:rPr lang="uk-UA" sz="2400" i="1" dirty="0"/>
              <a:t>- автор збірок поезії «</a:t>
            </a:r>
            <a:r>
              <a:rPr lang="uk-UA" sz="2400" i="1" dirty="0" err="1"/>
              <a:t>Літоросль</a:t>
            </a:r>
            <a:r>
              <a:rPr lang="uk-UA" sz="2400" i="1" dirty="0"/>
              <a:t>» та «Серпнева пастораль»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372" y="3523516"/>
            <a:ext cx="3779824" cy="2834005"/>
          </a:xfrm>
        </p:spPr>
      </p:pic>
      <p:sp>
        <p:nvSpPr>
          <p:cNvPr id="6" name="Прямоугольник 5"/>
          <p:cNvSpPr/>
          <p:nvPr/>
        </p:nvSpPr>
        <p:spPr>
          <a:xfrm>
            <a:off x="179512" y="404664"/>
            <a:ext cx="87701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2400" i="1" dirty="0" smtClean="0"/>
              <a:t>«…в тканині її поезії – любов і душевна краса, що знаходять </a:t>
            </a:r>
            <a:r>
              <a:rPr lang="uk-UA" sz="2400" i="1" dirty="0" err="1" smtClean="0"/>
              <a:t>поладунок</a:t>
            </a:r>
            <a:r>
              <a:rPr lang="uk-UA" sz="2400" i="1" dirty="0" smtClean="0"/>
              <a:t> із оточуючим світом, отже, творять вищу гармонію людини і природи».</a:t>
            </a:r>
          </a:p>
          <a:p>
            <a:pPr algn="r"/>
            <a:r>
              <a:rPr lang="uk-UA" sz="2000" i="1" dirty="0" smtClean="0"/>
              <a:t>Валентина Коваленко</a:t>
            </a: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37340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Сонце смачно надкусило соковиту грушу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898776" cy="492514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Сонце смачно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надкусило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солодку грушу.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Я засміялась –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Воно засоромилося,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Заховалось у листі.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Тепер дерево сяє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казковою квіткою.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715" y="620688"/>
            <a:ext cx="2592288" cy="19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379" y="1433023"/>
            <a:ext cx="3024336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408" y="3068960"/>
            <a:ext cx="3813689" cy="284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r="10564" b="16718"/>
          <a:stretch/>
        </p:blipFill>
        <p:spPr bwMode="auto">
          <a:xfrm>
            <a:off x="3007743" y="5361566"/>
            <a:ext cx="2202874" cy="1404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11503" r="6589" b="11670"/>
          <a:stretch/>
        </p:blipFill>
        <p:spPr bwMode="auto">
          <a:xfrm>
            <a:off x="3635896" y="3429000"/>
            <a:ext cx="2205843" cy="1546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uk-UA" dirty="0" smtClean="0"/>
              <a:t>Створіть «Паспорт поезії»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052736"/>
            <a:ext cx="8136904" cy="4104456"/>
          </a:xfrm>
        </p:spPr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Фото поезії (зліва вгорі).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Жанр твору.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Провідний мотив твору.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Композиція твору (вихідний момент, розвиток почуття, кульмінація, резюме).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Основні образи.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Мовні засоби.</a:t>
            </a:r>
          </a:p>
          <a:p>
            <a:pPr marL="651510" indent="-514350">
              <a:buFont typeface="+mj-lt"/>
              <a:buAutoNum type="arabicPeriod"/>
            </a:pPr>
            <a:r>
              <a:rPr lang="uk-UA" i="1" dirty="0" smtClean="0"/>
              <a:t>Римо-ритмічні особливості твору.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97152"/>
            <a:ext cx="3922279" cy="19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2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r"/>
            <a:r>
              <a:rPr lang="uk-UA" dirty="0" err="1" smtClean="0"/>
              <a:t>Одпарубкував</a:t>
            </a:r>
            <a:r>
              <a:rPr lang="uk-UA" dirty="0" smtClean="0"/>
              <a:t> Травень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19872" y="908720"/>
            <a:ext cx="5482952" cy="3268959"/>
          </a:xfrm>
        </p:spPr>
        <p:txBody>
          <a:bodyPr/>
          <a:lstStyle/>
          <a:p>
            <a:pPr algn="r">
              <a:buNone/>
            </a:pPr>
            <a:r>
              <a:rPr lang="uk-UA" dirty="0" err="1" smtClean="0"/>
              <a:t>Одпарубкував</a:t>
            </a:r>
            <a:r>
              <a:rPr lang="uk-UA" dirty="0" smtClean="0"/>
              <a:t> Травень. 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Відстояв Троїцьку службу. 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Чар-зілля квітів і трав 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Подарував Червню: 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Для купальської ночі?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22" y="980728"/>
            <a:ext cx="3436042" cy="2141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36912"/>
            <a:ext cx="3168352" cy="217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71963"/>
            <a:ext cx="3500056" cy="2181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8" r="12794"/>
          <a:stretch/>
        </p:blipFill>
        <p:spPr bwMode="auto">
          <a:xfrm>
            <a:off x="179512" y="3295551"/>
            <a:ext cx="2732378" cy="157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473" y="4869160"/>
            <a:ext cx="2754381" cy="187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5"/>
          <a:stretch/>
        </p:blipFill>
        <p:spPr bwMode="auto">
          <a:xfrm>
            <a:off x="367352" y="4977285"/>
            <a:ext cx="1857375" cy="165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76672"/>
            <a:ext cx="8291264" cy="273630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Пригадайте, що вам відомо про цикл літніх свят, зокрема Трійцю (Зелені свята), Івана Купала? Що їх об</a:t>
            </a:r>
            <a:r>
              <a:rPr lang="en-US" i="1" dirty="0" smtClean="0"/>
              <a:t>’</a:t>
            </a:r>
            <a:r>
              <a:rPr lang="uk-UA" i="1" dirty="0" err="1" smtClean="0"/>
              <a:t>єднує</a:t>
            </a:r>
            <a:r>
              <a:rPr lang="uk-UA" i="1" dirty="0" smtClean="0"/>
              <a:t>, у чому особливості?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Опишіть персоніфікованого Травня.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Доведіть, що це пейзажна лірика.</a:t>
            </a:r>
          </a:p>
          <a:p>
            <a:pPr>
              <a:buFont typeface="Arial" panose="020B0604020202020204" pitchFamily="34" charset="0"/>
              <a:buChar char="•"/>
            </a:pPr>
            <a:endParaRPr lang="en-US" i="1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9" b="5505"/>
          <a:stretch/>
        </p:blipFill>
        <p:spPr bwMode="auto">
          <a:xfrm>
            <a:off x="395536" y="3422072"/>
            <a:ext cx="4567132" cy="259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3"/>
          <a:stretch/>
        </p:blipFill>
        <p:spPr bwMode="auto">
          <a:xfrm>
            <a:off x="4355976" y="3906982"/>
            <a:ext cx="4544491" cy="269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57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23928" y="1196752"/>
            <a:ext cx="4906888" cy="4205063"/>
          </a:xfrm>
        </p:spPr>
        <p:txBody>
          <a:bodyPr/>
          <a:lstStyle/>
          <a:p>
            <a:pPr algn="r">
              <a:buNone/>
            </a:pPr>
            <a:r>
              <a:rPr lang="uk-UA" dirty="0" smtClean="0"/>
              <a:t>Сльозяться льодяні бурульки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На дахах.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Чхає Дніпро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Під проталинами криги.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Хлипає мокрий сніг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Під ногами.</a:t>
            </a:r>
            <a:endParaRPr lang="ru-RU" dirty="0" smtClean="0"/>
          </a:p>
          <a:p>
            <a:pPr algn="r">
              <a:buNone/>
            </a:pPr>
            <a:r>
              <a:rPr lang="uk-UA" dirty="0" smtClean="0"/>
              <a:t>Нездужає Зима.</a:t>
            </a:r>
            <a:endParaRPr lang="ru-RU" dirty="0" smtClean="0"/>
          </a:p>
          <a:p>
            <a:pPr algn="r"/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36" y="1052736"/>
            <a:ext cx="3384376" cy="232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2852936"/>
            <a:ext cx="358988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14"/>
          <a:stretch/>
        </p:blipFill>
        <p:spPr bwMode="auto">
          <a:xfrm>
            <a:off x="3674012" y="4509118"/>
            <a:ext cx="3445834" cy="22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uk-UA" dirty="0" smtClean="0"/>
              <a:t>Сльозяться льодяні бульки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04665"/>
            <a:ext cx="8435280" cy="3744415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Хто ліричні персонажі поезії?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Чому Зима чхає?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Чи шкода вам хвору Зиму? Чому?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Який колір переважає у вірші?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Доповніть ряд </a:t>
            </a:r>
            <a:r>
              <a:rPr lang="uk-UA" i="1" dirty="0" err="1" smtClean="0"/>
              <a:t>прислів</a:t>
            </a:r>
            <a:r>
              <a:rPr lang="en-US" i="1" dirty="0" smtClean="0"/>
              <a:t>’</a:t>
            </a:r>
            <a:r>
              <a:rPr lang="uk-UA" i="1" dirty="0" smtClean="0"/>
              <a:t>їв про кінець зими та початок весни. (Березень – </a:t>
            </a:r>
            <a:r>
              <a:rPr lang="uk-UA" i="1" dirty="0" err="1" smtClean="0"/>
              <a:t>переверзень</a:t>
            </a:r>
            <a:r>
              <a:rPr lang="uk-UA" i="1" dirty="0" smtClean="0"/>
              <a:t>, </a:t>
            </a:r>
            <a:r>
              <a:rPr lang="uk-UA" i="1" dirty="0" err="1" smtClean="0"/>
              <a:t>март</a:t>
            </a:r>
            <a:r>
              <a:rPr lang="uk-UA" i="1" dirty="0" smtClean="0"/>
              <a:t> за всіх варт, у березні сім погод надворі: сіє, віє, крутить, мутить, рве, зверху ллє, знизу мете; уночі тріщить, а вдень плющить; в </a:t>
            </a:r>
            <a:r>
              <a:rPr lang="uk-UA" i="1" dirty="0" err="1" smtClean="0"/>
              <a:t>марець</a:t>
            </a:r>
            <a:r>
              <a:rPr lang="uk-UA" i="1" dirty="0" smtClean="0"/>
              <a:t> не замерзне і старець. )</a:t>
            </a:r>
          </a:p>
          <a:p>
            <a:pPr>
              <a:buFont typeface="Arial" panose="020B0604020202020204" pitchFamily="34" charset="0"/>
              <a:buChar char="•"/>
            </a:pPr>
            <a:endParaRPr lang="uk-UA" i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72"/>
          <a:stretch/>
        </p:blipFill>
        <p:spPr bwMode="auto">
          <a:xfrm>
            <a:off x="2051720" y="4221088"/>
            <a:ext cx="4968552" cy="23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303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Суха верба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4834880" cy="561662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Суха верба,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напоєна настоєм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із цілющих квітів і трав,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Зацвіла увечері...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лелеками.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Здивувалося нічне небо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собі зацвіло...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зорями.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Лелеки всеньку ніч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стерегли небесні квіти,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Але ті на світанні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зов'яли,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Тоді небо зацвіло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лелеками.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3047959" cy="234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14001"/>
            <a:ext cx="2664296" cy="265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96952"/>
            <a:ext cx="3111878" cy="373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76673"/>
            <a:ext cx="8219256" cy="352839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Поясніть символи, використані у поезії.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Розкрийте композицію </a:t>
            </a:r>
            <a:r>
              <a:rPr lang="uk-UA" i="1" dirty="0"/>
              <a:t>твору (вихідний момент, розвиток почуття, кульмінація, резюме</a:t>
            </a:r>
            <a:r>
              <a:rPr lang="uk-UA" i="1" dirty="0" smtClean="0"/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Доведіть, що ідеєю поезії є думка: «Добро перемагає зло, після темряви зажди буде світло».</a:t>
            </a:r>
            <a:endParaRPr lang="uk-UA" i="1" dirty="0"/>
          </a:p>
          <a:p>
            <a:pPr>
              <a:buFont typeface="Arial" panose="020B0604020202020204" pitchFamily="34" charset="0"/>
              <a:buChar char="•"/>
            </a:pPr>
            <a:endParaRPr lang="uk-UA" i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29000"/>
            <a:ext cx="5175200" cy="272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12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39952" y="1268760"/>
            <a:ext cx="4824536" cy="4896544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i="1" dirty="0"/>
              <a:t>Дайте характеристику образу </a:t>
            </a:r>
            <a:r>
              <a:rPr lang="uk-UA" i="1" dirty="0" smtClean="0"/>
              <a:t>автора пейзажних поезій.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Чому у поетичній спадщині письменниці переважає верлібр?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Яка роль персоніфікації у пейзажній ліриці Ольги </a:t>
            </a:r>
            <a:r>
              <a:rPr lang="uk-UA" i="1" dirty="0" err="1" smtClean="0"/>
              <a:t>Месеврі</a:t>
            </a:r>
            <a:r>
              <a:rPr lang="uk-UA" i="1" dirty="0" smtClean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i="1" dirty="0" smtClean="0"/>
              <a:t>Вдома створіть «Паспорт» тій поезії, яка вам найбільше сподобалася.</a:t>
            </a:r>
            <a:endParaRPr lang="uk-UA" i="1" dirty="0"/>
          </a:p>
        </p:txBody>
      </p:sp>
      <p:pic>
        <p:nvPicPr>
          <p:cNvPr id="12290" name="Picture 2" descr="D:\ДОКУМЕНТИ ЛЮДИ\Цифрові ресурси 2015\Фото\mesevry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462132" cy="515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0777" y="0"/>
            <a:ext cx="8229600" cy="1143000"/>
          </a:xfrm>
        </p:spPr>
        <p:txBody>
          <a:bodyPr/>
          <a:lstStyle/>
          <a:p>
            <a:r>
              <a:rPr lang="uk-UA" dirty="0" smtClean="0"/>
              <a:t>Замість підсумку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575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35" y="25121"/>
            <a:ext cx="8229600" cy="1143000"/>
          </a:xfrm>
        </p:spPr>
        <p:txBody>
          <a:bodyPr/>
          <a:lstStyle/>
          <a:p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джерел: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2809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Месевря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О.І.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Літоросль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. – Черкаси: Вертикаль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видавець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Кандич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С.Г., 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2007.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– 80 с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Месевря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О.І. Серпнева пастораль – Черкаси: Вертикаль, видавець </a:t>
            </a: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Кандич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С.Г., 2012. – 80 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err="1" smtClean="0">
                <a:solidFill>
                  <a:schemeClr val="accent1">
                    <a:lumMod val="50000"/>
                  </a:schemeClr>
                </a:solidFill>
              </a:rPr>
              <a:t>Пахаренко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В.І. Основи теорії літератури. – К.: </a:t>
            </a:r>
            <a:r>
              <a:rPr lang="uk-UA" sz="2400" dirty="0" err="1">
                <a:solidFill>
                  <a:schemeClr val="accent1">
                    <a:lumMod val="50000"/>
                  </a:schemeClr>
                </a:solidFill>
              </a:rPr>
              <a:t>Генеза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, 2007. – 296 с.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Літературознавчий словник-довідник/ За ред. Р.Т. </a:t>
            </a:r>
            <a:r>
              <a:rPr lang="uk-UA" sz="2400" dirty="0" err="1">
                <a:solidFill>
                  <a:schemeClr val="accent1">
                    <a:lumMod val="50000"/>
                  </a:schemeClr>
                </a:solidFill>
              </a:rPr>
              <a:t>Гром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яка, Ю.І. </a:t>
            </a:r>
            <a:r>
              <a:rPr lang="uk-UA" sz="2400" dirty="0" err="1">
                <a:solidFill>
                  <a:schemeClr val="accent1">
                    <a:lumMod val="50000"/>
                  </a:schemeClr>
                </a:solidFill>
              </a:rPr>
              <a:t>Коваліва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</a:rPr>
              <a:t>, В.І. Теремка. – К.: ВЦ «Академія», 2006. – </a:t>
            </a:r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752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hlinkClick r:id="rId2"/>
              </a:rPr>
              <a:t>http://modna.com.ua</a:t>
            </a:r>
            <a:endParaRPr lang="uk-UA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 smtClean="0">
                <a:hlinkClick r:id="rId3"/>
              </a:rPr>
              <a:t>oberig.ucoz.net</a:t>
            </a:r>
            <a:endParaRPr lang="uk-UA" sz="2400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hlinkClick r:id="rId4"/>
              </a:rPr>
              <a:t>metalandrew.livejournal.com</a:t>
            </a:r>
            <a:endParaRPr lang="uk-UA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 smtClean="0">
                <a:hlinkClick r:id="rId5"/>
              </a:rPr>
              <a:t>www.bankoboev.ru</a:t>
            </a:r>
            <a:endParaRPr lang="uk-UA" sz="2400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 smtClean="0">
                <a:hlinkClick r:id="rId6"/>
              </a:rPr>
              <a:t>ru.tsn.ua</a:t>
            </a:r>
            <a:endParaRPr lang="uk-UA" sz="2400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hlinkClick r:id="rId7"/>
              </a:rPr>
              <a:t>4vlada.com</a:t>
            </a:r>
            <a:endParaRPr lang="uk-UA" sz="2400" dirty="0" smtClean="0"/>
          </a:p>
        </p:txBody>
      </p:sp>
    </p:spTree>
    <p:extLst>
      <p:ext uri="{BB962C8B-B14F-4D97-AF65-F5344CB8AC3E}">
        <p14:creationId xmlns:p14="http://schemas.microsoft.com/office/powerpoint/2010/main" val="34774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332656"/>
            <a:ext cx="4392488" cy="5832647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sz="2800" i="1" dirty="0"/>
              <a:t>«Кожен, хто любить літо і сонце, може зустріти їх у поезіях черкаської письменниці Ольги </a:t>
            </a:r>
            <a:r>
              <a:rPr lang="uk-UA" sz="2800" i="1" dirty="0" err="1"/>
              <a:t>Месеврі</a:t>
            </a:r>
            <a:r>
              <a:rPr lang="uk-UA" sz="2800" i="1" dirty="0"/>
              <a:t>. Теплом віє вже від назви першої збірочки «</a:t>
            </a:r>
            <a:r>
              <a:rPr lang="uk-UA" sz="2800" i="1" dirty="0" err="1"/>
              <a:t>Літоросль</a:t>
            </a:r>
            <a:r>
              <a:rPr lang="uk-UA" sz="2800" i="1" dirty="0"/>
              <a:t>»…»</a:t>
            </a:r>
          </a:p>
          <a:p>
            <a:pPr marL="137160" indent="0">
              <a:buNone/>
            </a:pPr>
            <a:r>
              <a:rPr lang="uk-UA" sz="2800" i="1" dirty="0"/>
              <a:t> В «Серпневій пасторалі»… є «і квітень, і сніг з морозом, є свята й будні…»</a:t>
            </a:r>
          </a:p>
          <a:p>
            <a:pPr marL="137160" indent="0" algn="r">
              <a:buNone/>
            </a:pPr>
            <a:r>
              <a:rPr lang="uk-UA" sz="1800" i="1" dirty="0"/>
              <a:t>Ольга Павленко. Сонячні рядки з </a:t>
            </a:r>
            <a:r>
              <a:rPr lang="uk-UA" sz="1800" i="1" dirty="0" err="1"/>
              <a:t>чобітьківського</a:t>
            </a:r>
            <a:r>
              <a:rPr lang="uk-UA" sz="1800" i="1" dirty="0"/>
              <a:t> раю // Літературна </a:t>
            </a:r>
            <a:r>
              <a:rPr lang="uk-UA" sz="1800" i="1" dirty="0" err="1"/>
              <a:t>Україна.-</a:t>
            </a:r>
            <a:r>
              <a:rPr lang="uk-UA" sz="1800" i="1" dirty="0"/>
              <a:t> №37-38</a:t>
            </a:r>
            <a:endParaRPr lang="uk-UA" sz="28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676207" cy="245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ДОКУМЕНТИ ЛЮДИ\Цифрові ресурси 2015\Фото\img093.,є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2000852" cy="32079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И ЛЮДИ\Цифрові ресурси 2015\Фото\img093.є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12687"/>
            <a:ext cx="2041894" cy="31817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12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650"/>
            <a:ext cx="8229600" cy="1143000"/>
          </a:xfrm>
        </p:spPr>
        <p:txBody>
          <a:bodyPr/>
          <a:lstStyle/>
          <a:p>
            <a:r>
              <a:rPr lang="uk-UA" dirty="0" smtClean="0"/>
              <a:t>Сторінка учня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u="sng" dirty="0" smtClean="0"/>
              <a:t>Мотив поезії</a:t>
            </a:r>
            <a:r>
              <a:rPr lang="uk-UA" sz="2600" i="1" dirty="0" smtClean="0"/>
              <a:t>: краса та велич вранішньої природи влітку; замилування людини природною гармонією.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u="sng" dirty="0" smtClean="0"/>
              <a:t>Ліричний персонаж </a:t>
            </a:r>
            <a:r>
              <a:rPr lang="uk-UA" sz="2600" i="1" dirty="0" smtClean="0"/>
              <a:t>– жінка, що відкинула буденне життя і поринула у природне середовище. Вона має трепетну душу, вміє бачити світ «живим», сприймає світ, як храм.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u="sng" dirty="0" smtClean="0"/>
              <a:t>Провідний художній засіб </a:t>
            </a:r>
            <a:r>
              <a:rPr lang="uk-UA" sz="2600" i="1" dirty="0" smtClean="0"/>
              <a:t>– персоніфікація, також присутні епітети,  метафори, неологізми.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u="sng" dirty="0" smtClean="0"/>
              <a:t>Римо-ритмічні особливості</a:t>
            </a:r>
            <a:r>
              <a:rPr lang="uk-UA" sz="2600" i="1" dirty="0" smtClean="0"/>
              <a:t>:</a:t>
            </a:r>
          </a:p>
          <a:p>
            <a:r>
              <a:rPr lang="uk-UA" sz="2000" i="1" dirty="0" smtClean="0"/>
              <a:t>∪▁́∪▁</a:t>
            </a:r>
            <a:r>
              <a:rPr lang="uk-UA" sz="2000" i="1" dirty="0"/>
              <a:t>́</a:t>
            </a:r>
            <a:r>
              <a:rPr lang="uk-UA" sz="2000" i="1" dirty="0" smtClean="0"/>
              <a:t>∪▁</a:t>
            </a:r>
            <a:r>
              <a:rPr lang="uk-UA" sz="2000" i="1" dirty="0"/>
              <a:t>́</a:t>
            </a:r>
            <a:r>
              <a:rPr lang="uk-UA" sz="2000" i="1" dirty="0" smtClean="0"/>
              <a:t>∪▁</a:t>
            </a:r>
            <a:r>
              <a:rPr lang="uk-UA" sz="2000" i="1" dirty="0"/>
              <a:t>́</a:t>
            </a:r>
            <a:r>
              <a:rPr lang="uk-UA" sz="2000" i="1" dirty="0" smtClean="0"/>
              <a:t>∪▁</a:t>
            </a:r>
            <a:r>
              <a:rPr lang="uk-UA" sz="2000" i="1" dirty="0"/>
              <a:t>́</a:t>
            </a:r>
            <a:r>
              <a:rPr lang="uk-UA" sz="2000" i="1" dirty="0" smtClean="0"/>
              <a:t>∪      ж  а   Шестистопний ямб з елементами пірихію,</a:t>
            </a:r>
          </a:p>
          <a:p>
            <a:r>
              <a:rPr lang="uk-UA" sz="2000" i="1" dirty="0" smtClean="0"/>
              <a:t>∪∪∪▁́∪∪∪▁́∪▁́</a:t>
            </a:r>
            <a:r>
              <a:rPr lang="uk-UA" sz="2000" i="1" dirty="0"/>
              <a:t>∪ </a:t>
            </a:r>
            <a:r>
              <a:rPr lang="uk-UA" sz="2000" i="1" dirty="0" smtClean="0"/>
              <a:t>       ж б    Римування – а б в г </a:t>
            </a:r>
            <a:endParaRPr lang="uk-UA" sz="2000" i="1" dirty="0"/>
          </a:p>
          <a:p>
            <a:r>
              <a:rPr lang="uk-UA" sz="2000" i="1" dirty="0" smtClean="0"/>
              <a:t>∪∪∪▁́∪▁́∪∪∪▁́           ч   в    Клаузули – ж </a:t>
            </a:r>
            <a:r>
              <a:rPr lang="uk-UA" sz="2000" i="1" dirty="0" err="1" smtClean="0"/>
              <a:t>ж</a:t>
            </a:r>
            <a:r>
              <a:rPr lang="uk-UA" sz="2000" i="1" dirty="0" smtClean="0"/>
              <a:t> ч ж</a:t>
            </a:r>
          </a:p>
          <a:p>
            <a:r>
              <a:rPr lang="uk-UA" sz="2000" i="1" dirty="0" smtClean="0"/>
              <a:t>∪▁́∪▁́∪▁́∪∪∪▁́∪▁́∪  ж г</a:t>
            </a:r>
          </a:p>
          <a:p>
            <a:r>
              <a:rPr lang="uk-UA" sz="2600" i="1" dirty="0" smtClean="0"/>
              <a:t>Дана поезія має ритм, але немає рими – це білий вірш.</a:t>
            </a:r>
            <a:endParaRPr lang="uk-UA" sz="2600" i="1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316416" y="5949280"/>
            <a:ext cx="754384" cy="75438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810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777" y="0"/>
            <a:ext cx="8229600" cy="1143000"/>
          </a:xfrm>
        </p:spPr>
        <p:txBody>
          <a:bodyPr/>
          <a:lstStyle/>
          <a:p>
            <a:r>
              <a:rPr lang="uk-UA" dirty="0" smtClean="0"/>
              <a:t>Сторінка учня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8443308" cy="550691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sz="3100" i="1" u="sng" dirty="0" smtClean="0"/>
              <a:t>Ліричний персонаж </a:t>
            </a:r>
            <a:r>
              <a:rPr lang="uk-UA" sz="3100" i="1" dirty="0" smtClean="0"/>
              <a:t>– людина, яка сприймає світ природи живим, а сонячні промені – Божим благословенням. Проте є і інші персонажі, це Земля, Вечір, Ніч, Ранок, Сонце. Вони живі. 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sz="3100" i="1" u="sng" dirty="0" smtClean="0"/>
              <a:t>Найяскравіший троп </a:t>
            </a:r>
            <a:r>
              <a:rPr lang="uk-UA" sz="3100" i="1" dirty="0" smtClean="0"/>
              <a:t>– персоніфікація. </a:t>
            </a:r>
            <a:r>
              <a:rPr lang="uk-UA" sz="3100" i="1" smtClean="0"/>
              <a:t>Завдяки йому </a:t>
            </a:r>
            <a:r>
              <a:rPr lang="uk-UA" sz="3100" i="1" dirty="0" smtClean="0"/>
              <a:t>все природнє оживає, набуває людських ознак.</a:t>
            </a:r>
          </a:p>
          <a:p>
            <a:pPr marL="137160" indent="0">
              <a:buNone/>
            </a:pPr>
            <a:r>
              <a:rPr lang="uk-UA" sz="2000" i="1" dirty="0" smtClean="0"/>
              <a:t>∪▁</a:t>
            </a:r>
            <a:r>
              <a:rPr lang="uk-UA" sz="2000" i="1" dirty="0"/>
              <a:t>́∪▁</a:t>
            </a:r>
            <a:r>
              <a:rPr lang="uk-UA" sz="2000" i="1" dirty="0" smtClean="0"/>
              <a:t>́∪                  ж а       Поезія не має ні ритму, ні рими.</a:t>
            </a:r>
          </a:p>
          <a:p>
            <a:pPr marL="137160" indent="0">
              <a:buNone/>
            </a:pPr>
            <a:r>
              <a:rPr lang="uk-UA" sz="2000" i="1" dirty="0"/>
              <a:t>∪▁́∪▁́</a:t>
            </a:r>
            <a:r>
              <a:rPr lang="uk-UA" sz="2000" i="1" dirty="0" smtClean="0"/>
              <a:t>∪∪∪▁́          ч б</a:t>
            </a:r>
          </a:p>
          <a:p>
            <a:pPr marL="137160" indent="0">
              <a:buNone/>
            </a:pPr>
            <a:r>
              <a:rPr lang="uk-UA" sz="2000" i="1" dirty="0"/>
              <a:t>∪▁́∪▁</a:t>
            </a:r>
            <a:r>
              <a:rPr lang="uk-UA" sz="2000" i="1" dirty="0" smtClean="0"/>
              <a:t>́▁</a:t>
            </a:r>
            <a:r>
              <a:rPr lang="uk-UA" sz="2000" i="1" dirty="0"/>
              <a:t>́</a:t>
            </a:r>
            <a:r>
              <a:rPr lang="uk-UA" sz="2000" i="1" dirty="0" smtClean="0"/>
              <a:t>∪              ж в</a:t>
            </a:r>
          </a:p>
          <a:p>
            <a:pPr marL="137160" indent="0">
              <a:buNone/>
            </a:pPr>
            <a:r>
              <a:rPr lang="uk-UA" sz="2000" i="1" dirty="0" smtClean="0"/>
              <a:t>▁́▁</a:t>
            </a:r>
            <a:r>
              <a:rPr lang="uk-UA" sz="2000" i="1" dirty="0"/>
              <a:t>́</a:t>
            </a:r>
            <a:r>
              <a:rPr lang="uk-UA" sz="2000" i="1" dirty="0" smtClean="0"/>
              <a:t>∪▁</a:t>
            </a:r>
            <a:r>
              <a:rPr lang="uk-UA" sz="2000" i="1" dirty="0"/>
              <a:t>́∪▁́</a:t>
            </a:r>
            <a:r>
              <a:rPr lang="uk-UA" sz="2000" i="1" dirty="0" smtClean="0"/>
              <a:t>∪∪∪▁́   ч г </a:t>
            </a:r>
          </a:p>
          <a:p>
            <a:pPr marL="137160" indent="0">
              <a:buNone/>
            </a:pPr>
            <a:r>
              <a:rPr lang="uk-UA" sz="2000" i="1" dirty="0" smtClean="0"/>
              <a:t>▁</a:t>
            </a:r>
            <a:r>
              <a:rPr lang="uk-UA" sz="2000" i="1" dirty="0"/>
              <a:t>́∪▁́</a:t>
            </a:r>
            <a:r>
              <a:rPr lang="uk-UA" sz="2000" i="1" dirty="0" smtClean="0"/>
              <a:t>∪▁</a:t>
            </a:r>
            <a:r>
              <a:rPr lang="uk-UA" sz="2000" i="1" dirty="0"/>
              <a:t>́∪▁</a:t>
            </a:r>
            <a:r>
              <a:rPr lang="uk-UA" sz="2000" i="1" dirty="0" smtClean="0"/>
              <a:t>́           ж ґ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sz="3100" i="1" dirty="0" smtClean="0"/>
              <a:t>Поезія має природні кольори. Увечері – сіро-молочний, зранку – яскраво-золотий, сонячний, оповитий блакиттю… Пахне поезія увечері пилом, зранку – зеленню, росою, свіжістю.</a:t>
            </a:r>
            <a:endParaRPr lang="uk-UA" sz="3100" i="1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  <a:p>
            <a:pPr marL="137160" indent="0">
              <a:buNone/>
            </a:pPr>
            <a:endParaRPr lang="uk-UA" sz="20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316416" y="6021288"/>
            <a:ext cx="682376" cy="68237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757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404664"/>
            <a:ext cx="4608512" cy="6120679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uk-UA" sz="2800" i="1" dirty="0"/>
              <a:t>«…це світ, метафорично викрашений соковитою Небо-сонячною барвою: тут: сонце медовий абрикос, рожева печатка, жар-птиця, цілющий світ..., а небо — питний луг, квітучий сад. Зрештою, і вся земля — свіжа </a:t>
            </a:r>
            <a:r>
              <a:rPr lang="uk-UA" sz="2800" i="1" dirty="0" err="1"/>
              <a:t>літоросль</a:t>
            </a:r>
            <a:r>
              <a:rPr lang="uk-UA" sz="2800" i="1" dirty="0"/>
              <a:t> із "палаючих вишень" і розквіту соняхів, чорнобривців, звіробою, рожі, ромашок...»</a:t>
            </a:r>
          </a:p>
          <a:p>
            <a:pPr marL="137160" indent="0" algn="r">
              <a:buNone/>
            </a:pPr>
            <a:r>
              <a:rPr lang="uk-UA" sz="2000" i="1" dirty="0"/>
              <a:t>Валентина Коваленко</a:t>
            </a:r>
          </a:p>
          <a:p>
            <a:endParaRPr lang="uk-UA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3456384" cy="4608512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9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uk-UA" dirty="0" smtClean="0"/>
              <a:t>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8424936" cy="2620887"/>
          </a:xfrm>
        </p:spPr>
        <p:txBody>
          <a:bodyPr>
            <a:normAutofit lnSpcReduction="10000"/>
          </a:bodyPr>
          <a:lstStyle/>
          <a:p>
            <a:r>
              <a:rPr lang="uk-UA" i="1" dirty="0"/>
              <a:t>Читаючи </a:t>
            </a:r>
            <a:r>
              <a:rPr lang="uk-UA" i="1" dirty="0" smtClean="0"/>
              <a:t>ліричні </a:t>
            </a:r>
            <a:r>
              <a:rPr lang="uk-UA" i="1" dirty="0"/>
              <a:t>твори Ольги </a:t>
            </a:r>
            <a:r>
              <a:rPr lang="uk-UA" i="1" dirty="0" err="1"/>
              <a:t>Месеврі</a:t>
            </a:r>
            <a:r>
              <a:rPr lang="uk-UA" i="1" dirty="0"/>
              <a:t>, </a:t>
            </a:r>
            <a:r>
              <a:rPr lang="uk-UA" i="1" dirty="0" smtClean="0"/>
              <a:t>зверніть увагу, хто є ліричними персонажами поезій.</a:t>
            </a:r>
          </a:p>
          <a:p>
            <a:r>
              <a:rPr lang="uk-UA" i="1" dirty="0" smtClean="0"/>
              <a:t>Задумайтесь, який художній засіб поєднує запропоновані твори.</a:t>
            </a:r>
          </a:p>
          <a:p>
            <a:r>
              <a:rPr lang="uk-UA" i="1" dirty="0" smtClean="0"/>
              <a:t>Зверніть увагу на римо-ритмічні особливості ліричних творів.</a:t>
            </a:r>
            <a:endParaRPr lang="uk-UA" i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51"/>
          <a:stretch/>
        </p:blipFill>
        <p:spPr bwMode="auto">
          <a:xfrm>
            <a:off x="1763688" y="3861048"/>
            <a:ext cx="5435045" cy="2844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6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38104"/>
            <a:ext cx="4076020" cy="305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6120680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Завіса ночі якось плавно впала —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заясніло безборонне небо,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полилась на землю благодать.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Скидаю сірий плащ </a:t>
            </a:r>
          </a:p>
          <a:p>
            <a:pPr>
              <a:buNone/>
            </a:pPr>
            <a:r>
              <a:rPr lang="uk-UA" dirty="0" smtClean="0"/>
              <a:t>                         </a:t>
            </a:r>
            <a:r>
              <a:rPr lang="uk-UA" dirty="0" err="1" smtClean="0"/>
              <a:t>тисячоруких</a:t>
            </a:r>
            <a:r>
              <a:rPr lang="uk-UA" dirty="0" smtClean="0"/>
              <a:t> буднів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І, звільнена, стою вже в храмі літа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Посеред віку,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Серед дня,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Серед городу,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Творю молитву. </a:t>
            </a:r>
          </a:p>
          <a:p>
            <a:pPr>
              <a:buNone/>
            </a:pPr>
            <a:r>
              <a:rPr lang="uk-UA" dirty="0" smtClean="0"/>
              <a:t>Матері святій. </a:t>
            </a:r>
            <a:endParaRPr lang="ru-RU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Мій світ</a:t>
            </a: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20688"/>
            <a:ext cx="3620589" cy="2711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8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68"/>
          <a:stretch/>
        </p:blipFill>
        <p:spPr bwMode="auto">
          <a:xfrm>
            <a:off x="4114639" y="4005064"/>
            <a:ext cx="3074961" cy="201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627504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Стоять зі мною в тій святій молитві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Синочки сонця — соняхи веселі,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чорнобривці, </a:t>
            </a:r>
          </a:p>
          <a:p>
            <a:pPr>
              <a:buNone/>
            </a:pPr>
            <a:r>
              <a:rPr lang="uk-UA" dirty="0" smtClean="0"/>
              <a:t>Й донечки його —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 хустинках айстри і жоржини пишні.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Кріп розливає ладаном пахучим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Кадильний дух: він очищає душу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 сповиває трепетом її. </a:t>
            </a:r>
            <a:endParaRPr lang="ru-RU" dirty="0" smtClean="0"/>
          </a:p>
          <a:p>
            <a:endParaRPr lang="uk-U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046" y="2508029"/>
            <a:ext cx="2970064" cy="197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33" y="327116"/>
            <a:ext cx="2952328" cy="196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84471"/>
            <a:ext cx="3024336" cy="2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03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260648"/>
            <a:ext cx="6923112" cy="370100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Земні птахи — </a:t>
            </a:r>
            <a:r>
              <a:rPr lang="uk-UA" dirty="0" err="1" smtClean="0"/>
              <a:t>ув</a:t>
            </a:r>
            <a:r>
              <a:rPr lang="uk-UA" dirty="0" smtClean="0"/>
              <a:t> ангельському хорі.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Душа тріпоче жайвором у небі.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А серце б'ється великоднім дзвоном.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Творю молитву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Посеред городу,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Між </a:t>
            </a:r>
            <a:r>
              <a:rPr lang="uk-UA" dirty="0" err="1" smtClean="0"/>
              <a:t>літорослі</a:t>
            </a:r>
            <a:r>
              <a:rPr lang="uk-UA" dirty="0" smtClean="0"/>
              <a:t>*.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Посеред життя.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uk-UA" i="1" dirty="0" err="1" smtClean="0"/>
              <a:t>Літорослий</a:t>
            </a:r>
            <a:r>
              <a:rPr lang="uk-UA" i="1" dirty="0" smtClean="0"/>
              <a:t>* – той, що виріс цього літа.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53455"/>
            <a:ext cx="2952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6792"/>
            <a:ext cx="2496910" cy="18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38188"/>
            <a:ext cx="22193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289336"/>
            <a:ext cx="3290997" cy="246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3"/>
            <a:ext cx="3976021" cy="24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76672"/>
            <a:ext cx="8208912" cy="28803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Який мотив поезії?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Хто є ліричним персонажем твору, який він?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Які найяскравіші художні засоби ужито?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2800" i="1" dirty="0" smtClean="0"/>
              <a:t>Визначте римо-ритмічні особливості твору. При потребі звертайтесь до </a:t>
            </a:r>
            <a:r>
              <a:rPr lang="uk-UA" sz="2800" i="1" dirty="0" smtClean="0">
                <a:hlinkClick r:id="rId2" action="ppaction://hlinksldjump"/>
              </a:rPr>
              <a:t>«Сторінки учня»</a:t>
            </a:r>
            <a:r>
              <a:rPr lang="uk-UA" sz="2800" i="1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uk-UA" sz="2800" i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6" b="6305"/>
          <a:stretch/>
        </p:blipFill>
        <p:spPr bwMode="auto">
          <a:xfrm>
            <a:off x="1763688" y="3717032"/>
            <a:ext cx="5760640" cy="2808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89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55">
      <a:dk1>
        <a:srgbClr val="292934"/>
      </a:dk1>
      <a:lt1>
        <a:srgbClr val="353535"/>
      </a:lt1>
      <a:dk2>
        <a:srgbClr val="9EC957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333300"/>
      </a:hlink>
      <a:folHlink>
        <a:srgbClr val="0033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892</TotalTime>
  <Words>1613</Words>
  <Application>Microsoft Office PowerPoint</Application>
  <PresentationFormat>Экран (4:3)</PresentationFormat>
  <Paragraphs>220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Література рідного краю, серія уроків, 8 клас персоніфікація природи  у поезії  Ольги іванівни  Месеврі</vt:lpstr>
      <vt:lpstr>Презентация PowerPoint</vt:lpstr>
      <vt:lpstr>Презентация PowerPoint</vt:lpstr>
      <vt:lpstr>Презентация PowerPoint</vt:lpstr>
      <vt:lpstr>Завдання</vt:lpstr>
      <vt:lpstr>Мій світ</vt:lpstr>
      <vt:lpstr>Презентация PowerPoint</vt:lpstr>
      <vt:lpstr>Презентация PowerPoint</vt:lpstr>
      <vt:lpstr>Презентация PowerPoint</vt:lpstr>
      <vt:lpstr>Хвилинка творчості</vt:lpstr>
      <vt:lpstr>Земля заснула</vt:lpstr>
      <vt:lpstr>Презентация PowerPoint</vt:lpstr>
      <vt:lpstr>Презентация PowerPoint</vt:lpstr>
      <vt:lpstr>Білий вірш чи верлібр?</vt:lpstr>
      <vt:lpstr>Презентация PowerPoint</vt:lpstr>
      <vt:lpstr>Серпень</vt:lpstr>
      <vt:lpstr>Презентация PowerPoint</vt:lpstr>
      <vt:lpstr>У липня – депресія</vt:lpstr>
      <vt:lpstr>Презентация PowerPoint</vt:lpstr>
      <vt:lpstr>Сонце смачно надкусило соковиту грушу </vt:lpstr>
      <vt:lpstr>Створіть «Паспорт поезії»</vt:lpstr>
      <vt:lpstr>Одпарубкував Травень</vt:lpstr>
      <vt:lpstr>Презентация PowerPoint</vt:lpstr>
      <vt:lpstr>Сльозяться льодяні бульки</vt:lpstr>
      <vt:lpstr>Презентация PowerPoint</vt:lpstr>
      <vt:lpstr>Суха верба</vt:lpstr>
      <vt:lpstr>Презентация PowerPoint</vt:lpstr>
      <vt:lpstr>Замість підсумку</vt:lpstr>
      <vt:lpstr>Список використаних джерел:</vt:lpstr>
      <vt:lpstr>Сторінка учня</vt:lpstr>
      <vt:lpstr>Сторінка учня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єє</dc:title>
  <dc:creator>Александр</dc:creator>
  <cp:lastModifiedBy>Александр</cp:lastModifiedBy>
  <cp:revision>67</cp:revision>
  <dcterms:created xsi:type="dcterms:W3CDTF">2015-02-09T18:59:21Z</dcterms:created>
  <dcterms:modified xsi:type="dcterms:W3CDTF">2015-02-26T18:43:12Z</dcterms:modified>
</cp:coreProperties>
</file>