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60" r:id="rId2"/>
    <p:sldMasterId id="2147483808" r:id="rId3"/>
  </p:sldMasterIdLst>
  <p:notesMasterIdLst>
    <p:notesMasterId r:id="rId38"/>
  </p:notesMasterIdLst>
  <p:sldIdLst>
    <p:sldId id="343" r:id="rId4"/>
    <p:sldId id="333" r:id="rId5"/>
    <p:sldId id="338" r:id="rId6"/>
    <p:sldId id="334" r:id="rId7"/>
    <p:sldId id="340" r:id="rId8"/>
    <p:sldId id="341" r:id="rId9"/>
    <p:sldId id="342" r:id="rId10"/>
    <p:sldId id="344" r:id="rId11"/>
    <p:sldId id="313" r:id="rId12"/>
    <p:sldId id="324" r:id="rId13"/>
    <p:sldId id="260" r:id="rId14"/>
    <p:sldId id="325" r:id="rId15"/>
    <p:sldId id="327" r:id="rId16"/>
    <p:sldId id="262" r:id="rId17"/>
    <p:sldId id="263" r:id="rId18"/>
    <p:sldId id="269" r:id="rId19"/>
    <p:sldId id="297" r:id="rId20"/>
    <p:sldId id="296" r:id="rId21"/>
    <p:sldId id="303" r:id="rId22"/>
    <p:sldId id="299" r:id="rId23"/>
    <p:sldId id="300" r:id="rId24"/>
    <p:sldId id="305" r:id="rId25"/>
    <p:sldId id="306" r:id="rId26"/>
    <p:sldId id="307" r:id="rId27"/>
    <p:sldId id="279" r:id="rId28"/>
    <p:sldId id="308" r:id="rId29"/>
    <p:sldId id="295" r:id="rId30"/>
    <p:sldId id="328" r:id="rId31"/>
    <p:sldId id="329" r:id="rId32"/>
    <p:sldId id="301" r:id="rId33"/>
    <p:sldId id="309" r:id="rId34"/>
    <p:sldId id="277" r:id="rId35"/>
    <p:sldId id="298" r:id="rId36"/>
    <p:sldId id="330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4A566AB-01C0-41C4-81A3-5ED02E37C0A3}">
          <p14:sldIdLst>
            <p14:sldId id="343"/>
            <p14:sldId id="333"/>
            <p14:sldId id="338"/>
            <p14:sldId id="334"/>
            <p14:sldId id="340"/>
            <p14:sldId id="341"/>
            <p14:sldId id="342"/>
            <p14:sldId id="344"/>
            <p14:sldId id="313"/>
            <p14:sldId id="324"/>
            <p14:sldId id="260"/>
            <p14:sldId id="325"/>
            <p14:sldId id="327"/>
            <p14:sldId id="262"/>
            <p14:sldId id="263"/>
            <p14:sldId id="269"/>
            <p14:sldId id="297"/>
            <p14:sldId id="296"/>
            <p14:sldId id="303"/>
            <p14:sldId id="299"/>
            <p14:sldId id="300"/>
            <p14:sldId id="305"/>
            <p14:sldId id="306"/>
            <p14:sldId id="307"/>
            <p14:sldId id="279"/>
            <p14:sldId id="308"/>
            <p14:sldId id="295"/>
            <p14:sldId id="328"/>
            <p14:sldId id="329"/>
            <p14:sldId id="301"/>
            <p14:sldId id="309"/>
            <p14:sldId id="277"/>
            <p14:sldId id="298"/>
            <p14:sldId id="330"/>
          </p14:sldIdLst>
        </p14:section>
        <p14:section name="Раздел без заголовка" id="{A17B0859-33BD-47AB-9357-2AD5A2D66A2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37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E8C93B-E56A-459C-9A88-5A5F87016A0F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9ABBC817-9B3C-4911-845D-1E99D180A58D}">
      <dgm:prSet phldrT="[Текст]" custT="1"/>
      <dgm:spPr>
        <a:xfrm>
          <a:off x="746150" y="2438704"/>
          <a:ext cx="670803" cy="761695"/>
        </a:xfrm>
      </dgm:spPr>
      <dgm:t>
        <a:bodyPr/>
        <a:lstStyle/>
        <a:p>
          <a:pPr algn="ctr"/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Розбудовує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Київ</a:t>
          </a:r>
          <a:endParaRPr lang="ru-RU" sz="2000" b="1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0FC27D16-7CBB-4971-9572-B93E66AAFC55}" type="parTrans" cxnId="{51C7CB01-8120-4899-A80B-AAA9AF24DCCD}">
      <dgm:prSet/>
      <dgm:spPr/>
      <dgm:t>
        <a:bodyPr/>
        <a:lstStyle/>
        <a:p>
          <a:endParaRPr lang="ru-RU" sz="2000"/>
        </a:p>
      </dgm:t>
    </dgm:pt>
    <dgm:pt modelId="{7591603C-8843-4430-A87D-C41751055026}" type="sibTrans" cxnId="{51C7CB01-8120-4899-A80B-AAA9AF24DCCD}">
      <dgm:prSet/>
      <dgm:spPr/>
      <dgm:t>
        <a:bodyPr/>
        <a:lstStyle/>
        <a:p>
          <a:endParaRPr lang="ru-RU" sz="2000"/>
        </a:p>
      </dgm:t>
    </dgm:pt>
    <dgm:pt modelId="{1FE902BE-E9FB-4E68-B71C-8694D70D31DE}">
      <dgm:prSet phldrT="[Текст]" custT="1"/>
      <dgm:spPr>
        <a:xfrm>
          <a:off x="1416954" y="1859432"/>
          <a:ext cx="850026" cy="1340967"/>
        </a:xfrm>
      </dgm:spPr>
      <dgm:t>
        <a:bodyPr/>
        <a:lstStyle/>
        <a:p>
          <a:pPr algn="ctr"/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Закладає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Золоті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ворота</a:t>
          </a:r>
          <a:endParaRPr lang="ru-RU" sz="2000" b="1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7B4D0307-2A26-4594-89A0-B267D8077A6D}" type="parTrans" cxnId="{A7272DA0-DA74-4C2F-96A3-A3B058F3A796}">
      <dgm:prSet/>
      <dgm:spPr/>
      <dgm:t>
        <a:bodyPr/>
        <a:lstStyle/>
        <a:p>
          <a:endParaRPr lang="ru-RU" sz="2000"/>
        </a:p>
      </dgm:t>
    </dgm:pt>
    <dgm:pt modelId="{70FCCDBE-0545-4ED4-A84C-323D3AA2E7C7}" type="sibTrans" cxnId="{A7272DA0-DA74-4C2F-96A3-A3B058F3A796}">
      <dgm:prSet/>
      <dgm:spPr/>
      <dgm:t>
        <a:bodyPr/>
        <a:lstStyle/>
        <a:p>
          <a:endParaRPr lang="ru-RU" sz="2000"/>
        </a:p>
      </dgm:t>
    </dgm:pt>
    <dgm:pt modelId="{15CDBE91-EF26-424C-9CA5-EB3E4EE1A8A0}">
      <dgm:prSet phldrT="[Текст]" custT="1"/>
      <dgm:spPr>
        <a:xfrm>
          <a:off x="2266980" y="1401775"/>
          <a:ext cx="988283" cy="1798624"/>
        </a:xfrm>
      </dgm:spPr>
      <dgm:t>
        <a:bodyPr/>
        <a:lstStyle/>
        <a:p>
          <a:pPr algn="ctr"/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Будує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Софійський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собор</a:t>
          </a:r>
          <a:endParaRPr lang="ru-RU" sz="2000" b="1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A789A988-6BE9-4259-A717-4D9162328958}" type="parTrans" cxnId="{A074F1D1-B8C6-415F-9F9F-9E8CC7750D08}">
      <dgm:prSet/>
      <dgm:spPr/>
      <dgm:t>
        <a:bodyPr/>
        <a:lstStyle/>
        <a:p>
          <a:endParaRPr lang="ru-RU" sz="2000"/>
        </a:p>
      </dgm:t>
    </dgm:pt>
    <dgm:pt modelId="{2640C0F2-6D95-4C58-9C2C-788936A87508}" type="sibTrans" cxnId="{A074F1D1-B8C6-415F-9F9F-9E8CC7750D08}">
      <dgm:prSet/>
      <dgm:spPr/>
      <dgm:t>
        <a:bodyPr/>
        <a:lstStyle/>
        <a:p>
          <a:endParaRPr lang="ru-RU" sz="2000"/>
        </a:p>
      </dgm:t>
    </dgm:pt>
    <dgm:pt modelId="{B21B8ACA-9DF3-4DC0-BB81-47247A72E2F0}">
      <dgm:prSet custT="1"/>
      <dgm:spPr>
        <a:xfrm>
          <a:off x="3026658" y="1056131"/>
          <a:ext cx="1024128" cy="2144268"/>
        </a:xfrm>
      </dgm:spPr>
      <dgm:t>
        <a:bodyPr/>
        <a:lstStyle/>
        <a:p>
          <a:pPr algn="ctr"/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Створює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першу на </a:t>
          </a:r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Русі</a:t>
          </a:r>
          <a:r>
            <a:rPr lang="ru-RU" sz="2000" b="1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бібліотеку</a:t>
          </a:r>
          <a:endParaRPr lang="ru-RU" sz="2000" b="1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gm:t>
    </dgm:pt>
    <dgm:pt modelId="{3E2981B2-B198-4F63-80DF-BE94D46A0C3B}" type="parTrans" cxnId="{C5E80165-E5CE-462C-BE61-9E70AC365789}">
      <dgm:prSet/>
      <dgm:spPr/>
      <dgm:t>
        <a:bodyPr/>
        <a:lstStyle/>
        <a:p>
          <a:endParaRPr lang="ru-RU" sz="2000"/>
        </a:p>
      </dgm:t>
    </dgm:pt>
    <dgm:pt modelId="{5085D6B6-DC86-4F50-A826-6D2462AAB8E8}" type="sibTrans" cxnId="{C5E80165-E5CE-462C-BE61-9E70AC365789}">
      <dgm:prSet/>
      <dgm:spPr/>
      <dgm:t>
        <a:bodyPr/>
        <a:lstStyle/>
        <a:p>
          <a:endParaRPr lang="ru-RU" sz="2000"/>
        </a:p>
      </dgm:t>
    </dgm:pt>
    <dgm:pt modelId="{0501E1D0-F434-4BA2-B51F-CA542DD7E9C4}">
      <dgm:prSet custT="1"/>
      <dgm:spPr>
        <a:xfrm>
          <a:off x="4193662" y="844905"/>
          <a:ext cx="1024128" cy="2355494"/>
        </a:xfrm>
      </dgm:spPr>
      <dgm:t>
        <a:bodyPr/>
        <a:lstStyle/>
        <a:p>
          <a:pPr algn="ctr"/>
          <a:r>
            <a:rPr lang="ru-RU" sz="2000" b="1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У </a:t>
          </a:r>
          <a:r>
            <a:rPr lang="ru-RU" sz="2000" b="1" dirty="0" err="1" smtClean="0">
              <a:solidFill>
                <a:srgbClr val="C00000"/>
              </a:solidFill>
              <a:latin typeface="Calibri"/>
              <a:ea typeface="+mn-ea"/>
              <a:cs typeface="+mn-cs"/>
            </a:rPr>
            <a:t>народі</a:t>
          </a:r>
          <a:r>
            <a:rPr lang="ru-RU" sz="2000" b="1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 назвали "Мудрим</a:t>
          </a:r>
          <a:r>
            <a:rPr lang="ru-RU" sz="2000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"</a:t>
          </a:r>
          <a:endParaRPr lang="ru-RU" sz="2000" dirty="0">
            <a:solidFill>
              <a:srgbClr val="C00000"/>
            </a:solidFill>
            <a:latin typeface="Calibri"/>
            <a:ea typeface="+mn-ea"/>
            <a:cs typeface="+mn-cs"/>
          </a:endParaRPr>
        </a:p>
      </dgm:t>
    </dgm:pt>
    <dgm:pt modelId="{20329E7A-13D2-44B7-8BBE-52E8F268FEF7}" type="parTrans" cxnId="{55E7873B-49A5-47BC-B09C-A65B3FEE7CD7}">
      <dgm:prSet/>
      <dgm:spPr/>
      <dgm:t>
        <a:bodyPr/>
        <a:lstStyle/>
        <a:p>
          <a:endParaRPr lang="ru-RU" sz="2000"/>
        </a:p>
      </dgm:t>
    </dgm:pt>
    <dgm:pt modelId="{25AA7D0D-121E-4491-8CE5-0E048DA406D4}" type="sibTrans" cxnId="{55E7873B-49A5-47BC-B09C-A65B3FEE7CD7}">
      <dgm:prSet/>
      <dgm:spPr/>
      <dgm:t>
        <a:bodyPr/>
        <a:lstStyle/>
        <a:p>
          <a:endParaRPr lang="ru-RU" sz="2000"/>
        </a:p>
      </dgm:t>
    </dgm:pt>
    <dgm:pt modelId="{F3D74524-8102-4579-BB3C-A84D30A1C80B}">
      <dgm:prSet custT="1"/>
      <dgm:spPr/>
      <dgm:t>
        <a:bodyPr/>
        <a:lstStyle/>
        <a:p>
          <a:endParaRPr lang="ru-RU" sz="2000"/>
        </a:p>
      </dgm:t>
    </dgm:pt>
    <dgm:pt modelId="{FBE6B8AB-2083-4BA6-81ED-730A667C18CD}" type="parTrans" cxnId="{C6BEACFC-6933-4224-BF78-153050BBD5FE}">
      <dgm:prSet/>
      <dgm:spPr/>
      <dgm:t>
        <a:bodyPr/>
        <a:lstStyle/>
        <a:p>
          <a:endParaRPr lang="ru-RU" sz="2000"/>
        </a:p>
      </dgm:t>
    </dgm:pt>
    <dgm:pt modelId="{788023B8-30A7-4538-A41D-C4075DDB3049}" type="sibTrans" cxnId="{C6BEACFC-6933-4224-BF78-153050BBD5FE}">
      <dgm:prSet/>
      <dgm:spPr/>
      <dgm:t>
        <a:bodyPr/>
        <a:lstStyle/>
        <a:p>
          <a:endParaRPr lang="ru-RU" sz="2000"/>
        </a:p>
      </dgm:t>
    </dgm:pt>
    <dgm:pt modelId="{47DE1E98-6C13-4E8F-A6BF-69541B1EF61B}">
      <dgm:prSet/>
      <dgm:spPr/>
      <dgm:t>
        <a:bodyPr/>
        <a:lstStyle/>
        <a:p>
          <a:endParaRPr lang="uk-UA"/>
        </a:p>
      </dgm:t>
    </dgm:pt>
    <dgm:pt modelId="{3D49485D-9DC5-4152-9EDF-5937AB44D689}" type="parTrans" cxnId="{06A5D39C-D361-4FDE-AF0F-A0FD8626BEF9}">
      <dgm:prSet/>
      <dgm:spPr/>
      <dgm:t>
        <a:bodyPr/>
        <a:lstStyle/>
        <a:p>
          <a:endParaRPr lang="uk-UA"/>
        </a:p>
      </dgm:t>
    </dgm:pt>
    <dgm:pt modelId="{88BE3C66-20D6-4916-9CFC-93CF5307EE85}" type="sibTrans" cxnId="{06A5D39C-D361-4FDE-AF0F-A0FD8626BEF9}">
      <dgm:prSet/>
      <dgm:spPr/>
      <dgm:t>
        <a:bodyPr/>
        <a:lstStyle/>
        <a:p>
          <a:endParaRPr lang="uk-UA"/>
        </a:p>
      </dgm:t>
    </dgm:pt>
    <dgm:pt modelId="{2C38F83A-3AE9-4486-9C6F-6D3AF7AF494C}">
      <dgm:prSet/>
      <dgm:spPr/>
      <dgm:t>
        <a:bodyPr/>
        <a:lstStyle/>
        <a:p>
          <a:endParaRPr lang="uk-UA"/>
        </a:p>
      </dgm:t>
    </dgm:pt>
    <dgm:pt modelId="{2A44C576-C008-454D-99F1-E211EFEE7588}" type="parTrans" cxnId="{88BFD933-391F-4CD4-85C0-415040091671}">
      <dgm:prSet/>
      <dgm:spPr/>
      <dgm:t>
        <a:bodyPr/>
        <a:lstStyle/>
        <a:p>
          <a:endParaRPr lang="uk-UA"/>
        </a:p>
      </dgm:t>
    </dgm:pt>
    <dgm:pt modelId="{757E034B-0261-408F-A71E-4446722EEBA2}" type="sibTrans" cxnId="{88BFD933-391F-4CD4-85C0-415040091671}">
      <dgm:prSet/>
      <dgm:spPr/>
      <dgm:t>
        <a:bodyPr/>
        <a:lstStyle/>
        <a:p>
          <a:endParaRPr lang="uk-UA"/>
        </a:p>
      </dgm:t>
    </dgm:pt>
    <dgm:pt modelId="{0EB7AE6F-311B-45B7-B8A6-7A80FE7E2180}">
      <dgm:prSet/>
      <dgm:spPr/>
      <dgm:t>
        <a:bodyPr/>
        <a:lstStyle/>
        <a:p>
          <a:endParaRPr lang="uk-UA"/>
        </a:p>
      </dgm:t>
    </dgm:pt>
    <dgm:pt modelId="{7E0C5A43-A5A0-4D38-8205-F71BE8B8B7C8}" type="parTrans" cxnId="{10EFA933-03E3-4034-B351-AA14C76E390C}">
      <dgm:prSet/>
      <dgm:spPr/>
      <dgm:t>
        <a:bodyPr/>
        <a:lstStyle/>
        <a:p>
          <a:endParaRPr lang="uk-UA"/>
        </a:p>
      </dgm:t>
    </dgm:pt>
    <dgm:pt modelId="{72F28CB1-01E4-40C4-99BD-DD277A4A788F}" type="sibTrans" cxnId="{10EFA933-03E3-4034-B351-AA14C76E390C}">
      <dgm:prSet/>
      <dgm:spPr/>
      <dgm:t>
        <a:bodyPr/>
        <a:lstStyle/>
        <a:p>
          <a:endParaRPr lang="uk-UA"/>
        </a:p>
      </dgm:t>
    </dgm:pt>
    <dgm:pt modelId="{0EE852E2-0E5D-4718-8667-BBF8BE647029}">
      <dgm:prSet/>
      <dgm:spPr/>
      <dgm:t>
        <a:bodyPr/>
        <a:lstStyle/>
        <a:p>
          <a:endParaRPr lang="uk-UA"/>
        </a:p>
      </dgm:t>
    </dgm:pt>
    <dgm:pt modelId="{FB76FD47-17D8-459F-A58A-7860B7F0DD0C}" type="parTrans" cxnId="{BBC2F180-3BAF-4CDE-BC12-197A3FF2756D}">
      <dgm:prSet/>
      <dgm:spPr/>
      <dgm:t>
        <a:bodyPr/>
        <a:lstStyle/>
        <a:p>
          <a:endParaRPr lang="uk-UA"/>
        </a:p>
      </dgm:t>
    </dgm:pt>
    <dgm:pt modelId="{AA074C9C-52CF-412B-870C-F34B99145D5A}" type="sibTrans" cxnId="{BBC2F180-3BAF-4CDE-BC12-197A3FF2756D}">
      <dgm:prSet/>
      <dgm:spPr/>
      <dgm:t>
        <a:bodyPr/>
        <a:lstStyle/>
        <a:p>
          <a:endParaRPr lang="uk-UA"/>
        </a:p>
      </dgm:t>
    </dgm:pt>
    <dgm:pt modelId="{AE039F87-3CEE-4A80-BE19-82E007202690}">
      <dgm:prSet/>
      <dgm:spPr/>
      <dgm:t>
        <a:bodyPr/>
        <a:lstStyle/>
        <a:p>
          <a:endParaRPr lang="uk-UA"/>
        </a:p>
      </dgm:t>
    </dgm:pt>
    <dgm:pt modelId="{FF0AABBD-4C38-44FB-94E5-BD04B126A452}" type="parTrans" cxnId="{E70C0F6F-7773-4C91-80A4-52D9654BA7D8}">
      <dgm:prSet/>
      <dgm:spPr/>
      <dgm:t>
        <a:bodyPr/>
        <a:lstStyle/>
        <a:p>
          <a:endParaRPr lang="uk-UA"/>
        </a:p>
      </dgm:t>
    </dgm:pt>
    <dgm:pt modelId="{3F263152-8ACE-4B2E-BAEA-3142862EB6BF}" type="sibTrans" cxnId="{E70C0F6F-7773-4C91-80A4-52D9654BA7D8}">
      <dgm:prSet/>
      <dgm:spPr/>
      <dgm:t>
        <a:bodyPr/>
        <a:lstStyle/>
        <a:p>
          <a:endParaRPr lang="uk-UA"/>
        </a:p>
      </dgm:t>
    </dgm:pt>
    <dgm:pt modelId="{AA1359D0-7FF9-4317-ACC3-0B9C7D2795BF}" type="pres">
      <dgm:prSet presAssocID="{DFE8C93B-E56A-459C-9A88-5A5F87016A0F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EAF3177-6C87-48C0-B5C9-47327A3A7639}" type="pres">
      <dgm:prSet presAssocID="{DFE8C93B-E56A-459C-9A88-5A5F87016A0F}" presName="arrow" presStyleLbl="bgShp" presStyleIdx="0" presStyleCnt="1" custLinFactNeighborX="-1116"/>
      <dgm:spPr>
        <a:xfrm>
          <a:off x="125733" y="0"/>
          <a:ext cx="5120640" cy="3200400"/>
        </a:xfrm>
        <a:prstGeom prst="swooshArrow">
          <a:avLst>
            <a:gd name="adj1" fmla="val 25000"/>
            <a:gd name="adj2" fmla="val 25000"/>
          </a:avLst>
        </a:prstGeom>
      </dgm:spPr>
    </dgm:pt>
    <dgm:pt modelId="{054F1E96-DF09-4F45-B0D4-46864E92AE09}" type="pres">
      <dgm:prSet presAssocID="{DFE8C93B-E56A-459C-9A88-5A5F87016A0F}" presName="arrowDiagram5" presStyleCnt="0"/>
      <dgm:spPr/>
    </dgm:pt>
    <dgm:pt modelId="{9E8DD31B-060B-4CB5-9A3B-9869ED7529DC}" type="pres">
      <dgm:prSet presAssocID="{9ABBC817-9B3C-4911-845D-1E99D180A58D}" presName="bullet5a" presStyleLbl="node1" presStyleIdx="0" presStyleCnt="5"/>
      <dgm:spPr>
        <a:xfrm>
          <a:off x="687263" y="2379817"/>
          <a:ext cx="117774" cy="117774"/>
        </a:xfrm>
        <a:prstGeom prst="ellipse">
          <a:avLst/>
        </a:prstGeom>
      </dgm:spPr>
    </dgm:pt>
    <dgm:pt modelId="{8D69D565-B6E5-4720-89E2-4EC3376B48BE}" type="pres">
      <dgm:prSet presAssocID="{9ABBC817-9B3C-4911-845D-1E99D180A58D}" presName="textBox5a" presStyleLbl="revTx" presStyleIdx="0" presStyleCnt="5" custScaleX="135181" custScaleY="74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AC6A02-E3CF-471D-A0D3-B5344EE4484D}" type="pres">
      <dgm:prSet presAssocID="{1FE902BE-E9FB-4E68-B71C-8694D70D31DE}" presName="bullet5b" presStyleLbl="node1" presStyleIdx="1" presStyleCnt="5"/>
      <dgm:spPr>
        <a:xfrm>
          <a:off x="1324782" y="1767260"/>
          <a:ext cx="184343" cy="184343"/>
        </a:xfrm>
        <a:prstGeom prst="ellipse">
          <a:avLst/>
        </a:prstGeom>
      </dgm:spPr>
    </dgm:pt>
    <dgm:pt modelId="{505748B6-7281-4CE7-BAB0-71FE92E4EDF4}" type="pres">
      <dgm:prSet presAssocID="{1FE902BE-E9FB-4E68-B71C-8694D70D31DE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0BE46-E987-4600-A5EA-546980F9A55F}" type="pres">
      <dgm:prSet presAssocID="{15CDBE91-EF26-424C-9CA5-EB3E4EE1A8A0}" presName="bullet5c" presStyleLbl="node1" presStyleIdx="2" presStyleCnt="5"/>
      <dgm:spPr>
        <a:xfrm>
          <a:off x="2144085" y="1278879"/>
          <a:ext cx="245790" cy="245790"/>
        </a:xfrm>
        <a:prstGeom prst="ellipse">
          <a:avLst/>
        </a:prstGeom>
      </dgm:spPr>
    </dgm:pt>
    <dgm:pt modelId="{DBA462FD-0371-48AD-8EB3-11F12F4FAC11}" type="pres">
      <dgm:prSet presAssocID="{15CDBE91-EF26-424C-9CA5-EB3E4EE1A8A0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99523-D619-4C4B-8DDA-2C126CF462CF}" type="pres">
      <dgm:prSet presAssocID="{B21B8ACA-9DF3-4DC0-BB81-47247A72E2F0}" presName="bullet5d" presStyleLbl="node1" presStyleIdx="3" presStyleCnt="5"/>
      <dgm:spPr>
        <a:xfrm>
          <a:off x="3096524" y="897392"/>
          <a:ext cx="317479" cy="317479"/>
        </a:xfrm>
        <a:prstGeom prst="ellipse">
          <a:avLst/>
        </a:prstGeom>
      </dgm:spPr>
    </dgm:pt>
    <dgm:pt modelId="{188CF26C-154B-4E2C-BFA4-DD71B4045016}" type="pres">
      <dgm:prSet presAssocID="{B21B8ACA-9DF3-4DC0-BB81-47247A72E2F0}" presName="textBox5d" presStyleLbl="revTx" presStyleIdx="3" presStyleCnt="5" custLinFactNeighborX="-8696" custLinFactNeighborY="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64EFA2-B4F6-453C-9A63-C49E9DA8EE99}" type="pres">
      <dgm:prSet presAssocID="{0501E1D0-F434-4BA2-B51F-CA542DD7E9C4}" presName="bullet5e" presStyleLbl="node1" presStyleIdx="4" presStyleCnt="5" custLinFactNeighborX="51801" custLinFactNeighborY="-7063"/>
      <dgm:spPr>
        <a:xfrm>
          <a:off x="4286677" y="614068"/>
          <a:ext cx="404530" cy="404530"/>
        </a:xfrm>
        <a:prstGeom prst="ellipse">
          <a:avLst/>
        </a:prstGeom>
      </dgm:spPr>
    </dgm:pt>
    <dgm:pt modelId="{746BD558-81C1-4CA9-AB33-F23118E4CADD}" type="pres">
      <dgm:prSet presAssocID="{0501E1D0-F434-4BA2-B51F-CA542DD7E9C4}" presName="textBox5e" presStyleLbl="revTx" presStyleIdx="4" presStyleCnt="5" custScaleY="88800" custLinFactNeighborX="-8371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2F180-3BAF-4CDE-BC12-197A3FF2756D}" srcId="{DFE8C93B-E56A-459C-9A88-5A5F87016A0F}" destId="{0EE852E2-0E5D-4718-8667-BBF8BE647029}" srcOrd="9" destOrd="0" parTransId="{FB76FD47-17D8-459F-A58A-7860B7F0DD0C}" sibTransId="{AA074C9C-52CF-412B-870C-F34B99145D5A}"/>
    <dgm:cxn modelId="{E70C0F6F-7773-4C91-80A4-52D9654BA7D8}" srcId="{DFE8C93B-E56A-459C-9A88-5A5F87016A0F}" destId="{AE039F87-3CEE-4A80-BE19-82E007202690}" srcOrd="10" destOrd="0" parTransId="{FF0AABBD-4C38-44FB-94E5-BD04B126A452}" sibTransId="{3F263152-8ACE-4B2E-BAEA-3142862EB6BF}"/>
    <dgm:cxn modelId="{51C7CB01-8120-4899-A80B-AAA9AF24DCCD}" srcId="{DFE8C93B-E56A-459C-9A88-5A5F87016A0F}" destId="{9ABBC817-9B3C-4911-845D-1E99D180A58D}" srcOrd="0" destOrd="0" parTransId="{0FC27D16-7CBB-4971-9572-B93E66AAFC55}" sibTransId="{7591603C-8843-4430-A87D-C41751055026}"/>
    <dgm:cxn modelId="{06A5D39C-D361-4FDE-AF0F-A0FD8626BEF9}" srcId="{DFE8C93B-E56A-459C-9A88-5A5F87016A0F}" destId="{47DE1E98-6C13-4E8F-A6BF-69541B1EF61B}" srcOrd="6" destOrd="0" parTransId="{3D49485D-9DC5-4152-9EDF-5937AB44D689}" sibTransId="{88BE3C66-20D6-4916-9CFC-93CF5307EE85}"/>
    <dgm:cxn modelId="{A7272DA0-DA74-4C2F-96A3-A3B058F3A796}" srcId="{DFE8C93B-E56A-459C-9A88-5A5F87016A0F}" destId="{1FE902BE-E9FB-4E68-B71C-8694D70D31DE}" srcOrd="1" destOrd="0" parTransId="{7B4D0307-2A26-4594-89A0-B267D8077A6D}" sibTransId="{70FCCDBE-0545-4ED4-A84C-323D3AA2E7C7}"/>
    <dgm:cxn modelId="{C5E80165-E5CE-462C-BE61-9E70AC365789}" srcId="{DFE8C93B-E56A-459C-9A88-5A5F87016A0F}" destId="{B21B8ACA-9DF3-4DC0-BB81-47247A72E2F0}" srcOrd="3" destOrd="0" parTransId="{3E2981B2-B198-4F63-80DF-BE94D46A0C3B}" sibTransId="{5085D6B6-DC86-4F50-A826-6D2462AAB8E8}"/>
    <dgm:cxn modelId="{36C1E04F-0584-4C70-B1D5-DEF96BEC8501}" type="presOf" srcId="{15CDBE91-EF26-424C-9CA5-EB3E4EE1A8A0}" destId="{DBA462FD-0371-48AD-8EB3-11F12F4FAC11}" srcOrd="0" destOrd="0" presId="urn:microsoft.com/office/officeart/2005/8/layout/arrow2"/>
    <dgm:cxn modelId="{8F492703-62C4-44FD-A704-E5D004E9F4C5}" type="presOf" srcId="{0501E1D0-F434-4BA2-B51F-CA542DD7E9C4}" destId="{746BD558-81C1-4CA9-AB33-F23118E4CADD}" srcOrd="0" destOrd="0" presId="urn:microsoft.com/office/officeart/2005/8/layout/arrow2"/>
    <dgm:cxn modelId="{88BFD933-391F-4CD4-85C0-415040091671}" srcId="{DFE8C93B-E56A-459C-9A88-5A5F87016A0F}" destId="{2C38F83A-3AE9-4486-9C6F-6D3AF7AF494C}" srcOrd="7" destOrd="0" parTransId="{2A44C576-C008-454D-99F1-E211EFEE7588}" sibTransId="{757E034B-0261-408F-A71E-4446722EEBA2}"/>
    <dgm:cxn modelId="{10EFA933-03E3-4034-B351-AA14C76E390C}" srcId="{DFE8C93B-E56A-459C-9A88-5A5F87016A0F}" destId="{0EB7AE6F-311B-45B7-B8A6-7A80FE7E2180}" srcOrd="8" destOrd="0" parTransId="{7E0C5A43-A5A0-4D38-8205-F71BE8B8B7C8}" sibTransId="{72F28CB1-01E4-40C4-99BD-DD277A4A788F}"/>
    <dgm:cxn modelId="{A074F1D1-B8C6-415F-9F9F-9E8CC7750D08}" srcId="{DFE8C93B-E56A-459C-9A88-5A5F87016A0F}" destId="{15CDBE91-EF26-424C-9CA5-EB3E4EE1A8A0}" srcOrd="2" destOrd="0" parTransId="{A789A988-6BE9-4259-A717-4D9162328958}" sibTransId="{2640C0F2-6D95-4C58-9C2C-788936A87508}"/>
    <dgm:cxn modelId="{720F9ED0-9056-43B9-8B10-CF95C38597A4}" type="presOf" srcId="{B21B8ACA-9DF3-4DC0-BB81-47247A72E2F0}" destId="{188CF26C-154B-4E2C-BFA4-DD71B4045016}" srcOrd="0" destOrd="0" presId="urn:microsoft.com/office/officeart/2005/8/layout/arrow2"/>
    <dgm:cxn modelId="{0D4FE568-83E5-48EC-B515-AC789A7762EB}" type="presOf" srcId="{DFE8C93B-E56A-459C-9A88-5A5F87016A0F}" destId="{AA1359D0-7FF9-4317-ACC3-0B9C7D2795BF}" srcOrd="0" destOrd="0" presId="urn:microsoft.com/office/officeart/2005/8/layout/arrow2"/>
    <dgm:cxn modelId="{76539A04-EBE2-4EB7-845F-57AB9485F3B5}" type="presOf" srcId="{9ABBC817-9B3C-4911-845D-1E99D180A58D}" destId="{8D69D565-B6E5-4720-89E2-4EC3376B48BE}" srcOrd="0" destOrd="0" presId="urn:microsoft.com/office/officeart/2005/8/layout/arrow2"/>
    <dgm:cxn modelId="{C6BEACFC-6933-4224-BF78-153050BBD5FE}" srcId="{DFE8C93B-E56A-459C-9A88-5A5F87016A0F}" destId="{F3D74524-8102-4579-BB3C-A84D30A1C80B}" srcOrd="5" destOrd="0" parTransId="{FBE6B8AB-2083-4BA6-81ED-730A667C18CD}" sibTransId="{788023B8-30A7-4538-A41D-C4075DDB3049}"/>
    <dgm:cxn modelId="{ECE79126-A93A-4FC0-A6C9-A34CE6292EF3}" type="presOf" srcId="{1FE902BE-E9FB-4E68-B71C-8694D70D31DE}" destId="{505748B6-7281-4CE7-BAB0-71FE92E4EDF4}" srcOrd="0" destOrd="0" presId="urn:microsoft.com/office/officeart/2005/8/layout/arrow2"/>
    <dgm:cxn modelId="{55E7873B-49A5-47BC-B09C-A65B3FEE7CD7}" srcId="{DFE8C93B-E56A-459C-9A88-5A5F87016A0F}" destId="{0501E1D0-F434-4BA2-B51F-CA542DD7E9C4}" srcOrd="4" destOrd="0" parTransId="{20329E7A-13D2-44B7-8BBE-52E8F268FEF7}" sibTransId="{25AA7D0D-121E-4491-8CE5-0E048DA406D4}"/>
    <dgm:cxn modelId="{ABC87B24-7982-4A1D-87EC-D204F91D8D81}" type="presParOf" srcId="{AA1359D0-7FF9-4317-ACC3-0B9C7D2795BF}" destId="{5EAF3177-6C87-48C0-B5C9-47327A3A7639}" srcOrd="0" destOrd="0" presId="urn:microsoft.com/office/officeart/2005/8/layout/arrow2"/>
    <dgm:cxn modelId="{6AA25440-0348-4B00-9D2B-5BF8B180D94F}" type="presParOf" srcId="{AA1359D0-7FF9-4317-ACC3-0B9C7D2795BF}" destId="{054F1E96-DF09-4F45-B0D4-46864E92AE09}" srcOrd="1" destOrd="0" presId="urn:microsoft.com/office/officeart/2005/8/layout/arrow2"/>
    <dgm:cxn modelId="{A62E5F68-FF9B-43A6-8062-AB7334EB9FA3}" type="presParOf" srcId="{054F1E96-DF09-4F45-B0D4-46864E92AE09}" destId="{9E8DD31B-060B-4CB5-9A3B-9869ED7529DC}" srcOrd="0" destOrd="0" presId="urn:microsoft.com/office/officeart/2005/8/layout/arrow2"/>
    <dgm:cxn modelId="{5064738F-DBB8-476B-A8AA-A3FC39EE8E5D}" type="presParOf" srcId="{054F1E96-DF09-4F45-B0D4-46864E92AE09}" destId="{8D69D565-B6E5-4720-89E2-4EC3376B48BE}" srcOrd="1" destOrd="0" presId="urn:microsoft.com/office/officeart/2005/8/layout/arrow2"/>
    <dgm:cxn modelId="{8857807A-8300-4A20-AF66-566ADC53C5D9}" type="presParOf" srcId="{054F1E96-DF09-4F45-B0D4-46864E92AE09}" destId="{C4AC6A02-E3CF-471D-A0D3-B5344EE4484D}" srcOrd="2" destOrd="0" presId="urn:microsoft.com/office/officeart/2005/8/layout/arrow2"/>
    <dgm:cxn modelId="{1C467947-1F17-42D0-924C-D338812C6133}" type="presParOf" srcId="{054F1E96-DF09-4F45-B0D4-46864E92AE09}" destId="{505748B6-7281-4CE7-BAB0-71FE92E4EDF4}" srcOrd="3" destOrd="0" presId="urn:microsoft.com/office/officeart/2005/8/layout/arrow2"/>
    <dgm:cxn modelId="{D90E7BB5-54AE-4678-864E-FF046E8A2580}" type="presParOf" srcId="{054F1E96-DF09-4F45-B0D4-46864E92AE09}" destId="{B770BE46-E987-4600-A5EA-546980F9A55F}" srcOrd="4" destOrd="0" presId="urn:microsoft.com/office/officeart/2005/8/layout/arrow2"/>
    <dgm:cxn modelId="{ACFE6E70-EFC2-4243-BBAA-E7F8F3628CFB}" type="presParOf" srcId="{054F1E96-DF09-4F45-B0D4-46864E92AE09}" destId="{DBA462FD-0371-48AD-8EB3-11F12F4FAC11}" srcOrd="5" destOrd="0" presId="urn:microsoft.com/office/officeart/2005/8/layout/arrow2"/>
    <dgm:cxn modelId="{27C00289-DEFF-4072-869C-C39295ECC0DE}" type="presParOf" srcId="{054F1E96-DF09-4F45-B0D4-46864E92AE09}" destId="{5DD99523-D619-4C4B-8DDA-2C126CF462CF}" srcOrd="6" destOrd="0" presId="urn:microsoft.com/office/officeart/2005/8/layout/arrow2"/>
    <dgm:cxn modelId="{FEDC9CCD-7FE9-4137-8D3F-00D8C41AA0E6}" type="presParOf" srcId="{054F1E96-DF09-4F45-B0D4-46864E92AE09}" destId="{188CF26C-154B-4E2C-BFA4-DD71B4045016}" srcOrd="7" destOrd="0" presId="urn:microsoft.com/office/officeart/2005/8/layout/arrow2"/>
    <dgm:cxn modelId="{A567DB0F-0CEB-46D4-B80A-6EA5D3B28FEF}" type="presParOf" srcId="{054F1E96-DF09-4F45-B0D4-46864E92AE09}" destId="{0764EFA2-B4F6-453C-9A63-C49E9DA8EE99}" srcOrd="8" destOrd="0" presId="urn:microsoft.com/office/officeart/2005/8/layout/arrow2"/>
    <dgm:cxn modelId="{24A40797-72BB-4111-BE4A-50FFFAEA41EA}" type="presParOf" srcId="{054F1E96-DF09-4F45-B0D4-46864E92AE09}" destId="{746BD558-81C1-4CA9-AB33-F23118E4CAD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3177-6C87-48C0-B5C9-47327A3A7639}">
      <dsp:nvSpPr>
        <dsp:cNvPr id="0" name=""/>
        <dsp:cNvSpPr/>
      </dsp:nvSpPr>
      <dsp:spPr>
        <a:xfrm>
          <a:off x="0" y="105266"/>
          <a:ext cx="8208912" cy="513056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8DD31B-060B-4CB5-9A3B-9869ED7529DC}">
      <dsp:nvSpPr>
        <dsp:cNvPr id="0" name=""/>
        <dsp:cNvSpPr/>
      </dsp:nvSpPr>
      <dsp:spPr>
        <a:xfrm>
          <a:off x="808577" y="3920358"/>
          <a:ext cx="188804" cy="1888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69D565-B6E5-4720-89E2-4EC3376B48BE}">
      <dsp:nvSpPr>
        <dsp:cNvPr id="0" name=""/>
        <dsp:cNvSpPr/>
      </dsp:nvSpPr>
      <dsp:spPr>
        <a:xfrm>
          <a:off x="713817" y="4169563"/>
          <a:ext cx="1453692" cy="9114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044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Розбудовує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Київ</a:t>
          </a:r>
          <a:endParaRPr lang="ru-RU" sz="2000" b="1" kern="1200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713817" y="4169563"/>
        <a:ext cx="1453692" cy="911471"/>
      </dsp:txXfrm>
    </dsp:sp>
    <dsp:sp modelId="{C4AC6A02-E3CF-471D-A0D3-B5344EE4484D}">
      <dsp:nvSpPr>
        <dsp:cNvPr id="0" name=""/>
        <dsp:cNvSpPr/>
      </dsp:nvSpPr>
      <dsp:spPr>
        <a:xfrm>
          <a:off x="1830587" y="2938367"/>
          <a:ext cx="295520" cy="29552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5748B6-7281-4CE7-BAB0-71FE92E4EDF4}">
      <dsp:nvSpPr>
        <dsp:cNvPr id="0" name=""/>
        <dsp:cNvSpPr/>
      </dsp:nvSpPr>
      <dsp:spPr>
        <a:xfrm>
          <a:off x="1978347" y="3086128"/>
          <a:ext cx="1362679" cy="2149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590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Закладає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Золоті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ворота</a:t>
          </a:r>
          <a:endParaRPr lang="ru-RU" sz="2000" b="1" kern="1200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1978347" y="3086128"/>
        <a:ext cx="1362679" cy="2149708"/>
      </dsp:txXfrm>
    </dsp:sp>
    <dsp:sp modelId="{B770BE46-E987-4600-A5EA-546980F9A55F}">
      <dsp:nvSpPr>
        <dsp:cNvPr id="0" name=""/>
        <dsp:cNvSpPr/>
      </dsp:nvSpPr>
      <dsp:spPr>
        <a:xfrm>
          <a:off x="3144013" y="2155442"/>
          <a:ext cx="394027" cy="39402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462FD-0371-48AD-8EB3-11F12F4FAC11}">
      <dsp:nvSpPr>
        <dsp:cNvPr id="0" name=""/>
        <dsp:cNvSpPr/>
      </dsp:nvSpPr>
      <dsp:spPr>
        <a:xfrm>
          <a:off x="3341027" y="2352456"/>
          <a:ext cx="1584320" cy="2883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787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Будує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Софійський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собор</a:t>
          </a:r>
          <a:endParaRPr lang="ru-RU" sz="2000" b="1" kern="1200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3341027" y="2352456"/>
        <a:ext cx="1584320" cy="2883380"/>
      </dsp:txXfrm>
    </dsp:sp>
    <dsp:sp modelId="{5DD99523-D619-4C4B-8DDA-2C126CF462CF}">
      <dsp:nvSpPr>
        <dsp:cNvPr id="0" name=""/>
        <dsp:cNvSpPr/>
      </dsp:nvSpPr>
      <dsp:spPr>
        <a:xfrm>
          <a:off x="4670870" y="1543878"/>
          <a:ext cx="508952" cy="50895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8CF26C-154B-4E2C-BFA4-DD71B4045016}">
      <dsp:nvSpPr>
        <dsp:cNvPr id="0" name=""/>
        <dsp:cNvSpPr/>
      </dsp:nvSpPr>
      <dsp:spPr>
        <a:xfrm>
          <a:off x="4782577" y="1813961"/>
          <a:ext cx="1641782" cy="3437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683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Створює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першу на </a:t>
          </a: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Русі</a:t>
          </a: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solidFill>
                <a:schemeClr val="accent2">
                  <a:lumMod val="75000"/>
                </a:schemeClr>
              </a:solidFill>
              <a:latin typeface="Calibri"/>
              <a:ea typeface="+mn-ea"/>
              <a:cs typeface="+mn-cs"/>
            </a:rPr>
            <a:t>бібліотеку</a:t>
          </a:r>
          <a:endParaRPr lang="ru-RU" sz="2000" b="1" kern="1200" dirty="0">
            <a:solidFill>
              <a:schemeClr val="accent2">
                <a:lumMod val="75000"/>
              </a:schemeClr>
            </a:solidFill>
            <a:latin typeface="Calibri"/>
            <a:ea typeface="+mn-ea"/>
            <a:cs typeface="+mn-cs"/>
          </a:endParaRPr>
        </a:p>
      </dsp:txBody>
      <dsp:txXfrm>
        <a:off x="4782577" y="1813961"/>
        <a:ext cx="1641782" cy="3437481"/>
      </dsp:txXfrm>
    </dsp:sp>
    <dsp:sp modelId="{0764EFA2-B4F6-453C-9A63-C49E9DA8EE99}">
      <dsp:nvSpPr>
        <dsp:cNvPr id="0" name=""/>
        <dsp:cNvSpPr/>
      </dsp:nvSpPr>
      <dsp:spPr>
        <a:xfrm>
          <a:off x="6578809" y="1089681"/>
          <a:ext cx="648504" cy="64850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BD558-81C1-4CA9-AB33-F23118E4CADD}">
      <dsp:nvSpPr>
        <dsp:cNvPr id="0" name=""/>
        <dsp:cNvSpPr/>
      </dsp:nvSpPr>
      <dsp:spPr>
        <a:xfrm>
          <a:off x="6429695" y="1671199"/>
          <a:ext cx="1641782" cy="33531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629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У </a:t>
          </a:r>
          <a:r>
            <a:rPr lang="ru-RU" sz="2000" b="1" kern="1200" dirty="0" err="1" smtClean="0">
              <a:solidFill>
                <a:srgbClr val="C00000"/>
              </a:solidFill>
              <a:latin typeface="Calibri"/>
              <a:ea typeface="+mn-ea"/>
              <a:cs typeface="+mn-cs"/>
            </a:rPr>
            <a:t>народі</a:t>
          </a:r>
          <a:r>
            <a:rPr lang="ru-RU" sz="2000" b="1" kern="1200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 назвали "Мудрим</a:t>
          </a:r>
          <a:r>
            <a:rPr lang="ru-RU" sz="2000" kern="1200" dirty="0" smtClean="0">
              <a:solidFill>
                <a:srgbClr val="C00000"/>
              </a:solidFill>
              <a:latin typeface="Calibri"/>
              <a:ea typeface="+mn-ea"/>
              <a:cs typeface="+mn-cs"/>
            </a:rPr>
            <a:t>"</a:t>
          </a:r>
          <a:endParaRPr lang="ru-RU" sz="2000" kern="1200" dirty="0">
            <a:solidFill>
              <a:srgbClr val="C00000"/>
            </a:solidFill>
            <a:latin typeface="Calibri"/>
            <a:ea typeface="+mn-ea"/>
            <a:cs typeface="+mn-cs"/>
          </a:endParaRPr>
        </a:p>
      </dsp:txBody>
      <dsp:txXfrm>
        <a:off x="6429695" y="1671199"/>
        <a:ext cx="1641782" cy="3353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103ED-4425-4A7A-916A-EE0E333EC73C}" type="datetimeFigureOut">
              <a:rPr lang="uk-UA" smtClean="0"/>
              <a:t>13.02.2015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7951-87B5-4A40-A41B-A55B8135D1A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7976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 userDrawn="1"/>
        </p:nvSpPr>
        <p:spPr>
          <a:xfrm>
            <a:off x="571500" y="500065"/>
            <a:ext cx="8072438" cy="5857875"/>
          </a:xfrm>
          <a:prstGeom prst="roundRect">
            <a:avLst/>
          </a:prstGeom>
          <a:solidFill>
            <a:schemeClr val="bg1">
              <a:alpha val="29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Picture 3" descr="H:\спорт\0_69c9f_d6f76959_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929188"/>
            <a:ext cx="4643438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:\спорт\0_8ba0e_130309ef_L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39990">
            <a:off x="-322237" y="109548"/>
            <a:ext cx="3314700" cy="330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:\спорт\0_8ba0e_130309ef_L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39990">
            <a:off x="463576" y="-176212"/>
            <a:ext cx="3314701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6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96AA-BCB3-4616-936C-C300E02FD8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59A1-CBB6-4D32-AEB4-F4E620D960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67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CDE4C-DD71-4601-B1B9-A547D9F14C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9A706-FB0E-4E61-B171-5523C9DC0E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3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A7099-9F22-489E-A62B-BA307DD4CF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34717-7636-47A0-BA5B-6BDDC48937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567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411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984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213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07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700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5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14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2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 userDrawn="1"/>
        </p:nvSpPr>
        <p:spPr>
          <a:xfrm>
            <a:off x="500063" y="285785"/>
            <a:ext cx="8215312" cy="6000751"/>
          </a:xfrm>
          <a:prstGeom prst="round2DiagRect">
            <a:avLst/>
          </a:prstGeom>
          <a:noFill/>
          <a:ln w="38100"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Picture 2" descr="H:\спорт\0_8f559_3d411cc3_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67" y="4643474"/>
            <a:ext cx="1785937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:\спорт\0_66c9d_6ff5ee43_L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83" y="0"/>
            <a:ext cx="181292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5C867-186D-4A5F-A29A-8836D6F089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D0998-5CA8-41A5-BA56-999516A11E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962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85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30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89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ECD35-60DE-42CF-A29C-05C239B416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2952-DD3F-431D-B22F-7FBDB523FA8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8" descr="ldw_af_p (1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8" name="Picture 2" descr="Осенние рамки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8038964" cy="5400600"/>
          </a:xfrm>
          <a:prstGeom prst="rect">
            <a:avLst/>
          </a:prstGeom>
          <a:noFill/>
        </p:spPr>
      </p:pic>
      <p:pic>
        <p:nvPicPr>
          <p:cNvPr id="9" name="Picture 10" descr="http://img-fotki.yandex.ru/get/6411/159303434.176/0_8950f_40ff20fd_XL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200400"/>
            <a:ext cx="7620000" cy="3657600"/>
          </a:xfrm>
          <a:prstGeom prst="rect">
            <a:avLst/>
          </a:prstGeom>
          <a:noFill/>
        </p:spPr>
      </p:pic>
      <p:pic>
        <p:nvPicPr>
          <p:cNvPr id="10" name="Picture 14" descr="http://img-fotki.yandex.ru/get/6412/159303434.174/0_894a3_c8e36d0c_S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937720">
            <a:off x="1070916" y="127553"/>
            <a:ext cx="1143000" cy="1428751"/>
          </a:xfrm>
          <a:prstGeom prst="rect">
            <a:avLst/>
          </a:prstGeom>
          <a:noFill/>
        </p:spPr>
      </p:pic>
      <p:pic>
        <p:nvPicPr>
          <p:cNvPr id="11" name="Picture 20" descr="http://img-fotki.yandex.ru/get/6511/159303434.174/0_894cd_26c2cac7_S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8" y="4437113"/>
            <a:ext cx="1076325" cy="1428751"/>
          </a:xfrm>
          <a:prstGeom prst="rect">
            <a:avLst/>
          </a:prstGeom>
          <a:noFill/>
        </p:spPr>
      </p:pic>
      <p:pic>
        <p:nvPicPr>
          <p:cNvPr id="12" name="Picture 22" descr="http://img-fotki.yandex.ru/get/6511/159303434.174/0_894cd_26c2cac7_S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5168621">
            <a:off x="5502870" y="347286"/>
            <a:ext cx="1076325" cy="1428750"/>
          </a:xfrm>
          <a:prstGeom prst="rect">
            <a:avLst/>
          </a:prstGeom>
          <a:noFill/>
        </p:spPr>
      </p:pic>
      <p:pic>
        <p:nvPicPr>
          <p:cNvPr id="13" name="Picture 24" descr="http://img-fotki.yandex.ru/get/6612/159303434.175/0_894dd_c5e58a2b_S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908722"/>
            <a:ext cx="1428750" cy="638175"/>
          </a:xfrm>
          <a:prstGeom prst="rect">
            <a:avLst/>
          </a:prstGeom>
          <a:noFill/>
        </p:spPr>
      </p:pic>
      <p:pic>
        <p:nvPicPr>
          <p:cNvPr id="15" name="Picture 8" descr="http://img-fotki.yandex.ru/get/6612/159303434.174/0_894c2_9d790af9_S.jp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9100959">
            <a:off x="20794" y="174312"/>
            <a:ext cx="1095375" cy="1428751"/>
          </a:xfrm>
          <a:prstGeom prst="rect">
            <a:avLst/>
          </a:prstGeom>
          <a:noFill/>
        </p:spPr>
      </p:pic>
      <p:pic>
        <p:nvPicPr>
          <p:cNvPr id="2050" name="Picture 2" descr="ldw_af_ (49).pn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 rot="18903241">
            <a:off x="323530" y="260648"/>
            <a:ext cx="333375" cy="1428751"/>
          </a:xfrm>
          <a:prstGeom prst="rect">
            <a:avLst/>
          </a:prstGeom>
          <a:noFill/>
        </p:spPr>
      </p:pic>
      <p:pic>
        <p:nvPicPr>
          <p:cNvPr id="2052" name="Picture 4" descr="http://img-fotki.yandex.ru/get/6412/159303434.174/0_894a3_c8e36d0c_S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4946369">
            <a:off x="-24825" y="839022"/>
            <a:ext cx="1143000" cy="1428750"/>
          </a:xfrm>
          <a:prstGeom prst="rect">
            <a:avLst/>
          </a:prstGeom>
          <a:noFill/>
        </p:spPr>
      </p:pic>
      <p:pic>
        <p:nvPicPr>
          <p:cNvPr id="14" name="Picture 18" descr="http://img-fotki.yandex.ru/get/6510/159303434.174/0_894cf_759e3ad5_S.jp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764706"/>
            <a:ext cx="1152128" cy="1106044"/>
          </a:xfrm>
          <a:prstGeom prst="rect">
            <a:avLst/>
          </a:prstGeom>
          <a:noFill/>
        </p:spPr>
      </p:pic>
      <p:pic>
        <p:nvPicPr>
          <p:cNvPr id="19" name="Picture 26" descr="http://img-fotki.yandex.ru/get/6511/159303434.176/0_89516_da26a319_XL.jpg"/>
          <p:cNvPicPr>
            <a:picLocks noChangeAspect="1" noChangeArrowheads="1"/>
          </p:cNvPicPr>
          <p:nvPr userDrawn="1"/>
        </p:nvPicPr>
        <p:blipFill>
          <a:blip r:embed="rId11" cstate="print"/>
          <a:srcRect t="26928"/>
          <a:stretch>
            <a:fillRect/>
          </a:stretch>
        </p:blipFill>
        <p:spPr bwMode="auto">
          <a:xfrm>
            <a:off x="1187624" y="980728"/>
            <a:ext cx="6572138" cy="48991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11233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ECD35-60DE-42CF-A29C-05C239B416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2952-DD3F-431D-B22F-7FBDB523FA8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8" descr="ldw_af_p (1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13316" name="Picture 4" descr="http://img-fotki.yandex.ru/get/6411/159303434.176/0_8950f_40ff20fd_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075048" y="2155170"/>
            <a:ext cx="6525344" cy="2880319"/>
          </a:xfrm>
          <a:prstGeom prst="rect">
            <a:avLst/>
          </a:prstGeom>
          <a:noFill/>
        </p:spPr>
      </p:pic>
      <p:pic>
        <p:nvPicPr>
          <p:cNvPr id="13318" name="Picture 6" descr="http://img-fotki.yandex.ru/get/6612/159303434.175/0_894dd_c5e58a2b_S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5949282"/>
            <a:ext cx="1428750" cy="638175"/>
          </a:xfrm>
          <a:prstGeom prst="rect">
            <a:avLst/>
          </a:prstGeom>
          <a:noFill/>
        </p:spPr>
      </p:pic>
      <p:pic>
        <p:nvPicPr>
          <p:cNvPr id="11" name="Picture 26" descr="http://img-fotki.yandex.ru/get/6511/159303434.176/0_89516_da26a319_XL.jpg"/>
          <p:cNvPicPr>
            <a:picLocks noChangeAspect="1" noChangeArrowheads="1"/>
          </p:cNvPicPr>
          <p:nvPr userDrawn="1"/>
        </p:nvPicPr>
        <p:blipFill>
          <a:blip r:embed="rId5" cstate="print"/>
          <a:srcRect t="26928"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620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ECD35-60DE-42CF-A29C-05C239B416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2952-DD3F-431D-B22F-7FBDB523FA8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820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400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873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4111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000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94BB-3401-4077-AB19-BCCA8728A0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AF137-CC08-4591-AC9B-C6344B7FE2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174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966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547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257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4413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624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611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3009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220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918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73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65B82-2D8C-4F59-A5B7-E4FD20E6B0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AE2AD-07D3-47C9-8238-9F7BC040EF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4428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206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51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708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484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40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5C9B-71BD-4762-ABEC-5F41E6C23A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2664C-78E9-45A2-8775-92075117C4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70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225D2-FA33-40AE-9A30-A18510275D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8BEE9-C6DB-4A78-89EB-30BE18EB7D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092DE-E149-4D43-8981-1EF5F8B5B1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94B04-9F06-4F88-B7EC-A6B965F400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687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7B1B7-9F92-415B-B120-86626FB78B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22535-1060-4477-AD7C-F9179EA020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7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29BEE-116E-494B-BAA3-87E355C9B4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07C5-91CF-4891-AF90-2C5B4A3B18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078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803232-6865-49BE-A336-CFFE4F75CE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F104BF-647A-4261-98DE-98FD3A277A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" y="571535"/>
            <a:ext cx="8072438" cy="5786439"/>
          </a:xfrm>
          <a:prstGeom prst="roundRect">
            <a:avLst/>
          </a:prstGeom>
          <a:noFill/>
          <a:ln w="146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32" name="Picture 2" descr="H:\спорт\0_8f559_3d411cc3_M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571876"/>
            <a:ext cx="2928938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3" descr="H:\спорт\0_62f7a_480dcfc_L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4" y="500064"/>
            <a:ext cx="3286125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5" descr="H:\спорт\0_66c9d_6ff5ee43_L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92" y="5357813"/>
            <a:ext cx="292893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2" descr="H:\спорт\0_8ba0e_130309ef_L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39990">
            <a:off x="-322237" y="109548"/>
            <a:ext cx="3314700" cy="330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06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8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ECD35-60DE-42CF-A29C-05C239B416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B2952-DD3F-431D-B22F-7FBDB523FA8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8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hyperlink" Target="&#1054;&#1073;&#1083;&#1080;&#1095;&#1095;&#1103;%20&#1091;&#1082;&#1088;&#1072;&#1111;&#1085;&#1089;&#1100;&#1082;&#1086;&#1111;%20&#1110;&#1089;&#1090;&#1086;&#1088;&#1110;&#1111;.%20&#1071;&#1088;&#1086;&#1089;&#1083;&#1072;&#1074;%20&#1052;&#1091;&#1076;&#1088;&#1080;&#1081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svitppt.com.ua/biografiya/oleksandr-olesoleksandr-kandiba.html" TargetMode="External"/><Relationship Id="rId2" Type="http://schemas.openxmlformats.org/officeDocument/2006/relationships/hyperlink" Target="http://agrinews.com.ua/print/167331.html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g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1540" y="832238"/>
            <a:ext cx="8352928" cy="5121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latin typeface="Arial"/>
              </a:rPr>
              <a:t>ІСТОРИЧНЕ </a:t>
            </a: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latin typeface="Arial"/>
              </a:rPr>
              <a:t>МИНУЛЕ НАШОГО НАРОДУ </a:t>
            </a:r>
            <a:endParaRPr lang="ru-RU" sz="2400" b="1" dirty="0" smtClean="0">
              <a:solidFill>
                <a:srgbClr val="C0504D">
                  <a:lumMod val="75000"/>
                </a:srgbClr>
              </a:solidFill>
              <a:latin typeface="Arial"/>
            </a:endParaRPr>
          </a:p>
          <a:p>
            <a:pPr algn="ctr"/>
            <a:endParaRPr lang="ru-RU" sz="2400" b="1" dirty="0">
              <a:solidFill>
                <a:srgbClr val="C0504D">
                  <a:lumMod val="75000"/>
                </a:srgbClr>
              </a:solidFill>
              <a:latin typeface="Arial"/>
            </a:endParaRPr>
          </a:p>
          <a:p>
            <a:pPr algn="ctr"/>
            <a:r>
              <a:rPr lang="ru-RU" sz="2400" dirty="0" smtClean="0">
                <a:solidFill>
                  <a:srgbClr val="C0504D">
                    <a:lumMod val="75000"/>
                  </a:srgbClr>
                </a:solidFill>
                <a:latin typeface="Arial"/>
              </a:rPr>
              <a:t>Урок №</a:t>
            </a:r>
            <a:r>
              <a:rPr lang="ru-RU" sz="2400" dirty="0">
                <a:solidFill>
                  <a:srgbClr val="C0504D">
                    <a:lumMod val="75000"/>
                  </a:srgbClr>
                </a:solidFill>
                <a:latin typeface="Arial"/>
              </a:rPr>
              <a:t>5</a:t>
            </a:r>
            <a:r>
              <a:rPr lang="ru-RU" sz="2400" dirty="0" smtClean="0">
                <a:solidFill>
                  <a:srgbClr val="C0504D">
                    <a:lumMod val="75000"/>
                  </a:srgbClr>
                </a:solidFill>
                <a:latin typeface="Arial"/>
              </a:rPr>
              <a:t>. </a:t>
            </a:r>
            <a:r>
              <a:rPr lang="ru-RU" sz="2800" b="1" i="1" dirty="0" err="1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Олександр</a:t>
            </a:r>
            <a:r>
              <a:rPr lang="ru-RU" sz="2800" b="1" i="1" dirty="0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Олесь «Ярослав 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Мудрий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» 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із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книги «Княжа 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Україна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».</a:t>
            </a:r>
          </a:p>
          <a:p>
            <a:pPr algn="ctr"/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«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Мудрість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Ярослава вся 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була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в </a:t>
            </a:r>
            <a:r>
              <a:rPr lang="ru-RU" sz="2800" b="1" i="1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його</a:t>
            </a:r>
            <a:r>
              <a:rPr lang="ru-RU" sz="2800" b="1" i="1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800" b="1" i="1" dirty="0" err="1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ділах</a:t>
            </a:r>
            <a:endParaRPr lang="ru-RU" sz="2800" b="1" i="1" dirty="0" smtClean="0">
              <a:solidFill>
                <a:srgbClr val="C0504D">
                  <a:lumMod val="75000"/>
                </a:srgbClr>
              </a:solidFill>
              <a:latin typeface="Constantia" pitchFamily="18" charset="0"/>
            </a:endParaRPr>
          </a:p>
          <a:p>
            <a:pPr algn="ctr"/>
            <a:r>
              <a:rPr lang="uk-UA" sz="2400" kern="0" dirty="0">
                <a:solidFill>
                  <a:srgbClr val="FF0000"/>
                </a:solidFill>
              </a:rPr>
              <a:t/>
            </a:r>
            <a:br>
              <a:rPr lang="uk-UA" sz="2400" kern="0" dirty="0">
                <a:solidFill>
                  <a:srgbClr val="FF0000"/>
                </a:solidFill>
              </a:rPr>
            </a:br>
            <a:r>
              <a:rPr lang="uk-UA" sz="2400" b="1" kern="0" dirty="0" smtClean="0">
                <a:solidFill>
                  <a:srgbClr val="FF0000"/>
                </a:solidFill>
              </a:rPr>
              <a:t> </a:t>
            </a:r>
            <a:r>
              <a:rPr lang="uk-UA" sz="2400" b="1" kern="0" dirty="0">
                <a:solidFill>
                  <a:srgbClr val="FF0000"/>
                </a:solidFill>
              </a:rPr>
              <a:t>5 </a:t>
            </a:r>
            <a:r>
              <a:rPr lang="uk-UA" sz="2400" b="1" kern="0" dirty="0" smtClean="0">
                <a:solidFill>
                  <a:srgbClr val="FF0000"/>
                </a:solidFill>
              </a:rPr>
              <a:t>клас</a:t>
            </a:r>
          </a:p>
          <a:p>
            <a:pPr marL="2880000">
              <a:lnSpc>
                <a:spcPct val="114000"/>
              </a:lnSpc>
              <a:spcAft>
                <a:spcPts val="600"/>
              </a:spcAft>
            </a:pPr>
            <a:r>
              <a:rPr lang="uk-UA" sz="2400" kern="0" dirty="0" smtClean="0">
                <a:solidFill>
                  <a:srgbClr val="FF0000"/>
                </a:solidFill>
              </a:rPr>
              <a:t/>
            </a:r>
            <a:br>
              <a:rPr lang="uk-UA" sz="2400" kern="0" dirty="0" smtClean="0">
                <a:solidFill>
                  <a:srgbClr val="FF0000"/>
                </a:solidFill>
              </a:rPr>
            </a:br>
            <a:r>
              <a:rPr lang="uk-UA" sz="2000" kern="0" dirty="0" smtClean="0">
                <a:solidFill>
                  <a:srgbClr val="FF0000"/>
                </a:solidFill>
              </a:rPr>
              <a:t>     </a:t>
            </a:r>
          </a:p>
          <a:p>
            <a:pPr marL="2880000">
              <a:lnSpc>
                <a:spcPct val="114000"/>
              </a:lnSpc>
              <a:spcAft>
                <a:spcPts val="600"/>
              </a:spcAft>
            </a:pPr>
            <a:endParaRPr lang="uk-UA" sz="2000" kern="0" dirty="0">
              <a:solidFill>
                <a:srgbClr val="FF0000"/>
              </a:solidFill>
            </a:endParaRPr>
          </a:p>
          <a:p>
            <a:pPr marL="2880000">
              <a:lnSpc>
                <a:spcPct val="114000"/>
              </a:lnSpc>
            </a:pP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   Кравченко Людмила Петрівна,</a:t>
            </a:r>
            <a:b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</a:b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   учитель </a:t>
            </a:r>
            <a:r>
              <a:rPr lang="uk-UA" kern="0" dirty="0" err="1" smtClean="0">
                <a:solidFill>
                  <a:srgbClr val="C0504D">
                    <a:lumMod val="50000"/>
                  </a:srgbClr>
                </a:solidFill>
              </a:rPr>
              <a:t>Христинівської</a:t>
            </a: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 ЗОШ І-ІІІ ступенів №2     </a:t>
            </a:r>
          </a:p>
          <a:p>
            <a:pPr marL="2880000">
              <a:lnSpc>
                <a:spcPct val="114000"/>
              </a:lnSpc>
            </a:pPr>
            <a:r>
              <a:rPr lang="uk-UA" kern="0" dirty="0">
                <a:solidFill>
                  <a:srgbClr val="C0504D">
                    <a:lumMod val="50000"/>
                  </a:srgbClr>
                </a:solidFill>
              </a:rPr>
              <a:t> </a:t>
            </a: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  </a:t>
            </a:r>
            <a:r>
              <a:rPr lang="uk-UA" kern="0" dirty="0" err="1" smtClean="0">
                <a:solidFill>
                  <a:srgbClr val="C0504D">
                    <a:lumMod val="50000"/>
                  </a:srgbClr>
                </a:solidFill>
              </a:rPr>
              <a:t>Христинівської</a:t>
            </a: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 районної  ради</a:t>
            </a:r>
            <a:r>
              <a:rPr lang="uk-UA" kern="0" dirty="0">
                <a:solidFill>
                  <a:srgbClr val="C0504D">
                    <a:lumMod val="50000"/>
                  </a:srgbClr>
                </a:solidFill>
              </a:rPr>
              <a:t> </a:t>
            </a:r>
            <a:r>
              <a:rPr lang="uk-UA" kern="0" dirty="0" smtClean="0">
                <a:solidFill>
                  <a:srgbClr val="C0504D">
                    <a:lumMod val="50000"/>
                  </a:srgbClr>
                </a:solidFill>
              </a:rPr>
              <a:t>Черкаської обл</a:t>
            </a:r>
            <a:r>
              <a:rPr lang="uk-UA" sz="2000" kern="0" dirty="0" smtClean="0">
                <a:solidFill>
                  <a:srgbClr val="002060"/>
                </a:solidFill>
              </a:rPr>
              <a:t>.</a:t>
            </a:r>
            <a:endParaRPr lang="uk-UA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1052736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6000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4888" y="4581128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Constantia" pitchFamily="18" charset="0"/>
              </a:rPr>
              <a:t>«Княжа Україна»</a:t>
            </a:r>
            <a:endParaRPr lang="uk-UA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1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85294002_old_parchment_parchmen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4" t="7353" r="5142" b="7353"/>
          <a:stretch>
            <a:fillRect/>
          </a:stretch>
        </p:blipFill>
        <p:spPr bwMode="auto">
          <a:xfrm>
            <a:off x="539552" y="1124745"/>
            <a:ext cx="8064896" cy="5057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>
          <a:xfrm>
            <a:off x="1187624" y="1285283"/>
            <a:ext cx="6768752" cy="4896544"/>
          </a:xfrm>
        </p:spPr>
        <p:txBody>
          <a:bodyPr>
            <a:normAutofit/>
          </a:bodyPr>
          <a:lstStyle/>
          <a:p>
            <a:pPr eaLnBrk="1" hangingPunct="1">
              <a:lnSpc>
                <a:spcPct val="114000"/>
              </a:lnSpc>
              <a:spcAft>
                <a:spcPts val="1200"/>
              </a:spcAft>
            </a:pPr>
            <a:r>
              <a:rPr lang="uk-UA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Ярослав Мудрий продовжив справу свого батька Володимира Великого. Він боронив українську землю від поляків і печенігів. За часів Ярослава Київ став ще більшим і багатим. Ярослав упорядкував і уклав українські закони і назвав їх "Руською правдою</a:t>
            </a:r>
            <a:r>
              <a:rPr lang="uk-UA" sz="2800" dirty="0" smtClean="0">
                <a:latin typeface="Constantia" pitchFamily="18" charset="0"/>
              </a:rPr>
              <a:t>".</a:t>
            </a:r>
            <a:endParaRPr lang="ru-RU" sz="2800" dirty="0" smtClean="0">
              <a:latin typeface="Constant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8" y="620689"/>
            <a:ext cx="3460947" cy="64633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  <a:cs typeface="Aharoni" pitchFamily="2" charset="-79"/>
              </a:rPr>
              <a:t>Перевір себе…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0740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88"/>
          <a:stretch>
            <a:fillRect/>
          </a:stretch>
        </p:blipFill>
        <p:spPr bwMode="auto">
          <a:xfrm>
            <a:off x="169771" y="3379937"/>
            <a:ext cx="2657543" cy="31203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777" y="5157197"/>
            <a:ext cx="1428750" cy="14287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5" y="980728"/>
            <a:ext cx="8497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kern="0" dirty="0" err="1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Олександр</a:t>
            </a:r>
            <a:r>
              <a:rPr lang="ru-RU" sz="2800" b="1" i="1" kern="0" dirty="0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Олесь. 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«Ярослав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Мудрий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»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із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книги «Княжа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Україна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».</a:t>
            </a:r>
          </a:p>
          <a:p>
            <a:pPr algn="ctr">
              <a:defRPr/>
            </a:pP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«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Мудрість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Ярослава вся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була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в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його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800" b="1" i="1" kern="0" dirty="0" err="1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ділах</a:t>
            </a:r>
            <a:r>
              <a:rPr lang="ru-RU" sz="2800" b="1" i="1" kern="0" dirty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 </a:t>
            </a:r>
            <a:endParaRPr lang="ru-RU" sz="2800" b="1" i="1" kern="0" dirty="0" smtClean="0">
              <a:solidFill>
                <a:srgbClr val="C0504D">
                  <a:lumMod val="75000"/>
                </a:srgbClr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3379939"/>
            <a:ext cx="5012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Доки будете 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держатися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купи,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незламно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стояти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всі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за одного і </a:t>
            </a:r>
            <a:r>
              <a:rPr lang="ru-RU" sz="2400" i="1" kern="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один 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за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всіх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,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доти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ніяка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ворожа сила нас не </a:t>
            </a:r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побідить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</a:t>
            </a:r>
          </a:p>
          <a:p>
            <a:pPr lvl="0" algn="r"/>
            <a:r>
              <a:rPr lang="ru-RU" sz="2400" i="1" kern="0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Іван</a:t>
            </a:r>
            <a:r>
              <a:rPr lang="ru-RU" sz="2400" i="1" kern="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Франко</a:t>
            </a:r>
          </a:p>
        </p:txBody>
      </p:sp>
    </p:spTree>
    <p:extLst>
      <p:ext uri="{BB962C8B-B14F-4D97-AF65-F5344CB8AC3E}">
        <p14:creationId xmlns:p14="http://schemas.microsoft.com/office/powerpoint/2010/main" val="176787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85447"/>
            <a:ext cx="2623356" cy="18400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01675" y="620692"/>
            <a:ext cx="5740675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 уроку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528" y="1205464"/>
            <a:ext cx="8070931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3199" y="947469"/>
            <a:ext cx="6966992" cy="2870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Добре знати 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зміст вірша, 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розкрити 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образ Ярослава як мудрого політика і його значення для сучасності, 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уміти 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порівнювати образ Ярослава, зображеного у вірші О.Олеся та в «Повісті временних літ», 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розвивати 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своє мовлення, 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визначати 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тему й головну думку твору, засоби поетичної мови й 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зрозуміти</a:t>
            </a:r>
            <a:r>
              <a:rPr lang="uk-UA" sz="20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, що тільки мудрі люди можуть зробити країну міцною й квітучою</a:t>
            </a:r>
            <a:r>
              <a:rPr lang="uk-UA" sz="20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.</a:t>
            </a:r>
            <a:endParaRPr lang="uk-UA" sz="2000" i="1" dirty="0">
              <a:solidFill>
                <a:srgbClr val="C0504D">
                  <a:lumMod val="50000"/>
                </a:srgbClr>
              </a:solidFill>
              <a:ea typeface="Times New Roman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790" y="2650977"/>
            <a:ext cx="4742536" cy="376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85447"/>
            <a:ext cx="2623356" cy="18400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01675" y="620692"/>
            <a:ext cx="5740675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уроку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528" y="1205464"/>
            <a:ext cx="8070931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522" y="2518349"/>
            <a:ext cx="828695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П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роаналізувати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вірш О.Олеся «Ярослав Мудрий» і усвідомити, що завдяки   мудрості Ярослава Київська Русь стала сильною і нездоланною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</a:pPr>
            <a:endParaRPr lang="uk-UA" sz="2400" i="1" dirty="0">
              <a:solidFill>
                <a:srgbClr val="C0504D">
                  <a:lumMod val="50000"/>
                </a:srgbClr>
              </a:solidFill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</a:pPr>
            <a:endParaRPr lang="uk-UA" sz="2400" i="1" dirty="0">
              <a:solidFill>
                <a:srgbClr val="C0504D">
                  <a:lumMod val="50000"/>
                </a:srgbClr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uk-UA" sz="2400" i="1" dirty="0" smtClean="0">
              <a:solidFill>
                <a:srgbClr val="C0504D">
                  <a:lumMod val="50000"/>
                </a:srgbClr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З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якими іменниками у вас асоціюється слово «мудрий»?</a:t>
            </a:r>
          </a:p>
          <a:p>
            <a:pPr>
              <a:lnSpc>
                <a:spcPct val="115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  </a:t>
            </a:r>
            <a:endParaRPr lang="uk-UA" sz="2400" i="1" dirty="0">
              <a:solidFill>
                <a:srgbClr val="C0504D">
                  <a:lumMod val="50000"/>
                </a:srgbClr>
              </a:solidFill>
              <a:ea typeface="Times New Roman"/>
              <a:cs typeface="Times New Roman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2222848" y="913079"/>
            <a:ext cx="5616624" cy="1548752"/>
          </a:xfrm>
          <a:prstGeom prst="cloudCallout">
            <a:avLst>
              <a:gd name="adj1" fmla="val -17955"/>
              <a:gd name="adj2" fmla="val 4489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«Мудрість 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Ярослава</a:t>
            </a:r>
          </a:p>
          <a:p>
            <a:pPr lvl="0" algn="ctr">
              <a:lnSpc>
                <a:spcPct val="115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вся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ea typeface="Times New Roman"/>
                <a:cs typeface="Times New Roman"/>
              </a:rPr>
              <a:t>була в його ділах».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06665" y="4426863"/>
            <a:ext cx="5740675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Асоціативний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кущ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70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786" y="908721"/>
            <a:ext cx="1860330" cy="1860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365"/>
            <a:ext cx="1428750" cy="1428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157227"/>
            <a:ext cx="1428750" cy="14287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67944" y="655321"/>
            <a:ext cx="4468744" cy="605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17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травня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2008 року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наприкінці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фінального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шоу проекту «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Великі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Українці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» телеканал  «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Інтер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»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оголосив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результати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голосування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за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найвеличнішого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українця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усіх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часів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. Ним став князь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київський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Ярослав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Мудрий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. За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переможця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проголосували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648 443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українців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Це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складає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40,02%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глядацьких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голосів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Це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світовий</a:t>
            </a:r>
            <a:r>
              <a:rPr lang="ru-RU" sz="2400" i="1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  <a:ea typeface="Calibri"/>
                <a:cs typeface="Times New Roman" pitchFamily="18" charset="0"/>
              </a:rPr>
              <a:t> рекорд</a:t>
            </a:r>
            <a:r>
              <a:rPr lang="ru-RU" sz="2400" b="1" i="1" dirty="0" smtClean="0">
                <a:solidFill>
                  <a:srgbClr val="9F2936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</a:p>
          <a:p>
            <a:pPr algn="ctr">
              <a:lnSpc>
                <a:spcPct val="114000"/>
              </a:lnSpc>
            </a:pPr>
            <a:endParaRPr lang="ru-RU" sz="2400" b="1" i="1" dirty="0" smtClean="0">
              <a:solidFill>
                <a:srgbClr val="9F2936">
                  <a:lumMod val="75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4000"/>
              </a:lnSpc>
            </a:pPr>
            <a:endParaRPr lang="ru-RU" sz="2800" b="1" i="1" dirty="0">
              <a:solidFill>
                <a:srgbClr val="9F2936">
                  <a:lumMod val="75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AutoShape 2" descr="http://agrinews.com.ua/img/news/2008/05/4%5b152097%5d(220x165).jpe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4" descr="http://agrinews.com.ua/img/news/2008/05/4%5b152097%5d(220x165).jpeg"/>
          <p:cNvSpPr>
            <a:spLocks noChangeAspect="1" noChangeArrowheads="1"/>
          </p:cNvSpPr>
          <p:nvPr/>
        </p:nvSpPr>
        <p:spPr bwMode="auto">
          <a:xfrm>
            <a:off x="307975" y="794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0" name="Picture 6" descr="http://agrinews.com.ua/img/news/2008/05/4%5b152097%5d(220x165).jpe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60" y="3094420"/>
            <a:ext cx="3446884" cy="2585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верх 8"/>
          <p:cNvSpPr/>
          <p:nvPr/>
        </p:nvSpPr>
        <p:spPr>
          <a:xfrm>
            <a:off x="2959458" y="5675338"/>
            <a:ext cx="375316" cy="489966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2571052" y="629559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ВІДЕО</a:t>
            </a:r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1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5643" y="1052736"/>
            <a:ext cx="7635433" cy="1776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sz="2400" i="1" kern="0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 </a:t>
            </a:r>
            <a:r>
              <a:rPr lang="ru-RU" sz="2400" i="1" kern="0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Який</a:t>
            </a:r>
            <a:r>
              <a:rPr lang="ru-RU" sz="2400" i="1" kern="0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він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,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давній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київський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князь?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sz="2400" i="1" kern="0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 </a:t>
            </a:r>
            <a:r>
              <a:rPr lang="ru-RU" sz="2400" i="1" kern="0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Чому</a:t>
            </a:r>
            <a:r>
              <a:rPr lang="ru-RU" sz="2400" i="1" kern="0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народ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нарік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його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Мудрим? На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ці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питання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дає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відповідь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kern="0" dirty="0" err="1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Олександр</a:t>
            </a:r>
            <a:r>
              <a:rPr lang="ru-RU" sz="2400" i="1" kern="0" dirty="0" smtClean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Олесь 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у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поезії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 "Ярослав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Мудрий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" з книги "Княжа </a:t>
            </a:r>
            <a:r>
              <a:rPr lang="ru-RU" sz="2400" i="1" kern="0" dirty="0" err="1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Україна</a:t>
            </a:r>
            <a:r>
              <a:rPr lang="ru-RU" sz="2400" i="1" kern="0" dirty="0">
                <a:solidFill>
                  <a:srgbClr val="9F2936">
                    <a:lumMod val="75000"/>
                  </a:srgbClr>
                </a:solidFill>
                <a:latin typeface="Constantia" pitchFamily="18" charset="0"/>
              </a:rPr>
              <a:t>". </a:t>
            </a:r>
            <a:endParaRPr lang="ru-RU" sz="2400" i="1" kern="0" dirty="0" smtClean="0">
              <a:solidFill>
                <a:srgbClr val="9F2936">
                  <a:lumMod val="75000"/>
                </a:srgbClr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8" y="3212976"/>
            <a:ext cx="4832293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400" b="1" kern="0" cap="all" dirty="0" err="1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Виразне</a:t>
            </a:r>
            <a:r>
              <a:rPr lang="ru-RU" sz="2400" b="1" kern="0" cap="all" dirty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kern="0" cap="all" dirty="0" err="1" smtClean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читання</a:t>
            </a:r>
            <a:endParaRPr lang="ru-RU" sz="2400" b="1" kern="0" cap="all" dirty="0" smtClean="0">
              <a:ln w="0">
                <a:solidFill>
                  <a:srgbClr val="9F2936"/>
                </a:solidFill>
              </a:ln>
              <a:solidFill>
                <a:srgbClr val="9F2936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kern="0" cap="all" dirty="0" smtClean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kern="0" cap="all" dirty="0" err="1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sz="2400" b="1" kern="0" cap="all" dirty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"Ярослав </a:t>
            </a:r>
            <a:r>
              <a:rPr lang="ru-RU" sz="2400" b="1" kern="0" cap="all" dirty="0" err="1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Мудрий</a:t>
            </a:r>
            <a:r>
              <a:rPr lang="ru-RU" sz="2400" b="1" kern="0" cap="all" dirty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" </a:t>
            </a:r>
            <a:endParaRPr lang="ru-RU" sz="2400" b="1" kern="0" cap="all" dirty="0" smtClean="0">
              <a:ln w="0">
                <a:solidFill>
                  <a:srgbClr val="9F2936"/>
                </a:solidFill>
              </a:ln>
              <a:solidFill>
                <a:srgbClr val="9F2936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kern="0" cap="all" dirty="0" smtClean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b="1" kern="0" cap="all" dirty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книги "Княжа </a:t>
            </a:r>
            <a:r>
              <a:rPr lang="ru-RU" sz="2400" b="1" kern="0" cap="all" dirty="0" err="1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sz="2400" b="1" kern="0" cap="all" dirty="0">
                <a:ln w="0">
                  <a:solidFill>
                    <a:srgbClr val="9F2936"/>
                  </a:solidFill>
                </a:ln>
                <a:solidFill>
                  <a:srgbClr val="9F2936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". </a:t>
            </a:r>
          </a:p>
          <a:p>
            <a:pPr algn="just"/>
            <a:r>
              <a:rPr lang="ru-RU" sz="2400" b="1" kern="0" cap="all" dirty="0">
                <a:ln w="0"/>
                <a:gradFill flip="none">
                  <a:gsLst>
                    <a:gs pos="0">
                      <a:srgbClr val="F07F09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07F09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07F09">
                        <a:shade val="65000"/>
                        <a:satMod val="130000"/>
                      </a:srgbClr>
                    </a:gs>
                    <a:gs pos="92000">
                      <a:srgbClr val="F07F09">
                        <a:shade val="50000"/>
                        <a:satMod val="120000"/>
                      </a:srgbClr>
                    </a:gs>
                    <a:gs pos="100000">
                      <a:srgbClr val="F07F09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uk-UA" b="1" cap="all" dirty="0">
              <a:ln w="0"/>
              <a:gradFill flip="none">
                <a:gsLst>
                  <a:gs pos="0">
                    <a:srgbClr val="F07F09">
                      <a:tint val="75000"/>
                      <a:shade val="75000"/>
                      <a:satMod val="170000"/>
                    </a:srgbClr>
                  </a:gs>
                  <a:gs pos="49000">
                    <a:srgbClr val="F07F09">
                      <a:tint val="88000"/>
                      <a:shade val="65000"/>
                      <a:satMod val="172000"/>
                    </a:srgbClr>
                  </a:gs>
                  <a:gs pos="50000">
                    <a:srgbClr val="F07F09">
                      <a:shade val="65000"/>
                      <a:satMod val="130000"/>
                    </a:srgbClr>
                  </a:gs>
                  <a:gs pos="92000">
                    <a:srgbClr val="F07F09">
                      <a:shade val="50000"/>
                      <a:satMod val="120000"/>
                    </a:srgbClr>
                  </a:gs>
                  <a:gs pos="100000">
                    <a:srgbClr val="F07F09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77079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2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5199589"/>
            <a:ext cx="1219200" cy="1219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921"/>
            <a:ext cx="1219200" cy="1219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2852936"/>
            <a:ext cx="7488832" cy="382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Окаянний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–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який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порушує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моральні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настанови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Небавом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–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незабаром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,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невдовзі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, скоро.</a:t>
            </a:r>
          </a:p>
          <a:p>
            <a:pPr>
              <a:lnSpc>
                <a:spcPct val="114000"/>
              </a:lnSpc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Берл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– символ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князівської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влади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;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палиця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,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оздоблена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коштовним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камінням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і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різьбою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Скоморохи, </a:t>
            </a: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штукарі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–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митці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,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які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розважали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гостей при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дворі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князя.</a:t>
            </a:r>
          </a:p>
          <a:p>
            <a:pPr marL="1296000">
              <a:lnSpc>
                <a:spcPct val="114000"/>
              </a:lnSpc>
            </a:pP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Редедя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– князь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племені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касогів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.</a:t>
            </a:r>
          </a:p>
          <a:p>
            <a:pPr marL="1296000">
              <a:lnSpc>
                <a:spcPct val="114000"/>
              </a:lnSpc>
            </a:pPr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Боян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–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відомий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співець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Київської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Русі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/>
              </a:rPr>
              <a:t>.</a:t>
            </a:r>
          </a:p>
          <a:p>
            <a:r>
              <a:rPr lang="ru-RU" sz="2400" dirty="0" smtClean="0">
                <a:solidFill>
                  <a:srgbClr val="B13F9A">
                    <a:lumMod val="75000"/>
                  </a:srgbClr>
                </a:solidFill>
                <a:latin typeface="Constantia"/>
              </a:rPr>
              <a:t> </a:t>
            </a:r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37" y="609220"/>
            <a:ext cx="2120406" cy="24712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14398" y="672706"/>
            <a:ext cx="5270995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kern="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Попрацюй зі словником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925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7" y="1052740"/>
            <a:ext cx="7632847" cy="5144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algn="ctr">
              <a:lnSpc>
                <a:spcPct val="114000"/>
              </a:lnSpc>
            </a:pP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Виберіть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цитати, що розповідають про заслуги Ярослава перед народом (цитатний план): </a:t>
            </a:r>
            <a:endParaRPr lang="uk-UA" sz="24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Україна зацвіла, як пишний сад».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uk-UA" sz="2400" i="1" dirty="0" err="1" smtClean="0">
                <a:solidFill>
                  <a:schemeClr val="accent2">
                    <a:lumMod val="50000"/>
                  </a:schemeClr>
                </a:solidFill>
              </a:rPr>
              <a:t>Люде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багатіти почали».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«Київ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Царгородом другим став».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«До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палат ішли невпинно чужоземні посланці».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«І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в Європі честю мали … поріднитись з Ярославом».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«Але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мудрість Ярослава вся була в його ділах».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indent="-457200">
              <a:lnSpc>
                <a:spcPct val="114000"/>
              </a:lnSpc>
              <a:buAutoNum type="arabicPeriod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 «Не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сваріться, 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</a:rPr>
              <a:t>жийте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 в згоді»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06030" y="639938"/>
            <a:ext cx="6219971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Колективна робота </a:t>
            </a:r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36" y="768155"/>
            <a:ext cx="1155700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713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420891"/>
            <a:ext cx="8064896" cy="351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itchFamily="2" charset="2"/>
              <a:buChar char="§"/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З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чим порівнюється у творі доба правління Ярослава Мудрого? 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342900" lvl="0" indent="-342900" algn="just">
              <a:buFont typeface="Wingdings" pitchFamily="2" charset="2"/>
              <a:buChar char="§"/>
            </a:pP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У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яких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рядках сказано про красу і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велич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стародавнього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Києва</a:t>
            </a: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?</a:t>
            </a:r>
            <a:endParaRPr lang="uk-UA" sz="2400" i="1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342900" lvl="0" indent="-342900" algn="just">
              <a:buFont typeface="Wingdings" pitchFamily="2" charset="2"/>
              <a:buChar char="§"/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Яку політику щодо іноземних держав проводив князь? 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Чи відповідали іноземці Ярославу взаємністю? 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За що Ярослава прозвали «мудрим»?</a:t>
            </a:r>
          </a:p>
          <a:p>
            <a:pPr marL="342900" lvl="0" indent="-342900" algn="just">
              <a:buFont typeface="Wingdings" pitchFamily="2" charset="2"/>
              <a:buChar char="§"/>
            </a:pPr>
            <a:endParaRPr lang="uk-UA" sz="2400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9619" y="404665"/>
            <a:ext cx="4395113" cy="923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Попрацюймо </a:t>
            </a:r>
            <a:r>
              <a:rPr lang="uk-UA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разом</a:t>
            </a:r>
            <a:r>
              <a:rPr lang="uk-UA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866328"/>
            <a:ext cx="3143250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639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808" y="2996952"/>
            <a:ext cx="8028384" cy="2566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Яку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заповідь дав синам Ярослав перед смертю? Чи виправдали вони надії батька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?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ar-AE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Чи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погоджуєтесь ви з думкою, що слова Ярослава Мудрого є повчальними 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і для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нас, його далеких нащадків?</a:t>
            </a:r>
          </a:p>
          <a:p>
            <a:pPr marL="342900" lvl="0" indent="-342900" algn="just">
              <a:buFont typeface="Wingdings" pitchFamily="2" charset="2"/>
              <a:buChar char="§"/>
            </a:pPr>
            <a:endParaRPr lang="uk-UA" sz="2400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9619" y="404665"/>
            <a:ext cx="4395113" cy="923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Попрацюймо </a:t>
            </a:r>
            <a:r>
              <a:rPr lang="uk-UA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разом</a:t>
            </a:r>
            <a:r>
              <a:rPr lang="uk-UA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!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475" y="1125398"/>
            <a:ext cx="3143250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163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9"/>
            <a:ext cx="78153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i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Нумо, діти, підведіться!</a:t>
            </a:r>
            <a: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uk-UA" sz="3600" b="1" i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Всі приємно посміхніться</a:t>
            </a:r>
            <a:r>
              <a:rPr lang="uk-UA" sz="3600" b="1" i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.</a:t>
            </a:r>
          </a:p>
          <a:p>
            <a:pPr algn="ctr">
              <a:defRPr/>
            </a:pPr>
            <a:endParaRPr lang="uk-UA" sz="3600" b="1" i="1" kern="0" dirty="0">
              <a:ln w="1905"/>
              <a:gradFill>
                <a:gsLst>
                  <a:gs pos="0">
                    <a:srgbClr val="E78A5C">
                      <a:shade val="20000"/>
                      <a:satMod val="200000"/>
                    </a:srgbClr>
                  </a:gs>
                  <a:gs pos="78000">
                    <a:srgbClr val="E78A5C">
                      <a:tint val="90000"/>
                      <a:shade val="89000"/>
                      <a:satMod val="220000"/>
                    </a:srgbClr>
                  </a:gs>
                  <a:gs pos="100000">
                    <a:srgbClr val="E78A5C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glow rad="228600">
                  <a:srgbClr val="FBDF53">
                    <a:satMod val="175000"/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3600" b="1" kern="0" dirty="0" smtClean="0">
              <a:ln w="1905"/>
              <a:gradFill>
                <a:gsLst>
                  <a:gs pos="0">
                    <a:srgbClr val="E78A5C">
                      <a:shade val="20000"/>
                      <a:satMod val="200000"/>
                    </a:srgbClr>
                  </a:gs>
                  <a:gs pos="78000">
                    <a:srgbClr val="E78A5C">
                      <a:tint val="90000"/>
                      <a:shade val="89000"/>
                      <a:satMod val="220000"/>
                    </a:srgbClr>
                  </a:gs>
                  <a:gs pos="100000">
                    <a:srgbClr val="E78A5C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glow rad="228600">
                  <a:srgbClr val="FBDF53">
                    <a:satMod val="175000"/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3600" b="1" kern="0" dirty="0" smtClean="0">
              <a:ln w="1905"/>
              <a:gradFill>
                <a:gsLst>
                  <a:gs pos="0">
                    <a:srgbClr val="E78A5C">
                      <a:shade val="20000"/>
                      <a:satMod val="200000"/>
                    </a:srgbClr>
                  </a:gs>
                  <a:gs pos="78000">
                    <a:srgbClr val="E78A5C">
                      <a:tint val="90000"/>
                      <a:shade val="89000"/>
                      <a:satMod val="220000"/>
                    </a:srgbClr>
                  </a:gs>
                  <a:gs pos="100000">
                    <a:srgbClr val="E78A5C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glow rad="228600">
                  <a:srgbClr val="FBDF53">
                    <a:satMod val="175000"/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600" b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      </a:t>
            </a:r>
          </a:p>
          <a:p>
            <a:pPr algn="ctr">
              <a:defRPr/>
            </a:pPr>
            <a:endParaRPr lang="ru-RU" sz="3600" b="1" kern="0" dirty="0">
              <a:ln w="1905"/>
              <a:gradFill>
                <a:gsLst>
                  <a:gs pos="0">
                    <a:srgbClr val="E78A5C">
                      <a:shade val="20000"/>
                      <a:satMod val="200000"/>
                    </a:srgbClr>
                  </a:gs>
                  <a:gs pos="78000">
                    <a:srgbClr val="E78A5C">
                      <a:tint val="90000"/>
                      <a:shade val="89000"/>
                      <a:satMod val="220000"/>
                    </a:srgbClr>
                  </a:gs>
                  <a:gs pos="100000">
                    <a:srgbClr val="E78A5C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glow rad="228600">
                  <a:srgbClr val="FBDF53">
                    <a:satMod val="175000"/>
                    <a:alpha val="4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600" b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uk-UA" sz="3600" b="1" i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Продзвенів </a:t>
            </a:r>
            <a:r>
              <a:rPr lang="uk-UA" sz="3600" b="1" i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уже дзвінок,</a:t>
            </a:r>
            <a: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3600" b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3600" b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           </a:t>
            </a:r>
            <a:r>
              <a:rPr lang="uk-UA" sz="3600" b="1" i="1" kern="0" dirty="0" smtClean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Починаємо </a:t>
            </a:r>
            <a:r>
              <a:rPr lang="uk-UA" sz="3600" b="1" i="1" kern="0" dirty="0">
                <a:ln w="1905"/>
                <a:gradFill>
                  <a:gsLst>
                    <a:gs pos="0">
                      <a:srgbClr val="E78A5C">
                        <a:shade val="20000"/>
                        <a:satMod val="200000"/>
                      </a:srgbClr>
                    </a:gs>
                    <a:gs pos="78000">
                      <a:srgbClr val="E78A5C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E78A5C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glow rad="228600">
                    <a:srgbClr val="FBDF53">
                      <a:satMod val="175000"/>
                      <a:alpha val="4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урок!</a:t>
            </a:r>
            <a:endParaRPr lang="uk-UA" sz="3600" kern="0" dirty="0">
              <a:solidFill>
                <a:sysClr val="windowText" lastClr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76973"/>
            <a:ext cx="2880320" cy="2743682"/>
          </a:xfrm>
          <a:prstGeom prst="rect">
            <a:avLst/>
          </a:prstGeom>
        </p:spPr>
      </p:pic>
      <p:pic>
        <p:nvPicPr>
          <p:cNvPr id="3" name="Yann_Tiersen_-_kazkova_melod_ya...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1504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3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3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30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2762525"/>
            <a:ext cx="72666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endParaRPr lang="uk-UA" sz="2400" i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Ідея: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уславлення патріотизму, мудрості та його праці заради добробуту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Київської Русі.</a:t>
            </a:r>
          </a:p>
          <a:p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Основна </a:t>
            </a: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думка твору: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«не сваріться,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</a:t>
            </a:r>
            <a:r>
              <a:rPr lang="uk-UA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жийте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в згоді: тільки мир збере усе».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12843" y="620689"/>
            <a:ext cx="4365298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Паспорт </a:t>
            </a:r>
            <a:r>
              <a:rPr lang="ru-RU" sz="3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твору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http://laptevaelena.ucoz.ru/11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8" y="764705"/>
            <a:ext cx="3356425" cy="283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548867">
            <a:off x="6854573" y="2511967"/>
            <a:ext cx="1175322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b="1" kern="0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ПАСПОРТ</a:t>
            </a:r>
            <a:endParaRPr lang="uk-UA" b="1" kern="0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451395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400" b="1" i="1" dirty="0" smtClean="0">
                <a:solidFill>
                  <a:srgbClr val="C0504D">
                    <a:lumMod val="75000"/>
                  </a:srgbClr>
                </a:solidFill>
                <a:latin typeface="Constantia" pitchFamily="18" charset="0"/>
              </a:rPr>
              <a:t>Тема: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розповідь про діяльність 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Ярослава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Мудрого, про його заповіт жити 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в мирі й злагоді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32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6" y="1196752"/>
            <a:ext cx="8136903" cy="3039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Охарактеризуйте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Ярослава за допомогою цитат із тексту,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 які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endParaRPr lang="uk-UA" sz="24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dirty="0">
                <a:solidFill>
                  <a:schemeClr val="accent2">
                    <a:lumMod val="50000"/>
                  </a:schemeClr>
                </a:solidFill>
              </a:rPr>
              <a:t>вказують на інтелектуальні здібності Ярослава та його 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мудрість</a:t>
            </a:r>
            <a:r>
              <a:rPr lang="uk-UA" sz="2400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uk-UA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ct val="114000"/>
              </a:lnSpc>
            </a:pP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(«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...Брат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четвертий на престолі, /Ярослав розумний, сів...»; «... Але мудрість Ярослава /Вся була в його ділах, /У державнім будівництві, /Владі, устрою, в судах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...»)</a:t>
            </a:r>
            <a:endParaRPr lang="uk-UA" sz="2400" i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64516" y="611981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6" y="4325509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7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530" y="1592087"/>
            <a:ext cx="8303131" cy="472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Охарактеризуйте Ярослава за допомогою цитат із тексту, які: 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 </a:t>
            </a:r>
            <a:r>
              <a:rPr lang="uk-UA" sz="2400" b="1" dirty="0">
                <a:solidFill>
                  <a:srgbClr val="C0504D">
                    <a:lumMod val="50000"/>
                  </a:srgbClr>
                </a:solidFill>
              </a:rPr>
              <a:t>вказують на інтелектуальні здібності Ярослава та його мудрість.</a:t>
            </a: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«</a:t>
            </a:r>
            <a:r>
              <a:rPr lang="uk-UA" sz="2400" i="1" dirty="0" err="1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...</a:t>
            </a:r>
            <a:r>
              <a:rPr lang="uk-UA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Брат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четвертий на престолі,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Ярослав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розумний, сів...»;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«...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Але мудрість Ярослава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Вся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була в його ділах,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У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державнім будівництві,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440000" lvl="0" algn="just">
              <a:lnSpc>
                <a:spcPct val="114000"/>
              </a:lnSpc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Владі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, устрою, в судах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...»</a:t>
            </a:r>
            <a:endParaRPr lang="uk-UA" sz="2400" i="1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4516" y="611981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4975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6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4516" y="611981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72822"/>
            <a:ext cx="7920880" cy="3691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Охарактеризуйте Ярослава за допомогою цитат із тексту, </a:t>
            </a:r>
            <a:r>
              <a:rPr lang="uk-UA" sz="2400" b="1" i="1" dirty="0" smtClean="0">
                <a:solidFill>
                  <a:srgbClr val="C0504D">
                    <a:lumMod val="50000"/>
                  </a:srgbClr>
                </a:solidFill>
              </a:rPr>
              <a:t> які</a:t>
            </a: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: 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b="1" dirty="0" smtClean="0">
                <a:solidFill>
                  <a:srgbClr val="C0504D">
                    <a:lumMod val="50000"/>
                  </a:srgbClr>
                </a:solidFill>
              </a:rPr>
              <a:t> </a:t>
            </a:r>
            <a:r>
              <a:rPr lang="uk-UA" sz="2400" b="1" dirty="0">
                <a:solidFill>
                  <a:srgbClr val="C0504D">
                    <a:lumMod val="50000"/>
                  </a:srgbClr>
                </a:solidFill>
              </a:rPr>
              <a:t>підкреслюють його піклування про </a:t>
            </a:r>
            <a:r>
              <a:rPr lang="uk-UA" sz="2400" b="1" dirty="0" smtClean="0">
                <a:solidFill>
                  <a:srgbClr val="C0504D">
                    <a:lumMod val="50000"/>
                  </a:srgbClr>
                </a:solidFill>
              </a:rPr>
              <a:t>Україну</a:t>
            </a:r>
          </a:p>
          <a:p>
            <a:pPr lvl="0" algn="just">
              <a:lnSpc>
                <a:spcPct val="114000"/>
              </a:lnSpc>
            </a:pPr>
            <a:r>
              <a:rPr lang="uk-UA" sz="2400" b="1" dirty="0" smtClean="0">
                <a:solidFill>
                  <a:srgbClr val="C0504D">
                    <a:lumMod val="50000"/>
                  </a:srgbClr>
                </a:solidFill>
              </a:rPr>
              <a:t> </a:t>
            </a:r>
            <a:endParaRPr lang="uk-UA" sz="2400" b="1" dirty="0">
              <a:solidFill>
                <a:srgbClr val="C0504D">
                  <a:lumMod val="50000"/>
                </a:srgbClr>
              </a:solidFill>
            </a:endParaRPr>
          </a:p>
          <a:p>
            <a:pPr marL="1800000" lvl="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«...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І усю свою увагу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800000" lvl="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Ярослав звернув на лад.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800000" lvl="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І 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небавом Україна </a:t>
            </a:r>
            <a:endParaRPr lang="uk-UA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1800000" lvl="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Зацвіла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, як пишний сад</a:t>
            </a:r>
            <a:r>
              <a:rPr lang="uk-UA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...»</a:t>
            </a:r>
            <a:endParaRPr lang="uk-UA" sz="2400" i="1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" y="4949566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0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4516" y="611981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20840"/>
            <a:ext cx="8064896" cy="3015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Охарактеризуйте Ярослава за допомогою цитат із тексту,  які: </a:t>
            </a: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b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демонструють </a:t>
            </a:r>
            <a:r>
              <a:rPr lang="uk-UA" sz="2400" b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ставлення Ярослава до Києва </a:t>
            </a:r>
            <a:endParaRPr lang="uk-UA" sz="2400" b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342900" lvl="0" indent="-342900" algn="just">
              <a:lnSpc>
                <a:spcPct val="114000"/>
              </a:lnSpc>
              <a:buFont typeface="Wingdings" pitchFamily="2" charset="2"/>
              <a:buChar char="§"/>
            </a:pPr>
            <a:endParaRPr lang="uk-UA" sz="2400" b="1" dirty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lvl="0" algn="just">
              <a:lnSpc>
                <a:spcPct val="114000"/>
              </a:lnSpc>
            </a:pP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(«</a:t>
            </a:r>
            <a:r>
              <a:rPr lang="uk-UA" sz="2400" i="1" dirty="0" err="1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...Як</a:t>
            </a:r>
            <a:r>
              <a:rPr lang="uk-UA" sz="2400" i="1" dirty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 про друга, як про сина /Дбав про його Ярослав...»; «Оточив його валами, /Ровом, мурами обвів./ Укріпив його, оздобив /І препишний двір завів»)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4" y="4725149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26468" y="1412776"/>
            <a:ext cx="7488832" cy="2591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Охарактеризуйте Ярослава за допомогою цитат із тексту,  які: 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описують</a:t>
            </a:r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, у якому вигляді він зустрічав іноземних гостей </a:t>
            </a:r>
            <a:endParaRPr lang="uk-UA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1800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«</a:t>
            </a:r>
            <a:r>
              <a:rPr lang="uk-UA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Князь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сидів на пишнім троні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pPr marL="1800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3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грізним берлом у руці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...»)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64116" y="548685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31" y="4177017"/>
            <a:ext cx="2320929" cy="187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5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80276"/>
            <a:ext cx="7861752" cy="4420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32000" indent="-34290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uk-UA" sz="2400" i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pPr lvl="0" algn="just">
              <a:lnSpc>
                <a:spcPct val="114000"/>
              </a:lnSpc>
              <a:spcAft>
                <a:spcPts val="600"/>
              </a:spcAft>
            </a:pPr>
            <a:r>
              <a:rPr lang="uk-UA" sz="2400" b="1" i="1" dirty="0">
                <a:solidFill>
                  <a:srgbClr val="C0504D">
                    <a:lumMod val="50000"/>
                  </a:srgbClr>
                </a:solidFill>
              </a:rPr>
              <a:t>Охарактеризуйте Ярослава за допомогою цитат із тексту,  які: </a:t>
            </a:r>
          </a:p>
          <a:p>
            <a:pPr indent="-342900" algn="just">
              <a:lnSpc>
                <a:spcPct val="114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уславлюють його військові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перемоги</a:t>
            </a:r>
          </a:p>
          <a:p>
            <a:pPr marL="2232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     «</a:t>
            </a:r>
            <a:r>
              <a:rPr lang="uk-UA" sz="2400" i="1" dirty="0" err="1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Він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прогнав лише поляків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...»;</a:t>
            </a:r>
          </a:p>
          <a:p>
            <a:pPr marL="2232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    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«</a:t>
            </a:r>
            <a:r>
              <a:rPr lang="uk-UA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...Та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ходив на печенігів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pPr marL="2232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      І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черкесів під Кавказ,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pPr marL="2232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      Що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на нашу Україну 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  <a:p>
            <a:pPr marL="2232000" algn="just">
              <a:lnSpc>
                <a:spcPct val="114000"/>
              </a:lnSpc>
              <a:spcAft>
                <a:spcPts val="600"/>
              </a:spcAft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            Нападали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раз у раз»</a:t>
            </a:r>
            <a:endParaRPr lang="uk-UA" sz="2400" b="0" i="1" dirty="0">
              <a:solidFill>
                <a:schemeClr val="accent2">
                  <a:lumMod val="50000"/>
                </a:schemeClr>
              </a:solidFill>
              <a:effectLst/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9871" y="687888"/>
            <a:ext cx="4515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Рубрика «Який я?»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6" y="4074963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24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1297"/>
            <a:ext cx="1428750" cy="1428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083889"/>
            <a:ext cx="1428750" cy="1428751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85063915"/>
              </p:ext>
            </p:extLst>
          </p:nvPr>
        </p:nvGraphicFramePr>
        <p:xfrm>
          <a:off x="323528" y="464161"/>
          <a:ext cx="8208912" cy="5341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 descr="Особистості України, видатні особистості, Українці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222" y="3645024"/>
            <a:ext cx="2027242" cy="2867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8142" y="817637"/>
            <a:ext cx="49685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Ярослав 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над усе полишив по собі </a:t>
            </a: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                                                                                              пам’ять 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в руській історії </a:t>
            </a: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своїми                                                                                                 справами 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внутрішнього устрою</a:t>
            </a:r>
            <a:r>
              <a:rPr lang="uk-UA" sz="2000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. </a:t>
            </a:r>
            <a:r>
              <a:rPr lang="uk-UA" sz="2000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                                                                                                                                  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000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uk-UA" sz="2000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                                     М</a:t>
            </a:r>
            <a:r>
              <a:rPr lang="uk-UA" sz="2000" i="1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. Костомаров </a:t>
            </a:r>
            <a:endParaRPr lang="uk-UA" sz="2000" dirty="0">
              <a:solidFill>
                <a:schemeClr val="accent2">
                  <a:lumMod val="75000"/>
                </a:schemeClr>
              </a:solidFill>
              <a:latin typeface="Constantia" pitchFamily="18" charset="0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47553"/>
            <a:ext cx="7200800" cy="1006651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540385" algn="just">
              <a:spcAft>
                <a:spcPts val="0"/>
              </a:spcAft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«Мудрість Ярослава вся була в його ділах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  <a:cs typeface="Times New Roman"/>
              </a:rPr>
              <a:t>»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386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393" y="841067"/>
            <a:ext cx="7932543" cy="4825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Ми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ознайомилися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з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творами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авторів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які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жили й писали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досить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віддалено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один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від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одного в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часі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. Але образ, до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якого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зверталися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, один – Ярослав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Мудрий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Хто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ці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автори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? </a:t>
            </a:r>
            <a:r>
              <a:rPr lang="ru-RU" sz="2000" i="1" dirty="0" err="1" smtClean="0">
                <a:solidFill>
                  <a:schemeClr val="accent2">
                    <a:lumMod val="50000"/>
                  </a:schemeClr>
                </a:solidFill>
              </a:rPr>
              <a:t>Прослідкуємо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що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схожого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, а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що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відмінного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ви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помітили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зображенні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образу Ярослава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цих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accent2">
                    <a:lumMod val="50000"/>
                  </a:schemeClr>
                </a:solidFill>
              </a:rPr>
              <a:t>авторів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ctr"/>
            <a:endParaRPr lang="ru-RU" sz="2200" i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ct val="114000"/>
              </a:lnSpc>
            </a:pPr>
            <a:r>
              <a:rPr lang="ru-RU" sz="2200" i="1" dirty="0">
                <a:solidFill>
                  <a:schemeClr val="accent2">
                    <a:lumMod val="50000"/>
                  </a:schemeClr>
                </a:solidFill>
              </a:rPr>
              <a:t>І г р у п а.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Пригадайте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яким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зображений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Ярослав у Нестора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Літописця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14000"/>
              </a:lnSpc>
            </a:pPr>
            <a:r>
              <a:rPr lang="ru-RU" sz="2200" i="1" dirty="0">
                <a:solidFill>
                  <a:schemeClr val="accent2">
                    <a:lumMod val="50000"/>
                  </a:schemeClr>
                </a:solidFill>
              </a:rPr>
              <a:t>ІІ г р у п а.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Проаналізуйте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яким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постав князь Ярослав у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вірші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О.Олеся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14000"/>
              </a:lnSpc>
            </a:pPr>
            <a:r>
              <a:rPr lang="ru-RU" sz="2200" i="1" dirty="0">
                <a:solidFill>
                  <a:schemeClr val="accent2">
                    <a:lumMod val="50000"/>
                  </a:schemeClr>
                </a:solidFill>
              </a:rPr>
              <a:t>ІІІ г р у п а.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Що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спільного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в 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образі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Ярослава Мудрого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ви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помітили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літописі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поетичному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lnSpc>
                <a:spcPct val="114000"/>
              </a:lnSpc>
            </a:pP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</a:rPr>
              <a:t>творі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</a:rPr>
              <a:t>О.Олеся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uk-UA" sz="22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65761" y="548685"/>
            <a:ext cx="3563796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в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</a:t>
            </a:r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ах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164" y="4695325"/>
            <a:ext cx="2392839" cy="176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7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493413" y="2348884"/>
            <a:ext cx="3024336" cy="3027065"/>
          </a:xfrm>
          <a:prstGeom prst="ellipse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О.Олесь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Мудрий політик, прагне розвитку держави і її згуртованості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5580112" y="2348881"/>
            <a:ext cx="3024336" cy="3027067"/>
          </a:xfrm>
          <a:prstGeom prst="ellipse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Нестор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Просвітитель.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Будував церкви.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Любив книги.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Проповідував християнство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1"/>
          <p:cNvSpPr>
            <a:spLocks noChangeArrowheads="1"/>
          </p:cNvSpPr>
          <p:nvPr/>
        </p:nvSpPr>
        <p:spPr bwMode="auto">
          <a:xfrm>
            <a:off x="3053081" y="2095861"/>
            <a:ext cx="3024336" cy="302706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Оспівують розум Ярослава, що поєднався з мудрістю і мужністю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3628" y="726454"/>
            <a:ext cx="3228768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32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Діаграма</a:t>
            </a:r>
            <a:r>
              <a:rPr kumimoji="0" lang="ru-RU" sz="32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Calibri" pitchFamily="34" charset="0"/>
                <a:cs typeface="Times New Roman" pitchFamily="18" charset="0"/>
              </a:rPr>
              <a:t> Вене</a:t>
            </a:r>
            <a:endParaRPr lang="uk-UA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7177"/>
            <a:ext cx="2205272" cy="17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5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1672" y="620692"/>
            <a:ext cx="5740675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  <a:r>
              <a:rPr lang="ru-RU" sz="3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Упізнай</a:t>
            </a: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персону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522" y="1205464"/>
            <a:ext cx="8070931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 pitchFamily="18" charset="0"/>
              </a:rPr>
              <a:t>.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332" y="1060734"/>
            <a:ext cx="7771310" cy="91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Font typeface="Wingdings" pitchFamily="2" charset="2"/>
              <a:buChar char="Ø"/>
            </a:pPr>
            <a:endParaRPr lang="ru-RU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Ø"/>
            </a:pPr>
            <a:endParaRPr lang="ru-RU" sz="2400" i="1" dirty="0" smtClean="0">
              <a:solidFill>
                <a:srgbClr val="C0504D">
                  <a:lumMod val="50000"/>
                </a:srgbClr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8005" y="1060734"/>
            <a:ext cx="6861964" cy="2241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tabLst>
                <a:tab pos="648970" algn="l"/>
              </a:tabLst>
            </a:pPr>
            <a:r>
              <a:rPr lang="uk-UA" sz="2400" i="1" spc="-50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Уявімо</a:t>
            </a:r>
            <a:r>
              <a:rPr lang="uk-UA" sz="2400" i="1" spc="-5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, що ми з вами опинилися у славному граді Києві за часів Київської Русі. Нас вийшли привітати відомі київські князі. Хто ж вони? Згадаємо, що ми знаємо про них з історії</a:t>
            </a:r>
            <a:r>
              <a:rPr lang="uk-UA" sz="2400" i="1" spc="-50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.  </a:t>
            </a:r>
            <a:endParaRPr lang="uk-UA" sz="2400" i="1" dirty="0">
              <a:solidFill>
                <a:schemeClr val="accent2">
                  <a:lumMod val="50000"/>
                </a:schemeClr>
              </a:solidFill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372" y="5229199"/>
            <a:ext cx="1579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i="1" dirty="0">
                <a:solidFill>
                  <a:srgbClr val="C00000"/>
                </a:solidFill>
                <a:ea typeface="Times New Roman"/>
              </a:rPr>
              <a:t>Зустріч гостей – київських </a:t>
            </a:r>
            <a:r>
              <a:rPr lang="uk-UA" i="1" dirty="0" smtClean="0">
                <a:solidFill>
                  <a:srgbClr val="C00000"/>
                </a:solidFill>
                <a:ea typeface="Times New Roman"/>
              </a:rPr>
              <a:t>князів</a:t>
            </a:r>
            <a:endParaRPr lang="uk-UA" sz="1600" i="1" dirty="0">
              <a:solidFill>
                <a:srgbClr val="C00000"/>
              </a:solidFill>
              <a:ea typeface="Times New Roman"/>
            </a:endParaRPr>
          </a:p>
        </p:txBody>
      </p:sp>
      <p:pic>
        <p:nvPicPr>
          <p:cNvPr id="1026" name="Picture 2" descr="http://uatur.info/upload/shop_1/1/0/8/item_108/shop_items_catalog_image1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8"/>
          <a:stretch/>
        </p:blipFill>
        <p:spPr bwMode="auto">
          <a:xfrm>
            <a:off x="2699792" y="3429000"/>
            <a:ext cx="4267200" cy="2821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языческая_музыка-СЛАВЯНСКАЯ_(mp3.uz.c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4642" y="59456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7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642"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392" y="1175912"/>
            <a:ext cx="7932543" cy="3039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</a:rPr>
              <a:t>Завдання</a:t>
            </a: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Знайдіть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у тексті твору порівняння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§"/>
            </a:pPr>
            <a:endParaRPr lang="uk-UA" sz="24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Знайдіть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у тексті твору епітети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§"/>
            </a:pPr>
            <a:endParaRPr lang="uk-UA" sz="24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Font typeface="Wingdings" pitchFamily="2" charset="2"/>
              <a:buChar char="§"/>
            </a:pP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Випишіть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їх та поміркуйте, що увиразнює автор за допомогою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цих художніх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</a:rPr>
              <a:t>засобів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uk-UA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65761" y="548685"/>
            <a:ext cx="3563796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в парах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447" y="4077077"/>
            <a:ext cx="3132435" cy="23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1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661" y="1196755"/>
            <a:ext cx="7704856" cy="2618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4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Чи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засвоєні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мудрі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слова Ярослава  нашими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сучасниками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?</a:t>
            </a:r>
          </a:p>
          <a:p>
            <a:pPr marL="342900" indent="-342900" algn="just">
              <a:lnSpc>
                <a:spcPct val="114000"/>
              </a:lnSpc>
              <a:spcAft>
                <a:spcPts val="0"/>
              </a:spcAft>
              <a:buFont typeface="Wingdings" pitchFamily="2" charset="2"/>
              <a:buChar char="§"/>
            </a:pPr>
            <a:endParaRPr lang="ru-RU" sz="2400" i="1" dirty="0">
              <a:solidFill>
                <a:schemeClr val="accent2">
                  <a:lumMod val="50000"/>
                </a:schemeClr>
              </a:solidFill>
              <a:latin typeface="Constantia" pitchFamily="18" charset="0"/>
              <a:ea typeface="Calibri"/>
              <a:cs typeface="Times New Roman"/>
            </a:endParaRPr>
          </a:p>
          <a:p>
            <a:pPr marL="342900" indent="-342900" algn="just">
              <a:lnSpc>
                <a:spcPct val="114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Прочитавши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вірші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,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що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ви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хотіли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б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порадити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,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побажати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</a:t>
            </a:r>
            <a:r>
              <a:rPr lang="ru-RU" sz="2400" i="1" dirty="0" err="1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всім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Calibri"/>
                <a:cs typeface="Times New Roman"/>
              </a:rPr>
              <a:t> нам?</a:t>
            </a:r>
          </a:p>
          <a:p>
            <a:pPr marL="342900" indent="-342900" algn="just">
              <a:lnSpc>
                <a:spcPct val="114000"/>
              </a:lnSpc>
              <a:spcAft>
                <a:spcPts val="0"/>
              </a:spcAft>
              <a:buFont typeface="Wingdings" pitchFamily="2" charset="2"/>
              <a:buChar char="§"/>
            </a:pPr>
            <a:endParaRPr lang="uk-UA" sz="2400" dirty="0">
              <a:solidFill>
                <a:schemeClr val="accent2">
                  <a:lumMod val="50000"/>
                </a:schemeClr>
              </a:solidFill>
              <a:effectLst/>
              <a:latin typeface="Constantia" pitchFamily="18" charset="0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2131" y="775937"/>
            <a:ext cx="7283725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Підбиття </a:t>
            </a:r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підсумків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47247" y="4140641"/>
            <a:ext cx="7023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spcAft>
                <a:spcPts val="0"/>
              </a:spcAft>
            </a:pP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«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Урок допоміг мені зрозуміти, що…»</a:t>
            </a:r>
            <a:endParaRPr lang="uk-UA" sz="2400" b="1" i="1" dirty="0">
              <a:solidFill>
                <a:schemeClr val="accent2">
                  <a:lumMod val="50000"/>
                </a:schemeClr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6372" y="3534306"/>
            <a:ext cx="48552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« Незакінчене речення».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3" descr="D:\Украинский язык\крутяк\Опитування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50" y="4725148"/>
            <a:ext cx="3303142" cy="1531377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48794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Текстуры &quot;Папирусы, свитки &quot; высокого разрешения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" t="2124" r="5887" b="2290"/>
          <a:stretch/>
        </p:blipFill>
        <p:spPr bwMode="auto">
          <a:xfrm>
            <a:off x="-1" y="1"/>
            <a:ext cx="9144001" cy="6863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1582" y="250080"/>
            <a:ext cx="452585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3200" b="1" i="1" dirty="0">
                <a:solidFill>
                  <a:srgbClr val="FF0000"/>
                </a:solidFill>
                <a:ea typeface="Arial Unicode MS"/>
              </a:rPr>
              <a:t>Хвилинка мудрих думок</a:t>
            </a:r>
            <a:endParaRPr lang="uk-UA" sz="3200" i="1" dirty="0">
              <a:solidFill>
                <a:prstClr val="black"/>
              </a:solidFill>
              <a:ea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057" y="0"/>
            <a:ext cx="3381375" cy="2371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204864"/>
            <a:ext cx="8136904" cy="345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І через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тисячоліття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Ярослав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Мудрий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залишається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близький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нам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ділами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і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помислами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.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Його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бурхлива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діяльність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заслуговує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безсмертя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.  А слова «не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сваріться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жийте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в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згоді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тільки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мир усе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збере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а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незгода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наче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вітер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все по полю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рознесе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»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повинні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служити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нам,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його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нащадкам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, мудрим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заповітом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для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зміцнення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і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згуртованості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нашої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 </a:t>
            </a:r>
            <a:r>
              <a:rPr lang="ru-RU" sz="2400" b="1" i="1" dirty="0" err="1">
                <a:solidFill>
                  <a:srgbClr val="C0504D">
                    <a:lumMod val="50000"/>
                  </a:srgbClr>
                </a:solidFill>
                <a:ea typeface="Arial Unicode MS"/>
              </a:rPr>
              <a:t>країни</a:t>
            </a:r>
            <a:r>
              <a:rPr lang="ru-RU" sz="2400" b="1" i="1" dirty="0">
                <a:solidFill>
                  <a:srgbClr val="C0504D">
                    <a:lumMod val="50000"/>
                  </a:srgbClr>
                </a:solidFill>
                <a:ea typeface="Arial Unicode MS"/>
              </a:rPr>
              <a:t>.</a:t>
            </a:r>
            <a:endParaRPr lang="ru-RU" sz="2400" b="1" i="1" dirty="0" smtClean="0">
              <a:solidFill>
                <a:srgbClr val="C0504D">
                  <a:lumMod val="50000"/>
                </a:srgbClr>
              </a:solidFill>
              <a:ea typeface="Arial Unicode MS"/>
            </a:endParaRPr>
          </a:p>
          <a:p>
            <a:pPr algn="just">
              <a:lnSpc>
                <a:spcPct val="115000"/>
              </a:lnSpc>
            </a:pPr>
            <a:endParaRPr lang="uk-UA" sz="2200" b="1" dirty="0">
              <a:solidFill>
                <a:srgbClr val="C0504D">
                  <a:lumMod val="50000"/>
                </a:srgbClr>
              </a:solidFill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011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92" y="1196752"/>
            <a:ext cx="872488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7101" y="611981"/>
            <a:ext cx="4549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5208" y="1412776"/>
            <a:ext cx="610715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В</a:t>
            </a:r>
            <a:r>
              <a:rPr lang="ru-RU" sz="2200" i="1" dirty="0" err="1" smtClean="0">
                <a:solidFill>
                  <a:prstClr val="white"/>
                </a:solidFill>
                <a:latin typeface="Constantia" pitchFamily="18" charset="0"/>
              </a:rPr>
              <a:t>иразно</a:t>
            </a:r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читати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поезії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Олександра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Олеся.</a:t>
            </a:r>
          </a:p>
          <a:p>
            <a:pPr algn="ctr"/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2. Подумайте, яку б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заповідь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ви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залишили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дітям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в </a:t>
            </a:r>
            <a:r>
              <a:rPr lang="ru-RU" sz="2200" i="1" dirty="0" err="1">
                <a:solidFill>
                  <a:prstClr val="white"/>
                </a:solidFill>
                <a:latin typeface="Constantia" pitchFamily="18" charset="0"/>
              </a:rPr>
              <a:t>сьогоднішній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 smtClean="0">
                <a:solidFill>
                  <a:prstClr val="white"/>
                </a:solidFill>
                <a:latin typeface="Constantia" pitchFamily="18" charset="0"/>
              </a:rPr>
              <a:t>державі</a:t>
            </a:r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. </a:t>
            </a:r>
          </a:p>
          <a:p>
            <a:pPr algn="ctr"/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ЗА 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БАЖАННЯМ: </a:t>
            </a:r>
          </a:p>
          <a:p>
            <a:pPr algn="ctr"/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       </a:t>
            </a:r>
            <a:r>
              <a:rPr lang="ru-RU" sz="2200" i="1" dirty="0" err="1" smtClean="0">
                <a:solidFill>
                  <a:prstClr val="white"/>
                </a:solidFill>
                <a:latin typeface="Constantia" pitchFamily="18" charset="0"/>
              </a:rPr>
              <a:t>Намалювати</a:t>
            </a:r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err="1" smtClean="0">
                <a:solidFill>
                  <a:prstClr val="white"/>
                </a:solidFill>
                <a:latin typeface="Constantia" pitchFamily="18" charset="0"/>
              </a:rPr>
              <a:t>ілюстрації</a:t>
            </a:r>
            <a:r>
              <a:rPr lang="ru-RU" sz="2200" i="1" dirty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200" i="1" dirty="0" smtClean="0">
                <a:solidFill>
                  <a:prstClr val="white"/>
                </a:solidFill>
                <a:latin typeface="Constant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245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20687"/>
            <a:ext cx="8064896" cy="612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b="1" dirty="0">
                <a:solidFill>
                  <a:srgbClr val="C0504D">
                    <a:lumMod val="75000"/>
                  </a:srgbClr>
                </a:solidFill>
                <a:ea typeface="Times New Roman"/>
              </a:rPr>
              <a:t>СПИСОК ВИКОРИСТАНИХ ДЖЕРЕЛ:</a:t>
            </a:r>
          </a:p>
          <a:p>
            <a:pPr algn="ctr">
              <a:lnSpc>
                <a:spcPct val="150000"/>
              </a:lnSpc>
            </a:pPr>
            <a:r>
              <a:rPr lang="uk-UA" b="1" dirty="0">
                <a:solidFill>
                  <a:srgbClr val="C0504D">
                    <a:lumMod val="75000"/>
                  </a:srgbClr>
                </a:solidFill>
                <a:ea typeface="Times New Roman"/>
              </a:rPr>
              <a:t>Література:</a:t>
            </a:r>
          </a:p>
          <a:p>
            <a:pPr marL="342900" indent="-342900" algn="just">
              <a:lnSpc>
                <a:spcPct val="114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uk-UA" dirty="0" smtClean="0">
                <a:solidFill>
                  <a:prstClr val="black"/>
                </a:solidFill>
              </a:rPr>
              <a:t>Авраменко </a:t>
            </a:r>
            <a:r>
              <a:rPr lang="uk-UA" dirty="0">
                <a:solidFill>
                  <a:prstClr val="black"/>
                </a:solidFill>
              </a:rPr>
              <a:t>О. М. Українська література: </a:t>
            </a:r>
            <a:r>
              <a:rPr lang="uk-UA" dirty="0" err="1">
                <a:solidFill>
                  <a:prstClr val="black"/>
                </a:solidFill>
              </a:rPr>
              <a:t>підруч</a:t>
            </a:r>
            <a:r>
              <a:rPr lang="uk-UA" dirty="0">
                <a:solidFill>
                  <a:prstClr val="black"/>
                </a:solidFill>
              </a:rPr>
              <a:t>. для 5 кл. </a:t>
            </a:r>
            <a:r>
              <a:rPr lang="uk-UA" dirty="0" err="1">
                <a:solidFill>
                  <a:prstClr val="black"/>
                </a:solidFill>
              </a:rPr>
              <a:t>загальноосвітн</a:t>
            </a:r>
            <a:r>
              <a:rPr lang="uk-UA" dirty="0">
                <a:solidFill>
                  <a:prstClr val="black"/>
                </a:solidFill>
              </a:rPr>
              <a:t>. </a:t>
            </a:r>
            <a:r>
              <a:rPr lang="uk-UA" dirty="0" err="1">
                <a:solidFill>
                  <a:prstClr val="black"/>
                </a:solidFill>
              </a:rPr>
              <a:t>навч</a:t>
            </a:r>
            <a:r>
              <a:rPr lang="uk-UA" dirty="0">
                <a:solidFill>
                  <a:prstClr val="black"/>
                </a:solidFill>
              </a:rPr>
              <a:t>. </a:t>
            </a:r>
            <a:r>
              <a:rPr lang="uk-UA" dirty="0" err="1">
                <a:solidFill>
                  <a:prstClr val="black"/>
                </a:solidFill>
              </a:rPr>
              <a:t>закл</a:t>
            </a:r>
            <a:r>
              <a:rPr lang="uk-UA" dirty="0">
                <a:solidFill>
                  <a:prstClr val="black"/>
                </a:solidFill>
              </a:rPr>
              <a:t>. – К.: Грамота, 2013. – 288с.</a:t>
            </a:r>
            <a:endParaRPr lang="ru-RU" dirty="0">
              <a:solidFill>
                <a:prstClr val="black"/>
              </a:solidFill>
            </a:endParaRPr>
          </a:p>
          <a:p>
            <a:pPr marL="342900" indent="-342900" algn="just">
              <a:lnSpc>
                <a:spcPct val="114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uk-UA" dirty="0" smtClean="0">
                <a:solidFill>
                  <a:prstClr val="black"/>
                </a:solidFill>
              </a:rPr>
              <a:t>Мовчан </a:t>
            </a:r>
            <a:r>
              <a:rPr lang="uk-UA" dirty="0">
                <a:solidFill>
                  <a:prstClr val="black"/>
                </a:solidFill>
              </a:rPr>
              <a:t>Р. В. Українська література: </a:t>
            </a:r>
            <a:r>
              <a:rPr lang="uk-UA" dirty="0" err="1">
                <a:solidFill>
                  <a:prstClr val="black"/>
                </a:solidFill>
              </a:rPr>
              <a:t>підруч</a:t>
            </a:r>
            <a:r>
              <a:rPr lang="uk-UA" dirty="0">
                <a:solidFill>
                  <a:prstClr val="black"/>
                </a:solidFill>
              </a:rPr>
              <a:t>. для 5 кл. </a:t>
            </a:r>
            <a:r>
              <a:rPr lang="uk-UA" dirty="0" err="1">
                <a:solidFill>
                  <a:prstClr val="black"/>
                </a:solidFill>
              </a:rPr>
              <a:t>загальноосвітн</a:t>
            </a:r>
            <a:r>
              <a:rPr lang="uk-UA" dirty="0">
                <a:solidFill>
                  <a:prstClr val="black"/>
                </a:solidFill>
              </a:rPr>
              <a:t>. </a:t>
            </a:r>
            <a:r>
              <a:rPr lang="uk-UA" dirty="0" err="1">
                <a:solidFill>
                  <a:prstClr val="black"/>
                </a:solidFill>
              </a:rPr>
              <a:t>навч</a:t>
            </a:r>
            <a:r>
              <a:rPr lang="uk-UA" dirty="0">
                <a:solidFill>
                  <a:prstClr val="black"/>
                </a:solidFill>
              </a:rPr>
              <a:t>. </a:t>
            </a:r>
            <a:r>
              <a:rPr lang="uk-UA" dirty="0" err="1">
                <a:solidFill>
                  <a:prstClr val="black"/>
                </a:solidFill>
              </a:rPr>
              <a:t>закл</a:t>
            </a:r>
            <a:r>
              <a:rPr lang="uk-UA" dirty="0">
                <a:solidFill>
                  <a:prstClr val="black"/>
                </a:solidFill>
              </a:rPr>
              <a:t>. – К.: </a:t>
            </a:r>
            <a:r>
              <a:rPr lang="uk-UA" dirty="0" err="1">
                <a:solidFill>
                  <a:prstClr val="black"/>
                </a:solidFill>
              </a:rPr>
              <a:t>Генеза</a:t>
            </a:r>
            <a:r>
              <a:rPr lang="uk-UA" dirty="0">
                <a:solidFill>
                  <a:prstClr val="black"/>
                </a:solidFill>
              </a:rPr>
              <a:t>, 20005. – 240 с.: іл..</a:t>
            </a:r>
            <a:endParaRPr lang="ru-RU" dirty="0">
              <a:solidFill>
                <a:prstClr val="black"/>
              </a:solidFill>
            </a:endParaRPr>
          </a:p>
          <a:p>
            <a:pPr marL="342900" indent="-342900" algn="just">
              <a:lnSpc>
                <a:spcPct val="114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uk-UA" dirty="0" err="1" smtClean="0">
                <a:solidFill>
                  <a:prstClr val="black"/>
                </a:solidFill>
              </a:rPr>
              <a:t>Слюніна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r>
              <a:rPr lang="uk-UA" dirty="0">
                <a:solidFill>
                  <a:prstClr val="black"/>
                </a:solidFill>
              </a:rPr>
              <a:t>О. В. Українська література. 5 клас (за підручником О. М. Авраменка) / О. В </a:t>
            </a:r>
            <a:r>
              <a:rPr lang="uk-UA" dirty="0" err="1">
                <a:solidFill>
                  <a:prstClr val="black"/>
                </a:solidFill>
              </a:rPr>
              <a:t>Слюніна</a:t>
            </a:r>
            <a:r>
              <a:rPr lang="uk-UA" dirty="0">
                <a:solidFill>
                  <a:prstClr val="black"/>
                </a:solidFill>
              </a:rPr>
              <a:t>. – Х.: Вид. група «Основа», 2013. – 144с. – (Серія «Мій конспект»).</a:t>
            </a:r>
            <a:endParaRPr lang="ru-RU" dirty="0">
              <a:solidFill>
                <a:prstClr val="black"/>
              </a:solidFill>
            </a:endParaRPr>
          </a:p>
          <a:p>
            <a:pPr marL="342900" indent="-342900" algn="just">
              <a:lnSpc>
                <a:spcPct val="114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uk-UA" dirty="0" err="1">
                <a:solidFill>
                  <a:prstClr val="black"/>
                </a:solidFill>
              </a:rPr>
              <a:t>Смолянко</a:t>
            </a:r>
            <a:r>
              <a:rPr lang="uk-UA" dirty="0">
                <a:solidFill>
                  <a:prstClr val="black"/>
                </a:solidFill>
              </a:rPr>
              <a:t> Л. Я. Українська література. 5 клас: </a:t>
            </a:r>
            <a:r>
              <a:rPr lang="uk-UA" dirty="0" err="1">
                <a:solidFill>
                  <a:prstClr val="black"/>
                </a:solidFill>
              </a:rPr>
              <a:t>Навч</a:t>
            </a:r>
            <a:r>
              <a:rPr lang="uk-UA" dirty="0">
                <a:solidFill>
                  <a:prstClr val="black"/>
                </a:solidFill>
              </a:rPr>
              <a:t>. посібник. – Х.: Країна мрій,2006. – 160с</a:t>
            </a:r>
            <a:r>
              <a:rPr lang="uk-UA" dirty="0" smtClean="0">
                <a:solidFill>
                  <a:prstClr val="black"/>
                </a:solidFill>
              </a:rPr>
              <a:t>.</a:t>
            </a:r>
            <a:endParaRPr lang="uk-UA" sz="1600" b="1" dirty="0" smtClean="0">
              <a:solidFill>
                <a:prstClr val="black"/>
              </a:solidFill>
              <a:latin typeface="Calibri"/>
            </a:endParaRPr>
          </a:p>
          <a:p>
            <a:pPr marL="450215" algn="ctr">
              <a:lnSpc>
                <a:spcPct val="150000"/>
              </a:lnSpc>
            </a:pPr>
            <a:r>
              <a:rPr lang="uk-UA" b="1" dirty="0" err="1" smtClean="0">
                <a:solidFill>
                  <a:srgbClr val="C0504D">
                    <a:lumMod val="75000"/>
                  </a:srgbClr>
                </a:solidFill>
                <a:ea typeface="Times New Roman"/>
              </a:rPr>
              <a:t>Інтернет-ресурси</a:t>
            </a:r>
            <a:r>
              <a:rPr lang="uk-UA" b="1" dirty="0" smtClean="0">
                <a:solidFill>
                  <a:srgbClr val="C0504D">
                    <a:lumMod val="75000"/>
                  </a:srgbClr>
                </a:solidFill>
                <a:ea typeface="Times New Roman"/>
              </a:rPr>
              <a:t>:</a:t>
            </a:r>
            <a:endParaRPr lang="uk-UA" b="1" dirty="0">
              <a:solidFill>
                <a:srgbClr val="C0504D">
                  <a:lumMod val="75000"/>
                </a:srgbClr>
              </a:solidFill>
              <a:ea typeface="Times New Roman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agrinews.com.ua/print/167331.html</a:t>
            </a:r>
            <a:endParaRPr lang="uk-UA" sz="16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svitppt.com.ua/biografiya/oleksandr-olesoleksandr-kandiba.html</a:t>
            </a:r>
            <a:endParaRPr lang="en-US" sz="1600" dirty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/>
              <a:t>http://5fan.ru/wievjob.php?id=55812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uk-UA" sz="1600" dirty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uk-UA" sz="1600" b="1" dirty="0">
              <a:solidFill>
                <a:prstClr val="black"/>
              </a:solidFill>
              <a:latin typeface="Calibri"/>
            </a:endParaRPr>
          </a:p>
          <a:p>
            <a:pPr marL="450215" algn="ctr"/>
            <a:endParaRPr lang="uk-UA" sz="1600" dirty="0">
              <a:solidFill>
                <a:srgbClr val="C0504D">
                  <a:lumMod val="75000"/>
                </a:srgb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020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6311" y="1067532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i="1" dirty="0" err="1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Мені</a:t>
            </a: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прийшлось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правити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після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смерті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мого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чоловіка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наш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син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Святослав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був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малолітнім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. Але мене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вважають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мудрою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правителькою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: я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встановила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розмір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данини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підлеглим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племенам,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встановила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дипломатичні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стосунки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з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іншими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державами,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зокрема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з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Візантією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де я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була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декілька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разів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в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Візантії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я й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охрестилася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.  </a:t>
            </a:r>
          </a:p>
        </p:txBody>
      </p:sp>
      <p:pic>
        <p:nvPicPr>
          <p:cNvPr id="3" name="Picture 2" descr="Великая княгиня Ольга Исторические личности, люди, судьбы документальные фильмы онлайн смотреть бесплат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004" y="1316380"/>
            <a:ext cx="3050789" cy="4545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02311" y="482757"/>
            <a:ext cx="3339376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Княгиня Ольга</a:t>
            </a:r>
            <a:endParaRPr lang="uk-UA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692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9199" y="1650601"/>
            <a:ext cx="4325337" cy="388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«Я 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– князь-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воїн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endParaRPr lang="ru-RU" sz="2400" i="1" dirty="0" smtClean="0">
              <a:solidFill>
                <a:srgbClr val="C0504D">
                  <a:lumMod val="50000"/>
                </a:srgbClr>
              </a:solidFill>
              <a:latin typeface="Constantia"/>
            </a:endParaRPr>
          </a:p>
          <a:p>
            <a:pPr algn="ctr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прибив 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щита на ворота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Візантії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! ».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Це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був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мужній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войовничий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князь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із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лицарською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вдачею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що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провів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усе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своє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правління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у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війнах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охопивши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своїми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походами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грандіозну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територію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в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Європі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й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Азії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620688"/>
            <a:ext cx="4337630" cy="8336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С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вятослав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/>
              </a:rPr>
              <a:t>Хоробрий</a:t>
            </a:r>
            <a:endParaRPr lang="uk-UA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42" name="Picture 2" descr="Через тернии к звездам * Просмотр темы - Знания наших Предков Славян и Ари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20" y="1454310"/>
            <a:ext cx="4009947" cy="4009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19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5592" y="1196752"/>
            <a:ext cx="56886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defRPr/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988-го 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року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охрестив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Русь: «Послав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посланців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своїх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по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всьому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городу,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говорячи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:   «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Якщо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не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з'явиться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хто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завтра на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ріці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—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багатий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чи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убогий,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чи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старець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чи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раб, — то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мені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той противником буде…» А назавтра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вийшов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я з попами на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Дніпро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. І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зійшлося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людей без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ліку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і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влізли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вони</a:t>
            </a:r>
          </a:p>
          <a:p>
            <a:pPr algn="ctr" fontAlgn="base">
              <a:spcBef>
                <a:spcPct val="0"/>
              </a:spcBef>
              <a:defRPr/>
            </a:pP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у воду, 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попи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стоячи,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молитви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творили. І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було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видіти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радість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велику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на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небі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й на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землі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що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стільки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душ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спасається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…». Першим з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руських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князів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розпочав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карбувати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власну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монету.</a:t>
            </a:r>
            <a:endParaRPr lang="ru-RU" sz="2400" i="1" dirty="0">
              <a:solidFill>
                <a:srgbClr val="C0504D">
                  <a:lumMod val="50000"/>
                </a:srgbClr>
              </a:solidFill>
              <a:latin typeface="Constanti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82757"/>
            <a:ext cx="3888432" cy="10740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Володимир Великий</a:t>
            </a:r>
            <a:endParaRPr lang="uk-UA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2468" name="Picture 4" descr="Князь Владимир Foto.Rjaka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76478"/>
            <a:ext cx="3001554" cy="4888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20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204864"/>
            <a:ext cx="4572000" cy="2594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2400" i="1" dirty="0" err="1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Уклав</a:t>
            </a:r>
            <a:r>
              <a:rPr lang="ru-RU" sz="2400" i="1" dirty="0" smtClean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збірник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законів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–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Руську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правду,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дбав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про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освіту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і культуру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свого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народу,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заснував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при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Софійському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соборі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школу і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бібліотеку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, мене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називали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 «тестем </a:t>
            </a:r>
            <a:r>
              <a:rPr lang="ru-RU" sz="2400" i="1" dirty="0" err="1">
                <a:solidFill>
                  <a:srgbClr val="C0504D">
                    <a:lumMod val="50000"/>
                  </a:srgbClr>
                </a:solidFill>
                <a:latin typeface="Constantia"/>
              </a:rPr>
              <a:t>Європи</a:t>
            </a:r>
            <a:r>
              <a:rPr lang="ru-RU" sz="2400" i="1" dirty="0">
                <a:solidFill>
                  <a:srgbClr val="C0504D">
                    <a:lumMod val="50000"/>
                  </a:srgbClr>
                </a:solidFill>
                <a:latin typeface="Constantia"/>
              </a:rPr>
              <a:t>».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02311" y="482757"/>
            <a:ext cx="3339376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Ярослав Мудрий</a:t>
            </a:r>
            <a:endParaRPr lang="uk-UA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2466" name="Picture 2" descr="10 фактов о личности князя Ярослава Мудр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04" y="1412776"/>
            <a:ext cx="3563605" cy="4571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00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7653" y="3359367"/>
            <a:ext cx="6616420" cy="2197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 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Які</a:t>
            </a: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події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відбувались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у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часи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їхнього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правління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? </a:t>
            </a:r>
            <a:endParaRPr lang="uk-UA" sz="2400" i="1" dirty="0" smtClean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285750" indent="-285750" algn="just">
              <a:lnSpc>
                <a:spcPct val="114000"/>
              </a:lnSpc>
              <a:buFont typeface="Wingdings" pitchFamily="2" charset="2"/>
              <a:buChar char="Ø"/>
            </a:pPr>
            <a:endParaRPr lang="uk-UA" sz="2400" i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285750" indent="-285750"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uk-UA" sz="2400" i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Про </a:t>
            </a:r>
            <a:r>
              <a:rPr lang="uk-UA" sz="2400" i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що йде мова у творі «Княжа Україна»?</a:t>
            </a:r>
            <a:endParaRPr lang="uk-UA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3952" y="690447"/>
            <a:ext cx="2507418" cy="5847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Мікрофон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10 фактов о личности князя Ярослава Мудрог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982834"/>
            <a:ext cx="1736913" cy="222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18" y="3691727"/>
            <a:ext cx="1304461" cy="2630997"/>
          </a:xfrm>
          <a:prstGeom prst="rect">
            <a:avLst/>
          </a:prstGeom>
        </p:spPr>
      </p:pic>
      <p:pic>
        <p:nvPicPr>
          <p:cNvPr id="8" name="Picture 2" descr="Через тернии к звездам * Просмотр темы - Знания наших Предков Славян и Арие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321418"/>
            <a:ext cx="1946591" cy="1946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Князь Владимир Foto.Rjaka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82834"/>
            <a:ext cx="1368152" cy="222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Великая княгиня Ольга Исторические личности, люди, судьбы документальные фильмы онлайн смотреть бесплатн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151" y="1321418"/>
            <a:ext cx="1306437" cy="1946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2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85294002_old_parchment_parchmen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4" t="7353" r="5142" b="7353"/>
          <a:stretch>
            <a:fillRect/>
          </a:stretch>
        </p:blipFill>
        <p:spPr bwMode="auto">
          <a:xfrm>
            <a:off x="539552" y="1124745"/>
            <a:ext cx="8064896" cy="5057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>
          <a:xfrm>
            <a:off x="1331640" y="1205014"/>
            <a:ext cx="6912768" cy="4896544"/>
          </a:xfrm>
        </p:spPr>
        <p:txBody>
          <a:bodyPr>
            <a:normAutofit/>
          </a:bodyPr>
          <a:lstStyle/>
          <a:p>
            <a:pPr eaLnBrk="1" hangingPunct="1">
              <a:lnSpc>
                <a:spcPct val="114000"/>
              </a:lnSpc>
              <a:spcAft>
                <a:spcPts val="1200"/>
              </a:spcAft>
            </a:pPr>
            <a:r>
              <a:rPr lang="uk-UA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ЯрославМудрийпродовживсправусвогобатькаВолодимираВеликого.Вінборонивукраїнськуземлювідполяківіпеченігів.ЗачасівЯрославаКиївставщебільшимібагатим. </a:t>
            </a:r>
            <a:r>
              <a:rPr lang="uk-UA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Ярославупорядкувавіуклавукраїнськізакониіназвавїх</a:t>
            </a:r>
            <a:r>
              <a:rPr lang="uk-UA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"</a:t>
            </a:r>
            <a:r>
              <a:rPr lang="uk-UA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Руськоюправдою</a:t>
            </a:r>
            <a:r>
              <a:rPr lang="uk-UA" sz="2800" dirty="0" smtClean="0">
                <a:latin typeface="Constantia" pitchFamily="18" charset="0"/>
              </a:rPr>
              <a:t>".</a:t>
            </a:r>
            <a:endParaRPr lang="ru-RU" sz="2800" dirty="0" smtClean="0">
              <a:latin typeface="Constant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9" y="478416"/>
            <a:ext cx="46925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Aharoni" pitchFamily="2" charset="-79"/>
              </a:rPr>
              <a:t>Спалений рукопис…</a:t>
            </a:r>
            <a:endParaRPr lang="uk-UA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1224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9_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9862</TotalTime>
  <Words>1668</Words>
  <Application>Microsoft Office PowerPoint</Application>
  <PresentationFormat>Экран (4:3)</PresentationFormat>
  <Paragraphs>196</Paragraphs>
  <Slides>34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5_Тема Office</vt:lpstr>
      <vt:lpstr>19_Тема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рославМудрийпродовживсправусвогобатькаВолодимираВеликого.Вінборонивукраїнськуземлювідполяківіпеченігів.ЗачасівЯрославаКиївставщебільшимібагатим. Ярославупорядкувавіуклавукраїнськізакониіназвавїх"Руськоюправдою".</vt:lpstr>
      <vt:lpstr>Ярослав Мудрий продовжив справу свого батька Володимира Великого. Він боронив українську землю від поляків і печенігів. За часів Ярослава Київ став ще більшим і багатим. Ярослав упорядкував і уклав українські закони і назвав їх "Руською правдою".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Літописні оповіді.  «Розгром Ярославом печенігів. Початок великого будівництва в Києві. Похвала книгам»</dc:title>
  <dc:creator>kravchenko1</dc:creator>
  <cp:lastModifiedBy>kravchenko1</cp:lastModifiedBy>
  <cp:revision>87</cp:revision>
  <dcterms:created xsi:type="dcterms:W3CDTF">2015-02-01T05:18:03Z</dcterms:created>
  <dcterms:modified xsi:type="dcterms:W3CDTF">2015-02-13T04:27:10Z</dcterms:modified>
</cp:coreProperties>
</file>