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9E9F4-7CFA-44AA-BBE2-A3B90F4C4B68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B7EC3-9073-4F5D-AE6E-D835EE9D3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6AC72-1AB0-4C64-AD15-AFEEC18295A7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2F9CD-28E7-48E4-BD0B-F88084D47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73AF2-A15F-4BC4-B6E4-E20CCC6EABFB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8F4EE-B798-4D74-987D-E6872A694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36538-3E1C-4931-8627-733B3EA8AFAE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60CE-56C8-43EF-8CEC-841639C70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92A46-9F1D-40F8-A269-347F2E096992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91DE8-E60A-4D8D-8B0D-6466AF9D2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79B51-BF7A-4C49-9026-AE835E63E644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587BD-03D0-4D26-8A58-F2B9F9B7F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2F58D-7D37-4A4E-B9A9-A98ECD179219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22296-2461-4C12-900D-FC185CF01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C8E60-36A8-410C-82E7-FB8B0019F3CD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1071A-7011-4D8B-AA59-045BE3A92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A9C31-C657-4A73-AF9D-357EE7E7FD8F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7FC13-5134-4AFD-A133-A6F4F8AA7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AF8B3-1A2D-4E93-9918-54CE4B11E141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984E4-197D-4B6D-B1D6-AEDA1AF57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CE5C3-DF88-4820-ADB2-6960334A9AE4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0292-C067-4D04-A7CC-69CBA3140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window3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BDCED3-5D13-40EF-82FA-C0FC1A6677F4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4FA7A1-5970-4CAD-9580-72B7824E8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1" r:id="rId7"/>
    <p:sldLayoutId id="2147483670" r:id="rId8"/>
    <p:sldLayoutId id="2147483678" r:id="rId9"/>
    <p:sldLayoutId id="2147483669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indent="-273050" algn="l" rtl="0" fontAlgn="base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5050" y="1520825"/>
            <a:ext cx="7200900" cy="1814513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Стороженко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«Скарб».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Скарб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— узагальнений образ щастя.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Повчальний характер  оповідання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550" y="3716338"/>
            <a:ext cx="6400800" cy="762000"/>
          </a:xfrm>
        </p:spPr>
        <p:txBody>
          <a:bodyPr rtlCol="0">
            <a:normAutofit fontScale="25000" lnSpcReduction="2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Карбівнича Алла Сергіївна</a:t>
            </a:r>
            <a:b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вчитель української мови і літератури                             </a:t>
            </a:r>
            <a:r>
              <a:rPr lang="uk-UA" sz="8000" i="0" dirty="0" err="1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Мокрокалигірської</a:t>
            </a: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i="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загальноосвітньої школи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uk-UA" sz="8000" i="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І-ІІІ ступенів</a:t>
            </a:r>
            <a:b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i="0" dirty="0" err="1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Катеринопільської</a:t>
            </a: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  <a:b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  <a:endParaRPr lang="ru-RU" sz="8000" i="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8366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3860800"/>
            <a:ext cx="14398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900113" y="115888"/>
            <a:ext cx="7200900" cy="581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endParaRPr lang="uk-UA" sz="1600">
              <a:latin typeface="Times New Roman" pitchFamily="18" charset="0"/>
              <a:cs typeface="Times New Roman" pitchFamily="18" charset="0"/>
            </a:endParaRPr>
          </a:p>
          <a:p>
            <a:endParaRPr lang="uk-UA" sz="1600">
              <a:latin typeface="Times New Roman" pitchFamily="18" charset="0"/>
              <a:cs typeface="Times New Roman" pitchFamily="18" charset="0"/>
            </a:endParaRPr>
          </a:p>
          <a:p>
            <a:endParaRPr lang="uk-UA" sz="16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Теорія літератури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u="sng">
                <a:latin typeface="Times New Roman" pitchFamily="18" charset="0"/>
                <a:cs typeface="Times New Roman" pitchFamily="18" charset="0"/>
              </a:rPr>
              <a:t>Гумор</a:t>
            </a:r>
            <a:r>
              <a:rPr lang="uk-UA" sz="1600" b="1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— доброзичливий сміх, спрямований на викриття певних вад людського характеру чи недоладності у житті людей, у їх поведінці. В гумористичних художніх творах смішне зображується в добро­душному жартівливому тоні.</a:t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u="sng">
                <a:latin typeface="Times New Roman" pitchFamily="18" charset="0"/>
                <a:cs typeface="Times New Roman" pitchFamily="18" charset="0"/>
              </a:rPr>
              <a:t>Іронія</a:t>
            </a:r>
            <a:r>
              <a:rPr lang="uk-UA" sz="1600" i="1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тонка прихована насмішка, кепкування, глузування. Про явище чи особу говориться нібито в позитивному чи захоплено­му тоні, а розуміти треба протилежне.</a:t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u="sng">
                <a:latin typeface="Times New Roman" pitchFamily="18" charset="0"/>
                <a:cs typeface="Times New Roman" pitchFamily="18" charset="0"/>
              </a:rPr>
              <a:t>Сатира</a:t>
            </a:r>
            <a:r>
              <a:rPr lang="uk-UA" sz="1600" b="1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- гостре висміювання (часто в перебільшеному вигляді) всього нечесного, несправедливого. У сатиричних творах письменни­ки засуджують усе, що є негативним у людському житті.</a:t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>
                <a:latin typeface="Times New Roman" pitchFamily="18" charset="0"/>
                <a:cs typeface="Times New Roman" pitchFamily="18" charset="0"/>
              </a:rPr>
              <a:t>Сарказм</a:t>
            </a:r>
            <a:r>
              <a:rPr lang="uk-UA" sz="1600" i="1">
                <a:latin typeface="Times New Roman" pitchFamily="18" charset="0"/>
                <a:cs typeface="Times New Roman" pitchFamily="18" charset="0"/>
              </a:rPr>
              <a:t> — 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зле, в'їдливе висміювання серйозних вад у характері персонажа, подіях та явищах громадського або приватного життя з тим, щоб викрити їхню потворну суть і викоренити, знищити, бо виправити їх не можна.</a:t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1692275" y="1125538"/>
            <a:ext cx="5141913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Бесіда з учнями</a:t>
            </a:r>
            <a:br>
              <a:rPr lang="uk-UA" sz="2000" b="1">
                <a:latin typeface="Times New Roman" pitchFamily="18" charset="0"/>
                <a:cs typeface="Times New Roman" pitchFamily="18" charset="0"/>
              </a:rPr>
            </a:br>
            <a:r>
              <a:rPr lang="uk-UA" sz="2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>
                <a:latin typeface="Times New Roman" pitchFamily="18" charset="0"/>
                <a:cs typeface="Times New Roman" pitchFamily="18" charset="0"/>
              </a:rPr>
            </a:br>
            <a:r>
              <a:rPr lang="uk-UA">
                <a:latin typeface="Times New Roman" pitchFamily="18" charset="0"/>
                <a:cs typeface="Times New Roman" pitchFamily="18" charset="0"/>
              </a:rPr>
              <a:t>- Які, на вашу думку, види комічного використовує Олекса Стороженко?  </a:t>
            </a:r>
            <a:br>
              <a:rPr lang="uk-UA">
                <a:latin typeface="Times New Roman" pitchFamily="18" charset="0"/>
                <a:cs typeface="Times New Roman" pitchFamily="18" charset="0"/>
              </a:rPr>
            </a:br>
            <a:r>
              <a:rPr lang="uk-UA">
                <a:latin typeface="Times New Roman" pitchFamily="18" charset="0"/>
                <a:cs typeface="Times New Roman" pitchFamily="18" charset="0"/>
              </a:rPr>
              <a:t>- Яка роль  засобів творення комічного в оповіданні? </a:t>
            </a:r>
            <a:br>
              <a:rPr lang="uk-UA">
                <a:latin typeface="Times New Roman" pitchFamily="18" charset="0"/>
                <a:cs typeface="Times New Roman" pitchFamily="18" charset="0"/>
              </a:rPr>
            </a:br>
            <a:r>
              <a:rPr lang="uk-UA" b="1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Які вади людського характеру висміює автор? </a:t>
            </a:r>
            <a:br>
              <a:rPr lang="uk-UA">
                <a:latin typeface="Times New Roman" pitchFamily="18" charset="0"/>
                <a:cs typeface="Times New Roman" pitchFamily="18" charset="0"/>
              </a:rPr>
            </a:br>
            <a:r>
              <a:rPr lang="uk-UA">
                <a:latin typeface="Times New Roman" pitchFamily="18" charset="0"/>
                <a:cs typeface="Times New Roman" pitchFamily="18" charset="0"/>
              </a:rPr>
              <a:t>- Як автор розуміє слово "щастя"?</a:t>
            </a:r>
            <a:br>
              <a:rPr lang="uk-UA">
                <a:latin typeface="Times New Roman" pitchFamily="18" charset="0"/>
                <a:cs typeface="Times New Roman" pitchFamily="18" charset="0"/>
              </a:rPr>
            </a:br>
            <a:r>
              <a:rPr lang="uk-UA">
                <a:latin typeface="Times New Roman" pitchFamily="18" charset="0"/>
                <a:cs typeface="Times New Roman" pitchFamily="18" charset="0"/>
              </a:rPr>
              <a:t>- Чому закінчує твір власними роздумами? </a:t>
            </a:r>
            <a:br>
              <a:rPr lang="uk-UA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908175" y="1720850"/>
            <a:ext cx="52562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"Перевтілення" в літературного  героя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Спробуйте "перевтілитися" у Павлуся і дати відповіді на такі питання: 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- Чи справді Павлусь щасливий?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- Чи хотіли б ви бути Павлусем?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- Що треба для того, щоб людина була щасливою?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6538" y="1268413"/>
            <a:ext cx="61293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1547813" y="1125538"/>
            <a:ext cx="5903912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"Незакінчене речення"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- "Скарб" О. Стороженка – твір про ... 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- Чого навчає твір О. Стороженка "Скарб"?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endParaRPr lang="uk-UA" sz="2000">
              <a:latin typeface="Times New Roman" pitchFamily="18" charset="0"/>
              <a:cs typeface="Times New Roman" pitchFamily="18" charset="0"/>
            </a:endParaRPr>
          </a:p>
          <a:p>
            <a:endParaRPr lang="uk-UA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Складання сенкана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Щастя.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Бажане, очікуване. 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Шукають, мріють, чекають. 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Ніби жар-птиця. 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Скарб.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>
                <a:latin typeface="Constantia" pitchFamily="18" charset="0"/>
              </a:rPr>
              <a:t/>
            </a:r>
            <a:br>
              <a:rPr lang="uk-UA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2195513" y="1628775"/>
            <a:ext cx="4572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      Запишіть 2-3 прислів’я чи приказки про ледачу людину і визначте, котре з них могло б якнайкраще схарактеризувати ситуацію, описану в оповіданні «Скарб».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       Прочитати твір Б. Лепкого "Мишка (Казка для дітей: малих і великих)".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150" y="1412875"/>
            <a:ext cx="561657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Уліщенко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В.В. Практикум з української літератури.7 клас. - Х.:Гімназія, - 2009.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- Чупринін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О.О. Українська література. - 7 клас. - Х.: Видавнича група “Основа”, - 2013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htt://uk.wikipedia.org/wiki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 htt://www.ukrlit.vr.ua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1619250" y="1582738"/>
            <a:ext cx="59055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продовжувати опрацьовувати ідейно-художній зміст твору О. Стороженко «Скарб», звертаючи при цьому увагу на скарб як узагальнений образ щастя, з’ясовуючи повчальний характер оповідання; розвивати культуру зв’язного мовлення, увагу, пам’ять, логічне мислення, вміння співставляти, робити висновки; виховувати пошану до звичаїв українського народу, його традицій; прищеплювати риси доброти, працьовитості, гуманного ставлення до оточуючих.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3313113" y="1169988"/>
            <a:ext cx="2627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Конкурс «Інтелектуал»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484313"/>
            <a:ext cx="26638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562100"/>
            <a:ext cx="2449512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2"/>
          <p:cNvSpPr>
            <a:spLocks noChangeArrowheads="1"/>
          </p:cNvSpPr>
          <p:nvPr/>
        </p:nvSpPr>
        <p:spPr bwMode="auto">
          <a:xfrm>
            <a:off x="4694238" y="2703513"/>
            <a:ext cx="3600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Times New Roman" pitchFamily="18" charset="0"/>
                <a:cs typeface="Times New Roman" pitchFamily="18" charset="0"/>
              </a:rPr>
              <a:t>По горизонталі</a:t>
            </a:r>
            <a:r>
              <a:rPr lang="uk-UA" sz="140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1. Область, де народився О. Стороженко. 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2. Хто із українських письменників назвав О. Стороженка «талановитим оповідачем».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3. Назва журналу, в якому друкувалися більшість українських творів О. Стороженка. 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4. Після смерті батьків за Павлусем доглядали... 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5. «За один сільничок меду» мати пообіцяла подарувати попу...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>
                <a:latin typeface="Times New Roman" pitchFamily="18" charset="0"/>
                <a:cs typeface="Times New Roman" pitchFamily="18" charset="0"/>
              </a:rPr>
              <a:t>По вертикалі</a:t>
            </a:r>
            <a:r>
              <a:rPr lang="uk-UA" sz="140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6. «Скарб» для О. Стороженка 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це... 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Прямоугольник 3"/>
          <p:cNvSpPr>
            <a:spLocks noChangeArrowheads="1"/>
          </p:cNvSpPr>
          <p:nvPr/>
        </p:nvSpPr>
        <p:spPr bwMode="auto">
          <a:xfrm>
            <a:off x="846138" y="2949575"/>
            <a:ext cx="307816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Times New Roman" pitchFamily="18" charset="0"/>
                <a:cs typeface="Times New Roman" pitchFamily="18" charset="0"/>
              </a:rPr>
              <a:t>По горизонталі</a:t>
            </a:r>
            <a:r>
              <a:rPr lang="uk-UA" sz="140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1.Парубки хотіли взяти Павлуся із собою для пошуків скарбу на... 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2. Батько Павлуся хотів, щоб його син навчався у... 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3. Руки у Павлуся були як у...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4. Місце, де Павлусь іноді так кричав, «буцім з його чортяка лика дере». 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5. Ті, хто закинули хорта через вікно Павлусевої хати. </a:t>
            </a:r>
          </a:p>
          <a:p>
            <a:r>
              <a:rPr lang="uk-UA" sz="1400" b="1">
                <a:latin typeface="Times New Roman" pitchFamily="18" charset="0"/>
                <a:cs typeface="Times New Roman" pitchFamily="18" charset="0"/>
              </a:rPr>
              <a:t>По вертикалі</a:t>
            </a:r>
            <a:r>
              <a:rPr lang="uk-UA" sz="140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>
                <a:latin typeface="Times New Roman" pitchFamily="18" charset="0"/>
                <a:cs typeface="Times New Roman" pitchFamily="18" charset="0"/>
              </a:rPr>
              <a:t>6. Назва твору О. Стороженка. </a:t>
            </a:r>
          </a:p>
        </p:txBody>
      </p:sp>
      <p:sp>
        <p:nvSpPr>
          <p:cNvPr id="15366" name="Прямоугольник 4"/>
          <p:cNvSpPr>
            <a:spLocks noChangeArrowheads="1"/>
          </p:cNvSpPr>
          <p:nvPr/>
        </p:nvSpPr>
        <p:spPr bwMode="auto">
          <a:xfrm>
            <a:off x="5461000" y="998538"/>
            <a:ext cx="27162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Завдання для другої команди</a:t>
            </a:r>
          </a:p>
        </p:txBody>
      </p:sp>
      <p:sp>
        <p:nvSpPr>
          <p:cNvPr id="15367" name="Прямоугольник 5"/>
          <p:cNvSpPr>
            <a:spLocks noChangeArrowheads="1"/>
          </p:cNvSpPr>
          <p:nvPr/>
        </p:nvSpPr>
        <p:spPr bwMode="auto">
          <a:xfrm>
            <a:off x="857250" y="982663"/>
            <a:ext cx="285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Завдання для першої команди</a:t>
            </a:r>
            <a:r>
              <a:rPr lang="ru-RU"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2286000" y="1582738"/>
            <a:ext cx="4572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Бесіда за питаннями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Дайте визначення поняттю «гумор».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-Яким буває гумор? Наведіть приклади на вже раніше вивчених творах.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>Назвіть риси характеру, які письменник намагається висміяти на прикладі героїв своїх творів.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Як ви сприймаєте те, коли над вами сміються? Відповідь вмотивуйте.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Чому вважають, що сміх додає людині здоров’я?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Constantia" pitchFamily="18" charset="0"/>
              </a:rPr>
              <a:t> </a:t>
            </a:r>
            <a:endParaRPr lang="ru-RU">
              <a:latin typeface="Constantia" pitchFamily="18" charset="0"/>
            </a:endParaRPr>
          </a:p>
          <a:p>
            <a:r>
              <a:rPr lang="uk-UA">
                <a:latin typeface="Constantia" pitchFamily="18" charset="0"/>
              </a:rPr>
              <a:t> 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2"/>
          <p:cNvSpPr>
            <a:spLocks noChangeArrowheads="1"/>
          </p:cNvSpPr>
          <p:nvPr/>
        </p:nvSpPr>
        <p:spPr bwMode="auto">
          <a:xfrm>
            <a:off x="1979613" y="1773238"/>
            <a:ext cx="51847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...Той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щасливий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хто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другому не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завидує, а дякує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Богу за те,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що він йому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послав, кого Господь благословив на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добрі діла, що розкинулись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вони по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світу, ...той, що другого нагодує і заспокоїть, бо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у такого і душа буде не голодна.</a:t>
            </a:r>
          </a:p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О.Стороженко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3492500" y="1052513"/>
            <a:ext cx="47005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Тлумачення слова </a:t>
            </a:r>
            <a:r>
              <a:rPr lang="uk-UA" b="1" i="1">
                <a:latin typeface="Times New Roman" pitchFamily="18" charset="0"/>
                <a:cs typeface="Times New Roman" pitchFamily="18" charset="0"/>
              </a:rPr>
              <a:t>скарб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: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1. Коштовності, гроші, цінні речі. // Коштовності, гроші і т. ін., сховані в потаємному місці, закопані в землю.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2. Духовні та культурні цінності, що їх створила людина. Мовні скарби.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3. Хто-, що-небудь надзвичайної цінності, з винятковими достоїнствами, якостями і т. ін. //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    Людина або річ, особливо потрібна, дорога для когось. // Багатство розуму, почуттів і т. ін. //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    Пестливе звертання до дорогої, любої людини.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4. Господарські речі; пожитки, майно. Хатній скарб.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133600"/>
            <a:ext cx="2665412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1116013" y="1052513"/>
            <a:ext cx="3671887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Бесіда за питаннями.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Що вас вразило під час читання оповідання?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Над чим вас примусив замислитися даний твір?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З якою метою, на ваш погляд, О. Стороженко використав у творі «Скарб» гумор?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Павлусь — це уособлення щасливої людини чи об’єкт для сміху? Відповідь вмотивуйте.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- Який висновок ви зробили для себе, прочитавши даний твір?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1268413"/>
            <a:ext cx="2951163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1546225" y="1308100"/>
            <a:ext cx="4572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«Мікрофон».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«Щастя це — ...»;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«Для того щоб бути щасливим, я...».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940050"/>
            <a:ext cx="2859087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1692275" y="1125538"/>
            <a:ext cx="54006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Охарактеризуйте головного героя за планом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endParaRPr lang="uk-UA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1)         Єдиний синок у заможніх батьків.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2)         Зовнішність і портрет героя.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3)         Автор про Павлуся.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4)         Риси характеру героя: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а) ледачий; б) примхливий; в) байдужий;  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г) егоїстичний.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5)         Інші риси Павлуся: а) любов смачно поїсти і поспати; б) відсутність друзів, постійна самотність; в) ставлення до батьків, наймитів, парубків, дружини, дітей.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6)         Чи щасливий Павлусь? Значення цього образу.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110</TotalTime>
  <Words>738</Words>
  <Application>Microsoft Office PowerPoint</Application>
  <PresentationFormat>Экран (4:3)</PresentationFormat>
  <Paragraphs>82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Constantia</vt:lpstr>
      <vt:lpstr>Arial</vt:lpstr>
      <vt:lpstr>Wingdings</vt:lpstr>
      <vt:lpstr>Calibri</vt:lpstr>
      <vt:lpstr>Garamond</vt:lpstr>
      <vt:lpstr>Times New Roman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О. СТОРОЖЕНКО «СКАРБ».  СКАРБ — УЗАГАЛЬНЕНИЙ ОБРАЗ ЩАСТЯ. ПОВЧАЛЬНИЙ ХАРАКТЕР  ОПОВІДАННЯ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О. Стороженко «Скарб».  Скарб — узагальнений образ щастя. Повчальний характер  оповідання</dc:title>
  <cp:lastModifiedBy>Admin</cp:lastModifiedBy>
  <cp:revision>13</cp:revision>
  <dcterms:modified xsi:type="dcterms:W3CDTF">2015-02-11T10:30:15Z</dcterms:modified>
</cp:coreProperties>
</file>