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8" r:id="rId3"/>
    <p:sldId id="269" r:id="rId4"/>
    <p:sldId id="270" r:id="rId5"/>
    <p:sldId id="259" r:id="rId6"/>
    <p:sldId id="260" r:id="rId7"/>
    <p:sldId id="261" r:id="rId8"/>
    <p:sldId id="266" r:id="rId9"/>
    <p:sldId id="264" r:id="rId10"/>
    <p:sldId id="265" r:id="rId11"/>
    <p:sldId id="272" r:id="rId12"/>
    <p:sldId id="274" r:id="rId13"/>
    <p:sldId id="273" r:id="rId14"/>
    <p:sldId id="277" r:id="rId15"/>
    <p:sldId id="275" r:id="rId16"/>
    <p:sldId id="257" r:id="rId17"/>
    <p:sldId id="276" r:id="rId18"/>
    <p:sldId id="271" r:id="rId19"/>
    <p:sldId id="25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30101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13" autoAdjust="0"/>
  </p:normalViewPr>
  <p:slideViewPr>
    <p:cSldViewPr>
      <p:cViewPr>
        <p:scale>
          <a:sx n="68" d="100"/>
          <a:sy n="68" d="100"/>
        </p:scale>
        <p:origin x="-1326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559CBD9-25E5-41DF-ABF4-332DA854CC68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BE3B15B-8CE2-46BC-9F02-C30B84620E6C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40000"/>
                <a:lumOff val="60000"/>
              </a:schemeClr>
            </a:gs>
            <a:gs pos="40000">
              <a:schemeClr val="bg2">
                <a:tint val="90000"/>
                <a:shade val="90000"/>
                <a:satMod val="120000"/>
              </a:schemeClr>
            </a:gs>
            <a:gs pos="100000">
              <a:schemeClr val="bg2">
                <a:tint val="5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41491"/>
            <a:ext cx="8784976" cy="1368152"/>
          </a:xfrm>
        </p:spPr>
        <p:txBody>
          <a:bodyPr>
            <a:normAutofit/>
          </a:bodyPr>
          <a:lstStyle/>
          <a:p>
            <a:pPr algn="ctr"/>
            <a:r>
              <a:rPr lang="uk-UA" sz="44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Сапротрофні</a:t>
            </a:r>
            <a:r>
              <a:rPr lang="uk-UA" sz="4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цвілеві гриби</a:t>
            </a:r>
            <a:endParaRPr lang="ru-RU" sz="44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6" r="18064" b="3363"/>
          <a:stretch/>
        </p:blipFill>
        <p:spPr bwMode="auto">
          <a:xfrm>
            <a:off x="-20528" y="3339497"/>
            <a:ext cx="2519264" cy="24503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2636912"/>
            <a:ext cx="65360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Дорошенко </a:t>
            </a: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Володимир Павлович,</a:t>
            </a:r>
          </a:p>
          <a:p>
            <a:pPr lvl="0" algn="ctr"/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учитель біології та економіки </a:t>
            </a:r>
          </a:p>
          <a:p>
            <a:pPr lvl="0" algn="ctr"/>
            <a:r>
              <a:rPr lang="uk-UA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Маньківського</a:t>
            </a: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НВК «Загальноосвітня школа </a:t>
            </a:r>
          </a:p>
          <a:p>
            <a:pPr lvl="0" algn="ctr"/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І – ІІІ ступенів -гімназія»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80" y="1975038"/>
            <a:ext cx="1355849" cy="1323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430" y="5314045"/>
            <a:ext cx="1548969" cy="151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17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олонія Пеніциліуму золотавого (Penicillium chrysogenum Thom.). Джерело: http://www.botit.botany.wisc.ed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27146"/>
            <a:ext cx="3352957" cy="22529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2065" y="3140968"/>
            <a:ext cx="28603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solidFill>
                  <a:srgbClr val="030101"/>
                </a:solidFill>
              </a:rPr>
              <a:t>Колонія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 smtClean="0">
                <a:solidFill>
                  <a:srgbClr val="030101"/>
                </a:solidFill>
              </a:rPr>
              <a:t>Пеніцилу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</a:p>
          <a:p>
            <a:pPr algn="ctr"/>
            <a:r>
              <a:rPr lang="ru-RU" b="1" dirty="0" err="1" smtClean="0">
                <a:solidFill>
                  <a:srgbClr val="030101"/>
                </a:solidFill>
              </a:rPr>
              <a:t>золотоплідного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endParaRPr lang="ru-RU" b="1" dirty="0">
              <a:solidFill>
                <a:srgbClr val="03010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06928" y="604201"/>
            <a:ext cx="4573016" cy="595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lnSpc>
                <a:spcPct val="150000"/>
              </a:lnSpc>
            </a:pPr>
            <a:r>
              <a:rPr lang="ru-RU" sz="2000" b="1" dirty="0" smtClean="0">
                <a:solidFill>
                  <a:srgbClr val="030101"/>
                </a:solidFill>
              </a:rPr>
              <a:t>	</a:t>
            </a:r>
            <a:r>
              <a:rPr lang="ru-RU" b="1" dirty="0" err="1" smtClean="0">
                <a:solidFill>
                  <a:srgbClr val="030101"/>
                </a:solidFill>
              </a:rPr>
              <a:t>Пеніцил</a:t>
            </a:r>
            <a:r>
              <a:rPr lang="ru-RU" b="1" dirty="0" smtClean="0">
                <a:solidFill>
                  <a:srgbClr val="030101"/>
                </a:solidFill>
              </a:rPr>
              <a:t> – </a:t>
            </a:r>
            <a:r>
              <a:rPr lang="ru-RU" b="1" dirty="0">
                <a:solidFill>
                  <a:srgbClr val="030101"/>
                </a:solidFill>
              </a:rPr>
              <a:t>широко </a:t>
            </a:r>
            <a:r>
              <a:rPr lang="ru-RU" b="1" dirty="0" err="1">
                <a:solidFill>
                  <a:srgbClr val="030101"/>
                </a:solidFill>
              </a:rPr>
              <a:t>поширений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 smtClean="0">
                <a:solidFill>
                  <a:srgbClr val="030101"/>
                </a:solidFill>
              </a:rPr>
              <a:t>сапрофіт</a:t>
            </a:r>
            <a:r>
              <a:rPr lang="ru-RU" b="1" dirty="0" smtClean="0">
                <a:solidFill>
                  <a:srgbClr val="030101"/>
                </a:solidFill>
              </a:rPr>
              <a:t>, </a:t>
            </a:r>
            <a:r>
              <a:rPr lang="ru-RU" b="1" dirty="0" err="1" smtClean="0">
                <a:solidFill>
                  <a:srgbClr val="030101"/>
                </a:solidFill>
              </a:rPr>
              <a:t>утворює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блакитну</a:t>
            </a:r>
            <a:r>
              <a:rPr lang="ru-RU" b="1" dirty="0">
                <a:solidFill>
                  <a:srgbClr val="030101"/>
                </a:solidFill>
              </a:rPr>
              <a:t>, </a:t>
            </a:r>
            <a:r>
              <a:rPr lang="ru-RU" b="1" dirty="0" err="1">
                <a:solidFill>
                  <a:srgbClr val="030101"/>
                </a:solidFill>
              </a:rPr>
              <a:t>зелену</a:t>
            </a:r>
            <a:r>
              <a:rPr lang="ru-RU" b="1" dirty="0">
                <a:solidFill>
                  <a:srgbClr val="030101"/>
                </a:solidFill>
              </a:rPr>
              <a:t>, а </a:t>
            </a:r>
            <a:r>
              <a:rPr lang="ru-RU" b="1" dirty="0" err="1" smtClean="0">
                <a:solidFill>
                  <a:srgbClr val="030101"/>
                </a:solidFill>
              </a:rPr>
              <a:t>іноді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жовту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цвіль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smtClean="0">
                <a:solidFill>
                  <a:srgbClr val="030101"/>
                </a:solidFill>
              </a:rPr>
              <a:t>на </a:t>
            </a:r>
            <a:r>
              <a:rPr lang="ru-RU" b="1" dirty="0" err="1">
                <a:solidFill>
                  <a:srgbClr val="030101"/>
                </a:solidFill>
              </a:rPr>
              <a:t>різних</a:t>
            </a:r>
            <a:r>
              <a:rPr lang="ru-RU" b="1" dirty="0">
                <a:solidFill>
                  <a:srgbClr val="030101"/>
                </a:solidFill>
              </a:rPr>
              <a:t> субстратах</a:t>
            </a:r>
            <a:r>
              <a:rPr lang="ru-RU" b="1" dirty="0" smtClean="0">
                <a:solidFill>
                  <a:srgbClr val="030101"/>
                </a:solidFill>
              </a:rPr>
              <a:t>. </a:t>
            </a:r>
            <a:r>
              <a:rPr lang="ru-RU" b="1" dirty="0" err="1" smtClean="0">
                <a:solidFill>
                  <a:srgbClr val="030101"/>
                </a:solidFill>
              </a:rPr>
              <a:t>Він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 err="1" smtClean="0">
                <a:solidFill>
                  <a:srgbClr val="030101"/>
                </a:solidFill>
              </a:rPr>
              <a:t>здатний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виробляти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 err="1" smtClean="0">
                <a:solidFill>
                  <a:srgbClr val="030101"/>
                </a:solidFill>
              </a:rPr>
              <a:t>антибіотики</a:t>
            </a:r>
            <a:r>
              <a:rPr lang="ru-RU" b="1" dirty="0" smtClean="0">
                <a:solidFill>
                  <a:srgbClr val="030101"/>
                </a:solidFill>
              </a:rPr>
              <a:t> (</a:t>
            </a:r>
            <a:r>
              <a:rPr lang="ru-RU" b="1" dirty="0" err="1" smtClean="0">
                <a:solidFill>
                  <a:srgbClr val="030101"/>
                </a:solidFill>
              </a:rPr>
              <a:t>речовини</a:t>
            </a:r>
            <a:r>
              <a:rPr lang="ru-RU" b="1" dirty="0">
                <a:solidFill>
                  <a:srgbClr val="030101"/>
                </a:solidFill>
              </a:rPr>
              <a:t>, </a:t>
            </a:r>
            <a:r>
              <a:rPr lang="ru-RU" b="1" dirty="0" err="1">
                <a:solidFill>
                  <a:srgbClr val="030101"/>
                </a:solidFill>
              </a:rPr>
              <a:t>що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пригнічують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ріст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інших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 smtClean="0">
                <a:solidFill>
                  <a:srgbClr val="030101"/>
                </a:solidFill>
              </a:rPr>
              <a:t>організмів</a:t>
            </a:r>
            <a:r>
              <a:rPr lang="ru-RU" b="1" dirty="0" smtClean="0">
                <a:solidFill>
                  <a:srgbClr val="030101"/>
                </a:solidFill>
              </a:rPr>
              <a:t>), </a:t>
            </a:r>
            <a:r>
              <a:rPr lang="ru-RU" b="1" dirty="0" err="1" smtClean="0">
                <a:solidFill>
                  <a:srgbClr val="030101"/>
                </a:solidFill>
              </a:rPr>
              <a:t>афлаксіни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>
                <a:solidFill>
                  <a:srgbClr val="030101"/>
                </a:solidFill>
              </a:rPr>
              <a:t>і </a:t>
            </a:r>
            <a:r>
              <a:rPr lang="ru-RU" b="1" dirty="0" err="1">
                <a:solidFill>
                  <a:srgbClr val="030101"/>
                </a:solidFill>
              </a:rPr>
              <a:t>т</a:t>
            </a:r>
            <a:r>
              <a:rPr lang="ru-RU" b="1" dirty="0" err="1" smtClean="0">
                <a:solidFill>
                  <a:srgbClr val="030101"/>
                </a:solidFill>
              </a:rPr>
              <a:t>ріхотецени</a:t>
            </a:r>
            <a:r>
              <a:rPr lang="ru-RU" b="1" dirty="0" smtClean="0">
                <a:solidFill>
                  <a:srgbClr val="030101"/>
                </a:solidFill>
              </a:rPr>
              <a:t> (</a:t>
            </a:r>
            <a:r>
              <a:rPr lang="ru-RU" b="1" dirty="0" err="1" smtClean="0">
                <a:solidFill>
                  <a:srgbClr val="030101"/>
                </a:solidFill>
              </a:rPr>
              <a:t>високотоксичні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>
                <a:solidFill>
                  <a:srgbClr val="030101"/>
                </a:solidFill>
              </a:rPr>
              <a:t>і </a:t>
            </a:r>
            <a:r>
              <a:rPr lang="ru-RU" b="1" dirty="0" err="1">
                <a:solidFill>
                  <a:srgbClr val="030101"/>
                </a:solidFill>
              </a:rPr>
              <a:t>канцерогенні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отрути</a:t>
            </a:r>
            <a:r>
              <a:rPr lang="ru-RU" b="1" dirty="0">
                <a:solidFill>
                  <a:srgbClr val="030101"/>
                </a:solidFill>
              </a:rPr>
              <a:t>, </a:t>
            </a:r>
            <a:r>
              <a:rPr lang="ru-RU" b="1" dirty="0" err="1">
                <a:solidFill>
                  <a:srgbClr val="030101"/>
                </a:solidFill>
              </a:rPr>
              <a:t>що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накопичуються</a:t>
            </a:r>
            <a:r>
              <a:rPr lang="ru-RU" b="1" dirty="0">
                <a:solidFill>
                  <a:srgbClr val="030101"/>
                </a:solidFill>
              </a:rPr>
              <a:t> в продуктах </a:t>
            </a:r>
            <a:r>
              <a:rPr lang="ru-RU" b="1" dirty="0" err="1">
                <a:solidFill>
                  <a:srgbClr val="030101"/>
                </a:solidFill>
              </a:rPr>
              <a:t>харчування</a:t>
            </a:r>
            <a:r>
              <a:rPr lang="ru-RU" b="1" dirty="0">
                <a:solidFill>
                  <a:srgbClr val="030101"/>
                </a:solidFill>
              </a:rPr>
              <a:t>, на </a:t>
            </a:r>
            <a:r>
              <a:rPr lang="ru-RU" b="1" dirty="0" err="1">
                <a:solidFill>
                  <a:srgbClr val="030101"/>
                </a:solidFill>
              </a:rPr>
              <a:t>яких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оселився</a:t>
            </a:r>
            <a:r>
              <a:rPr lang="ru-RU" b="1" dirty="0">
                <a:solidFill>
                  <a:srgbClr val="030101"/>
                </a:solidFill>
              </a:rPr>
              <a:t> гриб - </a:t>
            </a:r>
            <a:r>
              <a:rPr lang="ru-RU" b="1" dirty="0" err="1">
                <a:solidFill>
                  <a:srgbClr val="030101"/>
                </a:solidFill>
              </a:rPr>
              <a:t>згубні</a:t>
            </a:r>
            <a:r>
              <a:rPr lang="ru-RU" b="1" dirty="0">
                <a:solidFill>
                  <a:srgbClr val="030101"/>
                </a:solidFill>
              </a:rPr>
              <a:t> для </a:t>
            </a:r>
            <a:r>
              <a:rPr lang="ru-RU" b="1" dirty="0" err="1" smtClean="0">
                <a:solidFill>
                  <a:srgbClr val="030101"/>
                </a:solidFill>
              </a:rPr>
              <a:t>людини</a:t>
            </a:r>
            <a:r>
              <a:rPr lang="ru-RU" b="1" dirty="0" smtClean="0">
                <a:solidFill>
                  <a:srgbClr val="030101"/>
                </a:solidFill>
              </a:rPr>
              <a:t>).</a:t>
            </a:r>
            <a:r>
              <a:rPr lang="ru-RU" dirty="0" smtClean="0"/>
              <a:t>.</a:t>
            </a:r>
          </a:p>
          <a:p>
            <a:pPr algn="just" defTabSz="447675">
              <a:lnSpc>
                <a:spcPct val="150000"/>
              </a:lnSpc>
            </a:pPr>
            <a:r>
              <a:rPr lang="ru-RU" b="1" dirty="0" smtClean="0">
                <a:solidFill>
                  <a:srgbClr val="030101"/>
                </a:solidFill>
              </a:rPr>
              <a:t>	</a:t>
            </a:r>
            <a:r>
              <a:rPr lang="ru-RU" b="1" dirty="0" err="1" smtClean="0">
                <a:solidFill>
                  <a:srgbClr val="030101"/>
                </a:solidFill>
              </a:rPr>
              <a:t>Найперший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>
                <a:solidFill>
                  <a:srgbClr val="030101"/>
                </a:solidFill>
              </a:rPr>
              <a:t>у </a:t>
            </a:r>
            <a:r>
              <a:rPr lang="ru-RU" b="1" dirty="0" err="1">
                <a:solidFill>
                  <a:srgbClr val="030101"/>
                </a:solidFill>
              </a:rPr>
              <a:t>світі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антибіотик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був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виведений</a:t>
            </a:r>
            <a:r>
              <a:rPr lang="ru-RU" b="1" dirty="0">
                <a:solidFill>
                  <a:srgbClr val="030101"/>
                </a:solidFill>
              </a:rPr>
              <a:t> з гриба ( </a:t>
            </a:r>
            <a:r>
              <a:rPr lang="ru-RU" b="1" dirty="0" err="1">
                <a:solidFill>
                  <a:srgbClr val="030101"/>
                </a:solidFill>
              </a:rPr>
              <a:t>пеніцилін</a:t>
            </a:r>
            <a:r>
              <a:rPr lang="ru-RU" b="1" dirty="0" smtClean="0">
                <a:solidFill>
                  <a:srgbClr val="030101"/>
                </a:solidFill>
              </a:rPr>
              <a:t>).</a:t>
            </a:r>
            <a:endParaRPr lang="ru-RU" dirty="0"/>
          </a:p>
        </p:txBody>
      </p:sp>
      <p:pic>
        <p:nvPicPr>
          <p:cNvPr id="2054" name="Picture 6" descr="Колонії різних видів пліснявих грибів. Джерело: http://www.en.wikipedia.or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3910915"/>
            <a:ext cx="3352958" cy="2028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6469" y="5913346"/>
            <a:ext cx="3352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err="1" smtClean="0">
                <a:solidFill>
                  <a:srgbClr val="030101"/>
                </a:solidFill>
              </a:rPr>
              <a:t>Пеніцил</a:t>
            </a:r>
            <a:r>
              <a:rPr lang="uk-UA" b="1" dirty="0" smtClean="0">
                <a:solidFill>
                  <a:srgbClr val="030101"/>
                </a:solidFill>
              </a:rPr>
              <a:t> на різних </a:t>
            </a:r>
          </a:p>
          <a:p>
            <a:pPr algn="ctr"/>
            <a:r>
              <a:rPr lang="uk-UA" b="1" dirty="0" smtClean="0">
                <a:solidFill>
                  <a:srgbClr val="030101"/>
                </a:solidFill>
              </a:rPr>
              <a:t>субстратах</a:t>
            </a:r>
            <a:endParaRPr lang="ru-RU" b="1" dirty="0">
              <a:solidFill>
                <a:srgbClr val="03010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116632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err="1" smtClean="0">
                <a:ln w="11430"/>
                <a:solidFill>
                  <a:srgbClr val="006600"/>
                </a:solidFill>
              </a:rPr>
              <a:t>Пеніцил</a:t>
            </a:r>
            <a: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2400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982" y="1196752"/>
            <a:ext cx="4563892" cy="331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4767" y="404664"/>
            <a:ext cx="8330436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err="1">
                <a:ln w="11430"/>
                <a:solidFill>
                  <a:srgbClr val="006600"/>
                </a:solidFill>
              </a:rPr>
              <a:t>Пеніцил</a:t>
            </a:r>
            <a:r>
              <a:rPr lang="uk-UA" sz="3200" b="1" dirty="0">
                <a:ln w="11430"/>
                <a:solidFill>
                  <a:srgbClr val="006600"/>
                </a:solidFill>
              </a:rPr>
              <a:t> під мікроскопом</a:t>
            </a:r>
            <a:endParaRPr lang="ru-RU" sz="3200" b="1" dirty="0">
              <a:ln w="11430"/>
              <a:solidFill>
                <a:srgbClr val="0066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3830" y="4365104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30101"/>
                </a:solidFill>
              </a:rPr>
              <a:t>	</a:t>
            </a:r>
            <a:r>
              <a:rPr lang="ru-RU" sz="2000" b="1" dirty="0" err="1" smtClean="0">
                <a:solidFill>
                  <a:srgbClr val="030101"/>
                </a:solidFill>
              </a:rPr>
              <a:t>Безстатеве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розмноження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пеніцилу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здійснюється</a:t>
            </a:r>
            <a:r>
              <a:rPr lang="ru-RU" sz="2000" b="1" dirty="0">
                <a:solidFill>
                  <a:srgbClr val="030101"/>
                </a:solidFill>
              </a:rPr>
              <a:t> за </a:t>
            </a:r>
            <a:r>
              <a:rPr lang="ru-RU" sz="2000" b="1" dirty="0" err="1">
                <a:solidFill>
                  <a:srgbClr val="030101"/>
                </a:solidFill>
              </a:rPr>
              <a:t>допомогою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конідій</a:t>
            </a:r>
            <a:r>
              <a:rPr lang="ru-RU" sz="2000" b="1" dirty="0">
                <a:solidFill>
                  <a:srgbClr val="030101"/>
                </a:solidFill>
              </a:rPr>
              <a:t>. </a:t>
            </a:r>
            <a:r>
              <a:rPr lang="ru-RU" sz="2000" b="1" dirty="0" err="1" smtClean="0">
                <a:solidFill>
                  <a:srgbClr val="030101"/>
                </a:solidFill>
              </a:rPr>
              <a:t>Конідії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не </a:t>
            </a:r>
            <a:r>
              <a:rPr lang="ru-RU" sz="2000" b="1" dirty="0" err="1" smtClean="0">
                <a:solidFill>
                  <a:srgbClr val="030101"/>
                </a:solidFill>
              </a:rPr>
              <a:t>заховані</a:t>
            </a:r>
            <a:r>
              <a:rPr lang="ru-RU" sz="2000" b="1" dirty="0" smtClean="0">
                <a:solidFill>
                  <a:srgbClr val="030101"/>
                </a:solidFill>
              </a:rPr>
              <a:t> в </a:t>
            </a:r>
            <a:r>
              <a:rPr lang="ru-RU" sz="2000" b="1" dirty="0" err="1" smtClean="0">
                <a:solidFill>
                  <a:srgbClr val="030101"/>
                </a:solidFill>
              </a:rPr>
              <a:t>спорангіях</a:t>
            </a:r>
            <a:r>
              <a:rPr lang="ru-RU" sz="2000" b="1" dirty="0" smtClean="0">
                <a:solidFill>
                  <a:srgbClr val="030101"/>
                </a:solidFill>
              </a:rPr>
              <a:t>, а </a:t>
            </a:r>
            <a:r>
              <a:rPr lang="ru-RU" sz="2000" b="1" dirty="0" err="1" smtClean="0">
                <a:solidFill>
                  <a:srgbClr val="030101"/>
                </a:solidFill>
              </a:rPr>
              <a:t>оголені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і </a:t>
            </a:r>
            <a:r>
              <a:rPr lang="ru-RU" sz="2000" b="1" dirty="0" err="1">
                <a:solidFill>
                  <a:srgbClr val="030101"/>
                </a:solidFill>
              </a:rPr>
              <a:t>вільно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розсіюються</a:t>
            </a:r>
            <a:r>
              <a:rPr lang="ru-RU" sz="2000" b="1" dirty="0">
                <a:solidFill>
                  <a:srgbClr val="030101"/>
                </a:solidFill>
              </a:rPr>
              <a:t> в </a:t>
            </a:r>
            <a:r>
              <a:rPr lang="ru-RU" sz="2000" b="1" dirty="0" err="1">
                <a:solidFill>
                  <a:srgbClr val="030101"/>
                </a:solidFill>
              </a:rPr>
              <a:t>міру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дозрівання</a:t>
            </a:r>
            <a:r>
              <a:rPr lang="ru-RU" sz="2000" b="1" dirty="0">
                <a:solidFill>
                  <a:srgbClr val="030101"/>
                </a:solidFill>
              </a:rPr>
              <a:t>. </a:t>
            </a:r>
            <a:r>
              <a:rPr lang="ru-RU" sz="2000" b="1" dirty="0" err="1" smtClean="0">
                <a:solidFill>
                  <a:srgbClr val="030101"/>
                </a:solidFill>
              </a:rPr>
              <a:t>Специфічне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забарвлення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колоніям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надають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саме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ці</a:t>
            </a:r>
            <a:r>
              <a:rPr lang="ru-RU" sz="2000" b="1" dirty="0" smtClean="0">
                <a:solidFill>
                  <a:srgbClr val="030101"/>
                </a:solidFill>
              </a:rPr>
              <a:t> спори.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7174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Чем опасна плесень в ванной - Статьи Mosclinic.ru - все клиники Москв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6938" y="1139512"/>
            <a:ext cx="3096344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Mucoraceae TimeLapse (microscope) on Vime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44" y="1124744"/>
            <a:ext cx="2427794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0294" y="3351092"/>
            <a:ext cx="860215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1325">
              <a:lnSpc>
                <a:spcPct val="150000"/>
              </a:lnSpc>
            </a:pPr>
            <a:r>
              <a:rPr lang="ru-RU" sz="2000" b="1" dirty="0" smtClean="0">
                <a:solidFill>
                  <a:srgbClr val="030101"/>
                </a:solidFill>
              </a:rPr>
              <a:t>	</a:t>
            </a:r>
            <a:r>
              <a:rPr lang="ru-RU" sz="2000" b="1" dirty="0" err="1" smtClean="0">
                <a:solidFill>
                  <a:srgbClr val="030101"/>
                </a:solidFill>
              </a:rPr>
              <a:t>Мукор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поширений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у </a:t>
            </a:r>
            <a:r>
              <a:rPr lang="ru-RU" sz="2000" b="1" dirty="0" err="1">
                <a:solidFill>
                  <a:srgbClr val="030101"/>
                </a:solidFill>
              </a:rPr>
              <a:t>верхньому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шарі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ґрунту</a:t>
            </a:r>
            <a:r>
              <a:rPr lang="ru-RU" sz="2000" b="1" dirty="0" smtClean="0">
                <a:solidFill>
                  <a:srgbClr val="030101"/>
                </a:solidFill>
              </a:rPr>
              <a:t>, </a:t>
            </a:r>
            <a:r>
              <a:rPr lang="ru-RU" sz="2000" b="1" dirty="0" err="1" smtClean="0">
                <a:solidFill>
                  <a:srgbClr val="030101"/>
                </a:solidFill>
              </a:rPr>
              <a:t>розвивається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на продуктах </a:t>
            </a:r>
            <a:r>
              <a:rPr lang="ru-RU" sz="2000" b="1" dirty="0" err="1">
                <a:solidFill>
                  <a:srgbClr val="030101"/>
                </a:solidFill>
              </a:rPr>
              <a:t>харчування</a:t>
            </a:r>
            <a:r>
              <a:rPr lang="ru-RU" sz="2000" b="1" dirty="0">
                <a:solidFill>
                  <a:srgbClr val="030101"/>
                </a:solidFill>
              </a:rPr>
              <a:t> та </a:t>
            </a:r>
            <a:r>
              <a:rPr lang="ru-RU" sz="2000" b="1" dirty="0" err="1">
                <a:solidFill>
                  <a:srgbClr val="030101"/>
                </a:solidFill>
              </a:rPr>
              <a:t>органічних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залишках</a:t>
            </a:r>
            <a:r>
              <a:rPr lang="ru-RU" sz="2000" b="1" dirty="0">
                <a:solidFill>
                  <a:srgbClr val="030101"/>
                </a:solidFill>
              </a:rPr>
              <a:t>. </a:t>
            </a:r>
            <a:r>
              <a:rPr lang="ru-RU" sz="2000" b="1" dirty="0" err="1">
                <a:solidFill>
                  <a:srgbClr val="030101"/>
                </a:solidFill>
              </a:rPr>
              <a:t>Деякі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види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викликають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хвороби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тварин</a:t>
            </a:r>
            <a:r>
              <a:rPr lang="ru-RU" sz="2000" b="1" dirty="0">
                <a:solidFill>
                  <a:srgbClr val="030101"/>
                </a:solidFill>
              </a:rPr>
              <a:t> і </a:t>
            </a:r>
            <a:r>
              <a:rPr lang="ru-RU" sz="2000" b="1" dirty="0" err="1">
                <a:solidFill>
                  <a:srgbClr val="030101"/>
                </a:solidFill>
              </a:rPr>
              <a:t>людини</a:t>
            </a:r>
            <a:r>
              <a:rPr lang="ru-RU" sz="2000" b="1" dirty="0">
                <a:solidFill>
                  <a:srgbClr val="030101"/>
                </a:solidFill>
              </a:rPr>
              <a:t>, </a:t>
            </a:r>
            <a:r>
              <a:rPr lang="ru-RU" sz="2000" b="1" dirty="0" err="1">
                <a:solidFill>
                  <a:srgbClr val="030101"/>
                </a:solidFill>
              </a:rPr>
              <a:t>інші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використовуються</a:t>
            </a:r>
            <a:r>
              <a:rPr lang="ru-RU" sz="2000" b="1" dirty="0">
                <a:solidFill>
                  <a:srgbClr val="030101"/>
                </a:solidFill>
              </a:rPr>
              <a:t> для </a:t>
            </a:r>
            <a:r>
              <a:rPr lang="ru-RU" sz="2000" b="1" dirty="0" err="1">
                <a:solidFill>
                  <a:srgbClr val="030101"/>
                </a:solidFill>
              </a:rPr>
              <a:t>отримання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антибіотиків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або</a:t>
            </a:r>
            <a:r>
              <a:rPr lang="ru-RU" sz="2000" b="1" dirty="0">
                <a:solidFill>
                  <a:srgbClr val="030101"/>
                </a:solidFill>
              </a:rPr>
              <a:t> в </a:t>
            </a:r>
            <a:r>
              <a:rPr lang="ru-RU" sz="2000" b="1" dirty="0" err="1">
                <a:solidFill>
                  <a:srgbClr val="030101"/>
                </a:solidFill>
              </a:rPr>
              <a:t>якості</a:t>
            </a:r>
            <a:r>
              <a:rPr lang="ru-RU" sz="2000" b="1" dirty="0">
                <a:solidFill>
                  <a:srgbClr val="030101"/>
                </a:solidFill>
              </a:rPr>
              <a:t> закваски </a:t>
            </a:r>
            <a:r>
              <a:rPr lang="ru-RU" sz="2000" b="1" dirty="0" smtClean="0">
                <a:solidFill>
                  <a:srgbClr val="030101"/>
                </a:solidFill>
              </a:rPr>
              <a:t>(</a:t>
            </a:r>
            <a:r>
              <a:rPr lang="ru-RU" sz="2000" b="1" dirty="0" err="1" smtClean="0">
                <a:solidFill>
                  <a:srgbClr val="030101"/>
                </a:solidFill>
              </a:rPr>
              <a:t>деякі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мають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високу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ферментативну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активність</a:t>
            </a:r>
            <a:r>
              <a:rPr lang="ru-RU" sz="2000" b="1" dirty="0" smtClean="0">
                <a:solidFill>
                  <a:srgbClr val="030101"/>
                </a:solidFill>
              </a:rPr>
              <a:t>). </a:t>
            </a:r>
            <a:r>
              <a:rPr lang="ru-RU" sz="2000" b="1" dirty="0" err="1">
                <a:solidFill>
                  <a:srgbClr val="030101"/>
                </a:solidFill>
              </a:rPr>
              <a:t>Міцелій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smtClean="0">
                <a:solidFill>
                  <a:srgbClr val="030101"/>
                </a:solidFill>
              </a:rPr>
              <a:t>представлений </a:t>
            </a:r>
            <a:r>
              <a:rPr lang="ru-RU" sz="2000" b="1" dirty="0" err="1">
                <a:solidFill>
                  <a:srgbClr val="030101"/>
                </a:solidFill>
              </a:rPr>
              <a:t>однією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гігантською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багатоядерною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розгалуженою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клітиною</a:t>
            </a:r>
            <a:r>
              <a:rPr lang="ru-RU" sz="2000" b="1" dirty="0" smtClean="0">
                <a:solidFill>
                  <a:srgbClr val="030101"/>
                </a:solidFill>
              </a:rPr>
              <a:t>.</a:t>
            </a:r>
            <a:endParaRPr lang="ru-RU" sz="2000" b="1" dirty="0">
              <a:solidFill>
                <a:srgbClr val="030101"/>
              </a:solidFill>
            </a:endParaRPr>
          </a:p>
          <a:p>
            <a:endParaRPr lang="ru-RU" dirty="0"/>
          </a:p>
        </p:txBody>
      </p:sp>
      <p:pic>
        <p:nvPicPr>
          <p:cNvPr id="5134" name="Picture 14" descr="&quot;Пчеловодство&quot;: тем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7" y="1138854"/>
            <a:ext cx="3056307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1998" y="400308"/>
            <a:ext cx="858044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006600"/>
                </a:solidFill>
              </a:rPr>
              <a:t>Мукор</a:t>
            </a:r>
            <a: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9541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8"/>
          <a:stretch/>
        </p:blipFill>
        <p:spPr bwMode="auto">
          <a:xfrm>
            <a:off x="395536" y="1275762"/>
            <a:ext cx="5472608" cy="3809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399321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006600"/>
                </a:solidFill>
              </a:rPr>
              <a:t>Мукор під мікроскопом</a:t>
            </a:r>
            <a:endParaRPr lang="ru-RU" sz="3200" b="1" dirty="0">
              <a:ln w="11430"/>
              <a:solidFill>
                <a:srgbClr val="0066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7547" y="5319724"/>
            <a:ext cx="5448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b="1" dirty="0" smtClean="0">
                <a:solidFill>
                  <a:srgbClr val="030101"/>
                </a:solidFill>
              </a:rPr>
              <a:t>1 – спорангій; 2 – одноклітинний міцелій;</a:t>
            </a:r>
          </a:p>
          <a:p>
            <a:pPr algn="just"/>
            <a:r>
              <a:rPr lang="uk-UA" b="1" dirty="0" smtClean="0">
                <a:solidFill>
                  <a:srgbClr val="030101"/>
                </a:solidFill>
              </a:rPr>
              <a:t> 3- спора; 4 – проросла спора.</a:t>
            </a:r>
            <a:endParaRPr lang="ru-RU" b="1" dirty="0">
              <a:solidFill>
                <a:srgbClr val="030101"/>
              </a:solidFill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153" y="1245747"/>
            <a:ext cx="2605311" cy="38094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341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7406" y="1091644"/>
            <a:ext cx="596881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</a:rPr>
              <a:t>Будова цвілевих грибів</a:t>
            </a:r>
          </a:p>
          <a:p>
            <a:pPr>
              <a:lnSpc>
                <a:spcPct val="150000"/>
              </a:lnSpc>
            </a:pPr>
            <a:r>
              <a:rPr lang="uk-UA" sz="2000" b="1" u="sng" dirty="0" smtClean="0">
                <a:solidFill>
                  <a:srgbClr val="030101"/>
                </a:solidFill>
              </a:rPr>
              <a:t>Обладнання, матеріали та об</a:t>
            </a:r>
            <a:r>
              <a:rPr lang="uk-UA" sz="2000" b="1" u="sng" dirty="0" smtClean="0">
                <a:solidFill>
                  <a:srgbClr val="030101"/>
                </a:solidFill>
                <a:latin typeface="Times New Roman"/>
                <a:cs typeface="Times New Roman"/>
              </a:rPr>
              <a:t>'</a:t>
            </a:r>
            <a:r>
              <a:rPr lang="uk-UA" sz="2000" b="1" u="sng" dirty="0" smtClean="0">
                <a:solidFill>
                  <a:srgbClr val="030101"/>
                </a:solidFill>
              </a:rPr>
              <a:t>єкти дослідження</a:t>
            </a:r>
            <a:r>
              <a:rPr lang="uk-UA" sz="2000" b="1" dirty="0" smtClean="0">
                <a:solidFill>
                  <a:srgbClr val="030101"/>
                </a:solidFill>
              </a:rPr>
              <a:t>: мікроскоп, таблиці, цвілеві гриби. </a:t>
            </a:r>
          </a:p>
          <a:p>
            <a:pPr algn="ctr"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</a:rPr>
              <a:t>Хід роботи 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030101"/>
                </a:solidFill>
              </a:rPr>
              <a:t>Розгляньте мікропрепарат мукора під мікроскопом. Знайдіть гіфи, утвори в яких формують спори. Зверніть увагу на їхні форму та забарвлення.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030101"/>
                </a:solidFill>
              </a:rPr>
              <a:t>Замалюйте побачене та підпишіть складові мукора.</a:t>
            </a:r>
            <a:endParaRPr lang="ru-RU" sz="2000" b="1" dirty="0">
              <a:solidFill>
                <a:srgbClr val="03010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72200" y="1988840"/>
            <a:ext cx="2457400" cy="37242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308" y="5083051"/>
            <a:ext cx="977068" cy="58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03" t="56129" r="6473" b="6032"/>
          <a:stretch/>
        </p:blipFill>
        <p:spPr bwMode="auto">
          <a:xfrm>
            <a:off x="6660232" y="4797152"/>
            <a:ext cx="807610" cy="42979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477249"/>
            <a:ext cx="792088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41234" y="260647"/>
            <a:ext cx="6022803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dirty="0">
                <a:ln w="11430"/>
                <a:solidFill>
                  <a:srgbClr val="006600"/>
                </a:solidFill>
              </a:rPr>
              <a:t>Лабораторне</a:t>
            </a:r>
            <a:r>
              <a:rPr lang="uk-UA" sz="3200" b="1" dirty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3200" b="1" dirty="0">
                <a:ln w="11430"/>
                <a:solidFill>
                  <a:srgbClr val="006600"/>
                </a:solidFill>
              </a:rPr>
              <a:t>дослідження</a:t>
            </a:r>
          </a:p>
        </p:txBody>
      </p:sp>
    </p:spTree>
    <p:extLst>
      <p:ext uri="{BB962C8B-B14F-4D97-AF65-F5344CB8AC3E}">
        <p14:creationId xmlns:p14="http://schemas.microsoft.com/office/powerpoint/2010/main" val="1282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95536" y="980728"/>
            <a:ext cx="82809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1. До </a:t>
            </a:r>
            <a:r>
              <a:rPr lang="ru-RU" sz="2000" b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цвілевих</a:t>
            </a:r>
            <a:r>
              <a:rPr lang="ru-RU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грибів</a:t>
            </a:r>
            <a:r>
              <a:rPr lang="ru-RU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опеньок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б)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пеніцил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в)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печериця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Аспергіл</a:t>
            </a: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утворювати</a:t>
            </a: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їстівні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плодові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шапинкою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   б)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отруйні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плодові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шапинкою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в)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наліт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скоринці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хліба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  г)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мікоризу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сосною.</a:t>
            </a:r>
            <a:endParaRPr lang="ru-RU" sz="2000" b="1" i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6700" lvl="0" indent="-2667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Пенціцил</a:t>
            </a: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є: 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збудником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холери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б)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збудником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чуми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в)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збудником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грипу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г)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виробником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антибіотика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Установіть</a:t>
            </a: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відповідність</a:t>
            </a:r>
            <a:r>
              <a:rPr lang="ru-RU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грибами </a:t>
            </a:r>
            <a:r>
              <a:rPr lang="ru-RU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sz="2000" b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їхніми</a:t>
            </a:r>
            <a:r>
              <a:rPr lang="ru-RU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властивостями</a:t>
            </a:r>
            <a:r>
              <a:rPr lang="ru-RU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аспергіл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      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міцелій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гриба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багатоядерної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пеніцил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мікоризоутворюючий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гриб,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співіснує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сосною;</a:t>
            </a:r>
            <a:endParaRPr lang="ru-RU" sz="2000" b="1" i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мукор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	в)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цвілевий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гриб, з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вперше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добули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антибіотик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		г)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цвілевий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гриб,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спричиняти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тяжке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		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захворювання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000" b="1" i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i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87624" y="260648"/>
            <a:ext cx="5816592" cy="86177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uk-UA" sz="3200" b="1" dirty="0">
                <a:ln w="11430"/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Закріплення нового матеріалу</a:t>
            </a:r>
            <a:endParaRPr lang="ru-RU" sz="3200" b="1" dirty="0">
              <a:ln w="11430"/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985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33" y="1412776"/>
            <a:ext cx="7314693" cy="42484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661918"/>
            <a:ext cx="7704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030101"/>
                </a:solidFill>
              </a:rPr>
              <a:t>5. Підпишіть цвілеві гриби. Поясніть свою відповідь.</a:t>
            </a:r>
            <a:endParaRPr lang="ru-RU" sz="2000" b="1" dirty="0">
              <a:solidFill>
                <a:srgbClr val="0301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16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844824"/>
            <a:ext cx="77048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030101"/>
                </a:solidFill>
              </a:rPr>
              <a:t>Опрацювати § 52 ст. 196.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030101"/>
                </a:solidFill>
              </a:rPr>
              <a:t>Підготувати повідомлення про один із різновидів цвілевих грибів. </a:t>
            </a:r>
            <a:endParaRPr lang="ru-RU" sz="2000" b="1" dirty="0">
              <a:solidFill>
                <a:srgbClr val="03010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71800" y="404664"/>
            <a:ext cx="4400564" cy="7360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uk-UA" sz="3200" b="1" dirty="0">
                <a:ln w="11430"/>
                <a:solidFill>
                  <a:srgbClr val="006600"/>
                </a:solidFill>
              </a:rPr>
              <a:t>Домашнє завдання</a:t>
            </a:r>
          </a:p>
        </p:txBody>
      </p:sp>
      <p:pic>
        <p:nvPicPr>
          <p:cNvPr id="6146" name="Picture 2" descr="http://school.xvatit.com/images/d/d0/Gr1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8" b="-2245"/>
          <a:stretch/>
        </p:blipFill>
        <p:spPr bwMode="auto">
          <a:xfrm>
            <a:off x="488769" y="3322152"/>
            <a:ext cx="3977723" cy="342667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91000"/>
            <a:ext cx="3888432" cy="354110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98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svitppt.com.ua/images/35/34555/960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1026" cy="64267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45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968912"/>
            <a:ext cx="84969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rgbClr val="030101"/>
                </a:solidFill>
              </a:rPr>
              <a:t>Література</a:t>
            </a:r>
            <a:r>
              <a:rPr lang="ru-RU" b="1" dirty="0" smtClean="0">
                <a:solidFill>
                  <a:srgbClr val="030101"/>
                </a:solidFill>
              </a:rPr>
              <a:t>:</a:t>
            </a:r>
          </a:p>
          <a:p>
            <a:r>
              <a:rPr lang="ru-RU" b="1" dirty="0" err="1" smtClean="0">
                <a:solidFill>
                  <a:srgbClr val="030101"/>
                </a:solidFill>
              </a:rPr>
              <a:t>Біологія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>
                <a:solidFill>
                  <a:srgbClr val="030101"/>
                </a:solidFill>
              </a:rPr>
              <a:t>6 </a:t>
            </a:r>
            <a:r>
              <a:rPr lang="ru-RU" b="1" dirty="0" err="1">
                <a:solidFill>
                  <a:srgbClr val="030101"/>
                </a:solidFill>
              </a:rPr>
              <a:t>клас</a:t>
            </a:r>
            <a:r>
              <a:rPr lang="ru-RU" b="1" dirty="0">
                <a:solidFill>
                  <a:srgbClr val="030101"/>
                </a:solidFill>
              </a:rPr>
              <a:t>. </a:t>
            </a:r>
            <a:r>
              <a:rPr lang="ru-RU" b="1" dirty="0" err="1">
                <a:solidFill>
                  <a:srgbClr val="030101"/>
                </a:solidFill>
              </a:rPr>
              <a:t>Робочий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зошит</a:t>
            </a:r>
            <a:r>
              <a:rPr lang="ru-RU" b="1" dirty="0">
                <a:solidFill>
                  <a:srgbClr val="030101"/>
                </a:solidFill>
              </a:rPr>
              <a:t>. </a:t>
            </a:r>
            <a:r>
              <a:rPr lang="ru-RU" b="1" dirty="0" err="1">
                <a:solidFill>
                  <a:srgbClr val="030101"/>
                </a:solidFill>
              </a:rPr>
              <a:t>Задорожний</a:t>
            </a:r>
            <a:r>
              <a:rPr lang="ru-RU" b="1" dirty="0">
                <a:solidFill>
                  <a:srgbClr val="030101"/>
                </a:solidFill>
              </a:rPr>
              <a:t> К. М. </a:t>
            </a:r>
            <a:r>
              <a:rPr lang="ru-RU" b="1" dirty="0" smtClean="0">
                <a:solidFill>
                  <a:srgbClr val="030101"/>
                </a:solidFill>
              </a:rPr>
              <a:t>– 2014 </a:t>
            </a:r>
            <a:r>
              <a:rPr lang="ru-RU" b="1" dirty="0">
                <a:solidFill>
                  <a:srgbClr val="030101"/>
                </a:solidFill>
              </a:rPr>
              <a:t>р</a:t>
            </a:r>
            <a:r>
              <a:rPr lang="ru-RU" b="1" dirty="0" smtClean="0">
                <a:solidFill>
                  <a:srgbClr val="030101"/>
                </a:solidFill>
              </a:rPr>
              <a:t>. – </a:t>
            </a:r>
          </a:p>
          <a:p>
            <a:r>
              <a:rPr lang="ru-RU" b="1" dirty="0" smtClean="0">
                <a:solidFill>
                  <a:srgbClr val="030101"/>
                </a:solidFill>
              </a:rPr>
              <a:t>С. 68-69</a:t>
            </a:r>
            <a:endParaRPr lang="ru-RU" b="1" dirty="0">
              <a:solidFill>
                <a:srgbClr val="030101"/>
              </a:solidFill>
            </a:endParaRPr>
          </a:p>
          <a:p>
            <a:pPr algn="ctr"/>
            <a:r>
              <a:rPr lang="uk-UA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Інтернет-джерела</a:t>
            </a:r>
            <a:endParaRPr lang="uk-UA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tut-cikavo.com/roslyny-st/290-tsikavi-fakti-pro-gribi</a:t>
            </a:r>
            <a:endParaRPr lang="uk-UA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http://www.naturalist.if.ua/?</a:t>
            </a:r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p=2322#ixzz3SCEDHiHd</a:t>
            </a:r>
            <a:endParaRPr lang="uk-UA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http://valentsercorp.com/index.php?topic=5501.50</a:t>
            </a:r>
            <a:endParaRPr lang="ru-RU" b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ne-zabudka.livejournal.com/146664.html</a:t>
            </a:r>
            <a:endParaRPr lang="uk-UA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http://www.vscht.cz</a:t>
            </a:r>
            <a:endParaRPr lang="uk-UA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://www.naturalist.if.ua/?</a:t>
            </a:r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p=2322#ixzz3SCTVBJwy</a:t>
            </a:r>
            <a:endParaRPr lang="uk-UA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://www.naturalist.if.ua/?p=2322#ixzz3SCUXuRiQ</a:t>
            </a:r>
            <a:endParaRPr lang="ru-RU" b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http://imgarcade.com/1/penicillium-conidiophores-microscope/</a:t>
            </a:r>
            <a:endParaRPr lang="uk-UA" b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http://uk.wikipedia.org/wiki/</a:t>
            </a:r>
            <a:r>
              <a:rPr lang="uk-UA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Гриби</a:t>
            </a:r>
            <a:endParaRPr lang="uk-UA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http://funtoysfactory.com/aspergillus-morphology</a:t>
            </a:r>
            <a:endParaRPr lang="uk-UA" b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http://grupolove.com/aspergillus-niger</a:t>
            </a:r>
            <a:endParaRPr lang="uk-UA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http://ag.arizona.edu/PLP/GIS/SvsLfull.html</a:t>
            </a:r>
            <a:endParaRPr lang="uk-UA" b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http://www.aspergillus.org.uk/images/freeimages/fumigatus/fumniall.php</a:t>
            </a:r>
            <a:endParaRPr lang="uk-UA" b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beaplanet.ru/gribi/cvylevy_gribi/aspergyl.html</a:t>
            </a:r>
            <a:endParaRPr lang="uk-UA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http://uk.wikipedia.org/wiki/</a:t>
            </a:r>
            <a:r>
              <a:rPr lang="uk-UA" b="1" dirty="0" err="1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Аспергіл</a:t>
            </a:r>
            <a:endParaRPr lang="uk-UA" b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www.original-lowers.ru/mushrooms/view.php?id=446#ixzz3SIIK4tWr</a:t>
            </a:r>
            <a:endParaRPr lang="ru-RU" b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269864"/>
            <a:ext cx="679384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solidFill>
                  <a:srgbClr val="006600"/>
                </a:solidFill>
              </a:rPr>
              <a:t>Список використаних джерел</a:t>
            </a:r>
          </a:p>
        </p:txBody>
      </p:sp>
    </p:spTree>
    <p:extLst>
      <p:ext uri="{BB962C8B-B14F-4D97-AF65-F5344CB8AC3E}">
        <p14:creationId xmlns:p14="http://schemas.microsoft.com/office/powerpoint/2010/main" val="100077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40000"/>
                <a:lumOff val="60000"/>
              </a:schemeClr>
            </a:gs>
            <a:gs pos="40000">
              <a:schemeClr val="bg2">
                <a:tint val="90000"/>
                <a:shade val="90000"/>
                <a:satMod val="120000"/>
              </a:schemeClr>
            </a:gs>
            <a:gs pos="100000">
              <a:schemeClr val="bg2">
                <a:tint val="5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18" y="1052736"/>
            <a:ext cx="8779899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Виберіть правильну відповідь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Укажіть шапинковий гриб, який належить до 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отруйних: а) мукор;                                   б) мухомор білий;     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                   в) печериця </a:t>
            </a:r>
            <a:r>
              <a:rPr lang="uk-UA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двоспорова</a:t>
            </a: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;       г) </a:t>
            </a:r>
            <a:r>
              <a:rPr lang="uk-UA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пеніцил</a:t>
            </a: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2. До їстівних грибів належить :   а) бліда поганка;   б) </a:t>
            </a:r>
            <a:r>
              <a:rPr lang="uk-UA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маслюк; </a:t>
            </a:r>
            <a:endParaRPr lang="uk-UA" sz="2000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   в) </a:t>
            </a:r>
            <a:r>
              <a:rPr lang="uk-UA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строчок звичайний; </a:t>
            </a: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г) опеньок несправжній.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3. Розподіліть названі гриби на їстівні та отруйні: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000" b="1" dirty="0" err="1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рядовка</a:t>
            </a: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тигрова,                       опеньки їстівні,           строчок звичайний,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    опеньок сірчано-жовтий,        сироїжка ароматна,     чортів </a:t>
            </a:r>
            <a:r>
              <a:rPr lang="uk-UA" sz="2000" b="1" dirty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гриб,</a:t>
            </a:r>
            <a:endParaRPr lang="uk-UA" sz="2000" b="1" dirty="0" smtClean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     дощовик несправжній,             підосичник,                сироїжка блювотна.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  <a:latin typeface="Times New Roman" pitchFamily="18" charset="0"/>
                <a:cs typeface="Times New Roman" pitchFamily="18" charset="0"/>
              </a:rPr>
              <a:t>4. Записати їстівні та отруйні гриби своєї місцевості.</a:t>
            </a:r>
            <a:endParaRPr lang="ru-RU" sz="2000" b="1" dirty="0">
              <a:solidFill>
                <a:srgbClr val="03010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240142"/>
            <a:ext cx="294830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Робота в парах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6"/>
          <a:stretch/>
        </p:blipFill>
        <p:spPr bwMode="auto">
          <a:xfrm flipH="1">
            <a:off x="6660232" y="313722"/>
            <a:ext cx="1800200" cy="1576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16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60000"/>
                <a:lumOff val="40000"/>
              </a:schemeClr>
            </a:gs>
            <a:gs pos="40000">
              <a:schemeClr val="bg2">
                <a:tint val="90000"/>
                <a:shade val="90000"/>
                <a:satMod val="120000"/>
              </a:schemeClr>
            </a:gs>
            <a:gs pos="100000">
              <a:schemeClr val="bg2">
                <a:tint val="5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260648"/>
            <a:ext cx="81369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8288"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</a:rPr>
              <a:t>5. Продовжте речення</a:t>
            </a:r>
          </a:p>
          <a:p>
            <a:pPr indent="268288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000" b="1" dirty="0" smtClean="0">
                <a:solidFill>
                  <a:srgbClr val="030101"/>
                </a:solidFill>
              </a:rPr>
              <a:t>Збираючи гриби, не руйнуйте грибницю,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</a:rPr>
              <a:t>    тому що…</a:t>
            </a:r>
          </a:p>
          <a:p>
            <a:pPr indent="268288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000" b="1" dirty="0" smtClean="0">
                <a:solidFill>
                  <a:srgbClr val="030101"/>
                </a:solidFill>
              </a:rPr>
              <a:t>Не руйнуйте плодові тіла отруйних грибів, </a:t>
            </a:r>
          </a:p>
          <a:p>
            <a:pPr>
              <a:lnSpc>
                <a:spcPct val="150000"/>
              </a:lnSpc>
            </a:pPr>
            <a:r>
              <a:rPr lang="uk-UA" sz="2000" b="1" dirty="0">
                <a:solidFill>
                  <a:srgbClr val="030101"/>
                </a:solidFill>
              </a:rPr>
              <a:t> </a:t>
            </a:r>
            <a:r>
              <a:rPr lang="uk-UA" sz="2000" b="1" dirty="0" smtClean="0">
                <a:solidFill>
                  <a:srgbClr val="030101"/>
                </a:solidFill>
              </a:rPr>
              <a:t>   тому що… </a:t>
            </a:r>
          </a:p>
          <a:p>
            <a:pPr marL="268288" indent="-268288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000" b="1" dirty="0" smtClean="0">
                <a:solidFill>
                  <a:srgbClr val="030101"/>
                </a:solidFill>
              </a:rPr>
              <a:t>Не можна збирати гриби в поліетиленові </a:t>
            </a:r>
          </a:p>
          <a:p>
            <a:pPr>
              <a:lnSpc>
                <a:spcPct val="150000"/>
              </a:lnSpc>
            </a:pPr>
            <a:r>
              <a:rPr lang="uk-UA" sz="2000" b="1" dirty="0">
                <a:solidFill>
                  <a:srgbClr val="030101"/>
                </a:solidFill>
              </a:rPr>
              <a:t> </a:t>
            </a:r>
            <a:r>
              <a:rPr lang="uk-UA" sz="2000" b="1" dirty="0" smtClean="0">
                <a:solidFill>
                  <a:srgbClr val="030101"/>
                </a:solidFill>
              </a:rPr>
              <a:t>   пакети, тому що …</a:t>
            </a:r>
          </a:p>
          <a:p>
            <a:pPr marL="268288" indent="-268288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000" b="1" dirty="0" smtClean="0">
                <a:solidFill>
                  <a:srgbClr val="030101"/>
                </a:solidFill>
              </a:rPr>
              <a:t>Не можна збирати гриби поблизу  </a:t>
            </a:r>
          </a:p>
          <a:p>
            <a:pPr>
              <a:lnSpc>
                <a:spcPct val="150000"/>
              </a:lnSpc>
            </a:pPr>
            <a:r>
              <a:rPr lang="uk-UA" sz="2000" b="1" dirty="0">
                <a:solidFill>
                  <a:srgbClr val="030101"/>
                </a:solidFill>
              </a:rPr>
              <a:t> </a:t>
            </a:r>
            <a:r>
              <a:rPr lang="uk-UA" sz="2000" b="1" dirty="0" smtClean="0">
                <a:solidFill>
                  <a:srgbClr val="030101"/>
                </a:solidFill>
              </a:rPr>
              <a:t>   автомобільних доріг, тому що…</a:t>
            </a:r>
          </a:p>
          <a:p>
            <a:pPr indent="268288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000" b="1" dirty="0" smtClean="0">
                <a:solidFill>
                  <a:srgbClr val="030101"/>
                </a:solidFill>
              </a:rPr>
              <a:t>Не можна збирати старі гриби, тому що…</a:t>
            </a:r>
          </a:p>
          <a:p>
            <a:pPr marL="268288" indent="-268288">
              <a:lnSpc>
                <a:spcPct val="150000"/>
              </a:lnSpc>
              <a:buFont typeface="Wingdings" pitchFamily="2" charset="2"/>
              <a:buChar char="§"/>
            </a:pPr>
            <a:r>
              <a:rPr lang="uk-UA" sz="2000" b="1" dirty="0" smtClean="0">
                <a:solidFill>
                  <a:srgbClr val="030101"/>
                </a:solidFill>
              </a:rPr>
              <a:t>При збиранні грибів </a:t>
            </a:r>
            <a:r>
              <a:rPr lang="uk-UA" sz="2000" b="1" dirty="0">
                <a:solidFill>
                  <a:srgbClr val="030101"/>
                </a:solidFill>
              </a:rPr>
              <a:t>к</a:t>
            </a:r>
            <a:r>
              <a:rPr lang="uk-UA" sz="2000" b="1" dirty="0" smtClean="0">
                <a:solidFill>
                  <a:srgbClr val="030101"/>
                </a:solidFill>
              </a:rPr>
              <a:t>раще викручувати   </a:t>
            </a:r>
          </a:p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030101"/>
                </a:solidFill>
              </a:rPr>
              <a:t>     плодове тіло, ніж зрізати ножем, тому що…   </a:t>
            </a:r>
            <a:endParaRPr lang="ru-RU" sz="2000" b="1" dirty="0">
              <a:solidFill>
                <a:srgbClr val="03010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7256487" y="615765"/>
            <a:ext cx="1887513" cy="4885692"/>
            <a:chOff x="6804248" y="260648"/>
            <a:chExt cx="2450325" cy="5220799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051" r="-1"/>
            <a:stretch/>
          </p:blipFill>
          <p:spPr bwMode="auto">
            <a:xfrm>
              <a:off x="7098975" y="4208090"/>
              <a:ext cx="1577482" cy="127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4248" y="260648"/>
              <a:ext cx="2450325" cy="1870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3110" y="1470459"/>
              <a:ext cx="2441463" cy="1870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3110" y="2668249"/>
              <a:ext cx="2441463" cy="1988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2730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1">
                <a:lumMod val="40000"/>
                <a:lumOff val="60000"/>
              </a:schemeClr>
            </a:gs>
            <a:gs pos="40000">
              <a:schemeClr val="bg2">
                <a:tint val="90000"/>
                <a:shade val="90000"/>
                <a:satMod val="120000"/>
              </a:schemeClr>
            </a:gs>
            <a:gs pos="100000">
              <a:schemeClr val="bg2">
                <a:tint val="5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14609"/>
            <a:ext cx="5256584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endParaRPr lang="uk-UA" sz="2000" b="1" dirty="0" smtClean="0">
              <a:solidFill>
                <a:srgbClr val="030101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q"/>
            </a:pPr>
            <a:endParaRPr lang="uk-UA" sz="2000" b="1" dirty="0">
              <a:solidFill>
                <a:srgbClr val="030101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>
                <a:solidFill>
                  <a:srgbClr val="030101"/>
                </a:solidFill>
              </a:rPr>
              <a:t>о</a:t>
            </a:r>
            <a:r>
              <a:rPr lang="uk-UA" sz="2000" b="1" dirty="0" smtClean="0">
                <a:solidFill>
                  <a:srgbClr val="030101"/>
                </a:solidFill>
              </a:rPr>
              <a:t>знайомитися з представниками цвілевих грибів та особливостями їх життєдіяльності;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>
                <a:solidFill>
                  <a:srgbClr val="030101"/>
                </a:solidFill>
              </a:rPr>
              <a:t>в</a:t>
            </a:r>
            <a:r>
              <a:rPr lang="uk-UA" sz="2000" b="1" dirty="0" smtClean="0">
                <a:solidFill>
                  <a:srgbClr val="030101"/>
                </a:solidFill>
              </a:rPr>
              <a:t>изначити  риси схожості та відмінності між </a:t>
            </a:r>
            <a:r>
              <a:rPr lang="uk-UA" sz="2000" b="1" dirty="0" err="1" smtClean="0">
                <a:solidFill>
                  <a:srgbClr val="030101"/>
                </a:solidFill>
              </a:rPr>
              <a:t>пеніцилом</a:t>
            </a:r>
            <a:r>
              <a:rPr lang="uk-UA" sz="2000" b="1" dirty="0" smtClean="0">
                <a:solidFill>
                  <a:srgbClr val="030101"/>
                </a:solidFill>
              </a:rPr>
              <a:t>, </a:t>
            </a:r>
            <a:r>
              <a:rPr lang="uk-UA" sz="2000" b="1" dirty="0" err="1" smtClean="0">
                <a:solidFill>
                  <a:srgbClr val="030101"/>
                </a:solidFill>
              </a:rPr>
              <a:t>аспергілом</a:t>
            </a:r>
            <a:r>
              <a:rPr lang="uk-UA" sz="2000" b="1" dirty="0" smtClean="0">
                <a:solidFill>
                  <a:srgbClr val="030101"/>
                </a:solidFill>
              </a:rPr>
              <a:t> та мукором;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>
                <a:solidFill>
                  <a:srgbClr val="030101"/>
                </a:solidFill>
              </a:rPr>
              <a:t>п</a:t>
            </a:r>
            <a:r>
              <a:rPr lang="uk-UA" sz="2000" b="1" dirty="0" smtClean="0">
                <a:solidFill>
                  <a:srgbClr val="030101"/>
                </a:solidFill>
              </a:rPr>
              <a:t>ригадати правила роботи з мікроскопом та дослідити будову мукора; 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uk-UA" sz="2000" b="1" dirty="0">
                <a:solidFill>
                  <a:srgbClr val="030101"/>
                </a:solidFill>
              </a:rPr>
              <a:t>з</a:t>
            </a:r>
            <a:r>
              <a:rPr lang="uk-UA" sz="2000" b="1" dirty="0" smtClean="0">
                <a:solidFill>
                  <a:srgbClr val="030101"/>
                </a:solidFill>
                <a:latin typeface="Times New Roman"/>
                <a:cs typeface="Times New Roman"/>
              </a:rPr>
              <a:t>'</a:t>
            </a:r>
            <a:r>
              <a:rPr lang="uk-UA" sz="2000" b="1" dirty="0" smtClean="0">
                <a:solidFill>
                  <a:srgbClr val="030101"/>
                </a:solidFill>
              </a:rPr>
              <a:t>ясувати значення </a:t>
            </a:r>
            <a:r>
              <a:rPr lang="uk-UA" sz="2000" b="1" dirty="0" err="1" smtClean="0">
                <a:solidFill>
                  <a:srgbClr val="030101"/>
                </a:solidFill>
              </a:rPr>
              <a:t>пеніцилу</a:t>
            </a:r>
            <a:r>
              <a:rPr lang="uk-UA" sz="2000" b="1" dirty="0" smtClean="0">
                <a:solidFill>
                  <a:srgbClr val="030101"/>
                </a:solidFill>
              </a:rPr>
              <a:t> в розвитку медицини.</a:t>
            </a:r>
          </a:p>
          <a:p>
            <a:pPr marL="342900" indent="-342900" algn="ctr">
              <a:buFont typeface="Wingdings" pitchFamily="2" charset="2"/>
              <a:buChar char="q"/>
            </a:pPr>
            <a:endParaRPr lang="ru-RU" sz="2000" b="1" dirty="0">
              <a:solidFill>
                <a:srgbClr val="03010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044033" y="2380903"/>
            <a:ext cx="5238750" cy="2438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539969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dirty="0" err="1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Завдання</a:t>
            </a:r>
            <a:r>
              <a:rPr lang="ru-RU" sz="3200" b="1" dirty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уроку:</a:t>
            </a:r>
            <a:endParaRPr lang="ru-RU" sz="3200" b="1" dirty="0">
              <a:ln w="11430"/>
              <a:solidFill>
                <a:srgbClr val="00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393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015" y="692696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defTabSz="536575">
              <a:lnSpc>
                <a:spcPct val="150000"/>
              </a:lnSpc>
            </a:pP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Цвілеві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гриби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з’явилися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на </a:t>
            </a:r>
            <a:r>
              <a:rPr lang="ru-RU" sz="2000" b="1" dirty="0" err="1">
                <a:solidFill>
                  <a:srgbClr val="030101"/>
                </a:solidFill>
              </a:rPr>
              <a:t>Землі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близько</a:t>
            </a:r>
            <a:r>
              <a:rPr lang="ru-RU" sz="2000" b="1" dirty="0" smtClean="0">
                <a:solidFill>
                  <a:srgbClr val="030101"/>
                </a:solidFill>
              </a:rPr>
              <a:t> 200 </a:t>
            </a:r>
            <a:r>
              <a:rPr lang="ru-RU" sz="2000" b="1" dirty="0">
                <a:solidFill>
                  <a:srgbClr val="030101"/>
                </a:solidFill>
              </a:rPr>
              <a:t>млн. </a:t>
            </a:r>
            <a:r>
              <a:rPr lang="ru-RU" sz="2000" b="1" dirty="0" smtClean="0">
                <a:solidFill>
                  <a:srgbClr val="030101"/>
                </a:solidFill>
              </a:rPr>
              <a:t>р. тому</a:t>
            </a:r>
            <a:r>
              <a:rPr lang="ru-RU" sz="2000" b="1" dirty="0">
                <a:solidFill>
                  <a:srgbClr val="030101"/>
                </a:solidFill>
              </a:rPr>
              <a:t>. </a:t>
            </a:r>
            <a:endParaRPr lang="ru-RU" sz="2000" b="1" dirty="0" smtClean="0">
              <a:solidFill>
                <a:srgbClr val="030101"/>
              </a:solidFill>
            </a:endParaRPr>
          </a:p>
          <a:p>
            <a:pPr defTabSz="536575">
              <a:lnSpc>
                <a:spcPct val="150000"/>
              </a:lnSpc>
            </a:pP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smtClean="0">
                <a:solidFill>
                  <a:srgbClr val="030101"/>
                </a:solidFill>
              </a:rPr>
              <a:t>  Вони </a:t>
            </a:r>
            <a:r>
              <a:rPr lang="ru-RU" sz="2000" b="1" dirty="0">
                <a:solidFill>
                  <a:srgbClr val="030101"/>
                </a:solidFill>
              </a:rPr>
              <a:t>є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всюди</a:t>
            </a:r>
            <a:r>
              <a:rPr lang="ru-RU" sz="2000" b="1" dirty="0" smtClean="0">
                <a:solidFill>
                  <a:srgbClr val="030101"/>
                </a:solidFill>
              </a:rPr>
              <a:t>: </a:t>
            </a:r>
          </a:p>
          <a:p>
            <a:pPr marL="342900" indent="-342900" defTabSz="536575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rgbClr val="030101"/>
                </a:solidFill>
              </a:rPr>
              <a:t> на </a:t>
            </a:r>
            <a:r>
              <a:rPr lang="ru-RU" sz="2000" b="1" i="1" dirty="0" err="1">
                <a:solidFill>
                  <a:srgbClr val="030101"/>
                </a:solidFill>
              </a:rPr>
              <a:t>місці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</a:rPr>
              <a:t>вибуху</a:t>
            </a:r>
            <a:r>
              <a:rPr lang="ru-RU" sz="2000" b="1" i="1" dirty="0">
                <a:solidFill>
                  <a:srgbClr val="030101"/>
                </a:solidFill>
              </a:rPr>
              <a:t> реактора </a:t>
            </a:r>
            <a:r>
              <a:rPr lang="ru-RU" sz="2000" b="1" i="1" dirty="0" err="1">
                <a:solidFill>
                  <a:srgbClr val="030101"/>
                </a:solidFill>
              </a:rPr>
              <a:t>Чорнобильської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smtClean="0">
                <a:solidFill>
                  <a:srgbClr val="030101"/>
                </a:solidFill>
              </a:rPr>
              <a:t>АЕС;</a:t>
            </a:r>
          </a:p>
          <a:p>
            <a:pPr marL="342900" indent="-342900" defTabSz="536575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rgbClr val="030101"/>
                </a:solidFill>
              </a:rPr>
              <a:t> у </a:t>
            </a:r>
            <a:r>
              <a:rPr lang="ru-RU" sz="2000" b="1" i="1" dirty="0" err="1">
                <a:solidFill>
                  <a:srgbClr val="030101"/>
                </a:solidFill>
              </a:rPr>
              <a:t>товщі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</a:rPr>
              <a:t>льодовиків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</a:rPr>
              <a:t>Антарктиди</a:t>
            </a:r>
            <a:r>
              <a:rPr lang="ru-RU" sz="2000" b="1" i="1" dirty="0">
                <a:solidFill>
                  <a:srgbClr val="030101"/>
                </a:solidFill>
              </a:rPr>
              <a:t> на </a:t>
            </a:r>
            <a:r>
              <a:rPr lang="ru-RU" sz="2000" b="1" i="1" dirty="0" err="1">
                <a:solidFill>
                  <a:srgbClr val="030101"/>
                </a:solidFill>
              </a:rPr>
              <a:t>глибині</a:t>
            </a:r>
            <a:r>
              <a:rPr lang="ru-RU" sz="2000" b="1" i="1" dirty="0">
                <a:solidFill>
                  <a:srgbClr val="030101"/>
                </a:solidFill>
              </a:rPr>
              <a:t> до </a:t>
            </a:r>
            <a:r>
              <a:rPr lang="ru-RU" sz="2000" b="1" i="1" dirty="0" err="1">
                <a:solidFill>
                  <a:srgbClr val="030101"/>
                </a:solidFill>
              </a:rPr>
              <a:t>декількох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</a:rPr>
              <a:t>сотень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err="1" smtClean="0">
                <a:solidFill>
                  <a:srgbClr val="030101"/>
                </a:solidFill>
              </a:rPr>
              <a:t>метрів</a:t>
            </a:r>
            <a:r>
              <a:rPr lang="ru-RU" sz="2000" b="1" i="1" dirty="0" smtClean="0">
                <a:solidFill>
                  <a:srgbClr val="030101"/>
                </a:solidFill>
              </a:rPr>
              <a:t>;</a:t>
            </a:r>
          </a:p>
          <a:p>
            <a:pPr marL="342900" indent="-342900" defTabSz="536575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rgbClr val="030101"/>
                </a:solidFill>
              </a:rPr>
              <a:t> </a:t>
            </a:r>
            <a:r>
              <a:rPr lang="ru-RU" sz="2000" b="1" i="1" dirty="0">
                <a:solidFill>
                  <a:srgbClr val="030101"/>
                </a:solidFill>
              </a:rPr>
              <a:t>у ракетному </a:t>
            </a:r>
            <a:r>
              <a:rPr lang="ru-RU" sz="2000" b="1" i="1" dirty="0" err="1" smtClean="0">
                <a:solidFill>
                  <a:srgbClr val="030101"/>
                </a:solidFill>
              </a:rPr>
              <a:t>паливі</a:t>
            </a:r>
            <a:r>
              <a:rPr lang="ru-RU" sz="2000" b="1" i="1" dirty="0" smtClean="0">
                <a:solidFill>
                  <a:srgbClr val="030101"/>
                </a:solidFill>
              </a:rPr>
              <a:t>; </a:t>
            </a:r>
          </a:p>
          <a:p>
            <a:pPr marL="342900" indent="-342900" defTabSz="536575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rgbClr val="030101"/>
                </a:solidFill>
              </a:rPr>
              <a:t> на </a:t>
            </a:r>
            <a:r>
              <a:rPr lang="ru-RU" sz="2000" b="1" i="1" dirty="0" err="1">
                <a:solidFill>
                  <a:srgbClr val="030101"/>
                </a:solidFill>
              </a:rPr>
              <a:t>ілюмінаторі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</a:rPr>
              <a:t>космічного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smtClean="0">
                <a:solidFill>
                  <a:srgbClr val="030101"/>
                </a:solidFill>
              </a:rPr>
              <a:t>корабля;</a:t>
            </a:r>
          </a:p>
          <a:p>
            <a:pPr marL="342900" indent="-342900" defTabSz="536575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000" b="1" i="1" dirty="0" smtClean="0">
                <a:solidFill>
                  <a:srgbClr val="030101"/>
                </a:solidFill>
              </a:rPr>
              <a:t> у </a:t>
            </a:r>
            <a:r>
              <a:rPr lang="ru-RU" sz="2000" b="1" i="1" dirty="0" err="1">
                <a:solidFill>
                  <a:srgbClr val="030101"/>
                </a:solidFill>
              </a:rPr>
              <a:t>стерильних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</a:rPr>
              <a:t>умовах</a:t>
            </a:r>
            <a:r>
              <a:rPr lang="ru-RU" sz="2000" b="1" i="1" dirty="0">
                <a:solidFill>
                  <a:srgbClr val="030101"/>
                </a:solidFill>
              </a:rPr>
              <a:t> </a:t>
            </a:r>
            <a:r>
              <a:rPr lang="ru-RU" sz="2000" b="1" i="1" dirty="0" err="1">
                <a:solidFill>
                  <a:srgbClr val="030101"/>
                </a:solidFill>
              </a:rPr>
              <a:t>лабораторій</a:t>
            </a:r>
            <a:r>
              <a:rPr lang="ru-RU" sz="2000" b="1" i="1" dirty="0" smtClean="0">
                <a:solidFill>
                  <a:srgbClr val="030101"/>
                </a:solidFill>
              </a:rPr>
              <a:t>…</a:t>
            </a:r>
          </a:p>
          <a:p>
            <a:pPr algn="just" defTabSz="536575">
              <a:lnSpc>
                <a:spcPct val="150000"/>
              </a:lnSpc>
            </a:pPr>
            <a:r>
              <a:rPr lang="ru-RU" dirty="0" smtClean="0"/>
              <a:t>   </a:t>
            </a:r>
            <a:r>
              <a:rPr lang="ru-RU" sz="2000" b="1" dirty="0">
                <a:solidFill>
                  <a:srgbClr val="030101"/>
                </a:solidFill>
              </a:rPr>
              <a:t>У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звичайній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чистій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кімнаті</a:t>
            </a:r>
            <a:r>
              <a:rPr lang="ru-RU" sz="2000" b="1" dirty="0">
                <a:solidFill>
                  <a:srgbClr val="030101"/>
                </a:solidFill>
              </a:rPr>
              <a:t>, в </a:t>
            </a:r>
            <a:r>
              <a:rPr lang="ru-RU" sz="2000" b="1" dirty="0" err="1">
                <a:solidFill>
                  <a:srgbClr val="030101"/>
                </a:solidFill>
              </a:rPr>
              <a:t>якій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нібито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немає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цвілі</a:t>
            </a:r>
            <a:r>
              <a:rPr lang="ru-RU" sz="2000" b="1" dirty="0" smtClean="0">
                <a:solidFill>
                  <a:srgbClr val="030101"/>
                </a:solidFill>
              </a:rPr>
              <a:t>,</a:t>
            </a:r>
          </a:p>
          <a:p>
            <a:pPr algn="just" defTabSz="536575">
              <a:lnSpc>
                <a:spcPct val="150000"/>
              </a:lnSpc>
            </a:pPr>
            <a:r>
              <a:rPr lang="ru-RU" sz="2000" b="1" dirty="0" smtClean="0">
                <a:solidFill>
                  <a:srgbClr val="030101"/>
                </a:solidFill>
              </a:rPr>
              <a:t>1 м³ </a:t>
            </a:r>
            <a:r>
              <a:rPr lang="ru-RU" sz="2000" b="1" dirty="0" err="1" smtClean="0">
                <a:solidFill>
                  <a:srgbClr val="030101"/>
                </a:solidFill>
              </a:rPr>
              <a:t>повітря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містить</a:t>
            </a:r>
            <a:r>
              <a:rPr lang="ru-RU" sz="2000" b="1" dirty="0" smtClean="0">
                <a:solidFill>
                  <a:srgbClr val="030101"/>
                </a:solidFill>
              </a:rPr>
              <a:t> </a:t>
            </a:r>
            <a:r>
              <a:rPr lang="ru-RU" sz="2000" b="1" dirty="0" err="1" smtClean="0">
                <a:solidFill>
                  <a:srgbClr val="030101"/>
                </a:solidFill>
              </a:rPr>
              <a:t>близько</a:t>
            </a:r>
            <a:r>
              <a:rPr lang="ru-RU" sz="2000" b="1" dirty="0" smtClean="0">
                <a:solidFill>
                  <a:srgbClr val="030101"/>
                </a:solidFill>
              </a:rPr>
              <a:t> 500 спор </a:t>
            </a:r>
            <a:r>
              <a:rPr lang="ru-RU" sz="2000" b="1" dirty="0" err="1" smtClean="0">
                <a:solidFill>
                  <a:srgbClr val="030101"/>
                </a:solidFill>
              </a:rPr>
              <a:t>грибів</a:t>
            </a:r>
            <a:r>
              <a:rPr lang="ru-RU" sz="2000" b="1" dirty="0" smtClean="0">
                <a:solidFill>
                  <a:srgbClr val="030101"/>
                </a:solidFill>
              </a:rPr>
              <a:t>. </a:t>
            </a:r>
            <a:r>
              <a:rPr lang="ru-RU" sz="2000" b="1" dirty="0" err="1" smtClean="0">
                <a:solidFill>
                  <a:srgbClr val="030101"/>
                </a:solidFill>
              </a:rPr>
              <a:t>Цвіль</a:t>
            </a:r>
            <a:r>
              <a:rPr lang="ru-RU" sz="2000" b="1" dirty="0" smtClean="0">
                <a:solidFill>
                  <a:srgbClr val="030101"/>
                </a:solidFill>
              </a:rPr>
              <a:t>, </a:t>
            </a:r>
            <a:r>
              <a:rPr lang="ru-RU" sz="2000" b="1" dirty="0" err="1" smtClean="0">
                <a:solidFill>
                  <a:srgbClr val="030101"/>
                </a:solidFill>
              </a:rPr>
              <a:t>потрапляючи</a:t>
            </a:r>
            <a:r>
              <a:rPr lang="ru-RU" sz="2000" b="1" dirty="0" smtClean="0">
                <a:solidFill>
                  <a:srgbClr val="030101"/>
                </a:solidFill>
              </a:rPr>
              <a:t> в </a:t>
            </a:r>
            <a:r>
              <a:rPr lang="ru-RU" sz="2000" b="1" dirty="0" err="1" smtClean="0">
                <a:solidFill>
                  <a:srgbClr val="030101"/>
                </a:solidFill>
              </a:rPr>
              <a:t>організм</a:t>
            </a:r>
            <a:r>
              <a:rPr lang="ru-RU" sz="2000" b="1" dirty="0" smtClean="0">
                <a:solidFill>
                  <a:srgbClr val="030101"/>
                </a:solidFill>
              </a:rPr>
              <a:t>, </a:t>
            </a:r>
            <a:r>
              <a:rPr lang="ru-RU" sz="2000" b="1" dirty="0" err="1" smtClean="0">
                <a:solidFill>
                  <a:srgbClr val="030101"/>
                </a:solidFill>
              </a:rPr>
              <a:t>ослаблює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імунну</a:t>
            </a:r>
            <a:r>
              <a:rPr lang="ru-RU" sz="2000" b="1" dirty="0" smtClean="0">
                <a:solidFill>
                  <a:srgbClr val="030101"/>
                </a:solidFill>
              </a:rPr>
              <a:t> систему</a:t>
            </a:r>
            <a:r>
              <a:rPr lang="ru-RU" sz="2000" b="1" dirty="0">
                <a:solidFill>
                  <a:srgbClr val="030101"/>
                </a:solidFill>
              </a:rPr>
              <a:t>, </a:t>
            </a:r>
            <a:r>
              <a:rPr lang="ru-RU" sz="2000" b="1" dirty="0" err="1">
                <a:solidFill>
                  <a:srgbClr val="030101"/>
                </a:solidFill>
              </a:rPr>
              <a:t>що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спричинює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різноманітні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супутні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захворювання</a:t>
            </a:r>
            <a:r>
              <a:rPr lang="ru-RU" sz="2000" b="1" dirty="0" smtClean="0">
                <a:solidFill>
                  <a:srgbClr val="030101"/>
                </a:solidFill>
              </a:rPr>
              <a:t>.</a:t>
            </a:r>
            <a:endParaRPr lang="ru-RU" dirty="0"/>
          </a:p>
        </p:txBody>
      </p:sp>
      <p:pic>
        <p:nvPicPr>
          <p:cNvPr id="10246" name="Picture 6" descr="Плесень - Большие красивые фотографии (21 фото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4"/>
          <a:stretch/>
        </p:blipFill>
        <p:spPr bwMode="auto">
          <a:xfrm>
            <a:off x="6011637" y="2780928"/>
            <a:ext cx="2673704" cy="17308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260648"/>
            <a:ext cx="536877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Повідомлення ерудитів</a:t>
            </a:r>
            <a:endParaRPr lang="ru-RU" sz="3200" b="1" dirty="0">
              <a:ln w="11430"/>
              <a:solidFill>
                <a:srgbClr val="00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409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-fotki.yandex.ru/get/3411/stvov.5/0_29c81_216db7d6_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85" y="1052240"/>
            <a:ext cx="3425737" cy="26727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79912" y="1052736"/>
            <a:ext cx="48965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365125" algn="l"/>
              </a:tabLst>
            </a:pPr>
            <a:r>
              <a:rPr lang="ru-RU" sz="2000" b="1" dirty="0" smtClean="0">
                <a:solidFill>
                  <a:srgbClr val="030101"/>
                </a:solidFill>
              </a:rPr>
              <a:t>	</a:t>
            </a:r>
            <a:r>
              <a:rPr lang="ru-RU" sz="2000" b="1" dirty="0" err="1" smtClean="0">
                <a:solidFill>
                  <a:srgbClr val="030101"/>
                </a:solidFill>
              </a:rPr>
              <a:t>Найотруйнішою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є </a:t>
            </a:r>
            <a:r>
              <a:rPr lang="ru-RU" sz="2000" b="1" dirty="0" err="1">
                <a:solidFill>
                  <a:srgbClr val="030101"/>
                </a:solidFill>
              </a:rPr>
              <a:t>цвіль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жовтого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кольору</a:t>
            </a:r>
            <a:r>
              <a:rPr lang="ru-RU" sz="2000" b="1" dirty="0">
                <a:solidFill>
                  <a:srgbClr val="030101"/>
                </a:solidFill>
              </a:rPr>
              <a:t>, </a:t>
            </a:r>
            <a:r>
              <a:rPr lang="ru-RU" sz="2000" b="1" dirty="0" err="1">
                <a:solidFill>
                  <a:srgbClr val="030101"/>
                </a:solidFill>
              </a:rPr>
              <a:t>вражаючи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продукти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харчування</a:t>
            </a:r>
            <a:r>
              <a:rPr lang="ru-RU" sz="2000" b="1" dirty="0" smtClean="0">
                <a:solidFill>
                  <a:srgbClr val="030101"/>
                </a:solidFill>
              </a:rPr>
              <a:t>, </a:t>
            </a:r>
            <a:r>
              <a:rPr lang="ru-RU" sz="2000" b="1" dirty="0">
                <a:solidFill>
                  <a:srgbClr val="030101"/>
                </a:solidFill>
              </a:rPr>
              <a:t>вона </a:t>
            </a:r>
            <a:r>
              <a:rPr lang="ru-RU" sz="2000" b="1" dirty="0" err="1">
                <a:solidFill>
                  <a:srgbClr val="030101"/>
                </a:solidFill>
              </a:rPr>
              <a:t>виробляє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отруту</a:t>
            </a:r>
            <a:r>
              <a:rPr lang="ru-RU" sz="2000" b="1" dirty="0" smtClean="0">
                <a:solidFill>
                  <a:srgbClr val="030101"/>
                </a:solidFill>
              </a:rPr>
              <a:t>, яка </a:t>
            </a:r>
            <a:r>
              <a:rPr lang="ru-RU" sz="2000" b="1" dirty="0" err="1" smtClean="0">
                <a:solidFill>
                  <a:srgbClr val="030101"/>
                </a:solidFill>
              </a:rPr>
              <a:t>руйнує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печінку</a:t>
            </a:r>
            <a:r>
              <a:rPr lang="ru-RU" sz="2000" b="1" dirty="0" smtClean="0">
                <a:solidFill>
                  <a:srgbClr val="030101"/>
                </a:solidFill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8376" y="122905"/>
            <a:ext cx="835194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Цікаві факти про цвіль</a:t>
            </a:r>
            <a:endParaRPr lang="ru-RU" sz="3200" b="1" dirty="0">
              <a:ln w="11430"/>
              <a:solidFill>
                <a:srgbClr val="00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"/>
          <a:stretch/>
        </p:blipFill>
        <p:spPr bwMode="auto">
          <a:xfrm>
            <a:off x="4950429" y="3645024"/>
            <a:ext cx="3609701" cy="27057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9579" y="3955249"/>
            <a:ext cx="40016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27063">
              <a:lnSpc>
                <a:spcPct val="150000"/>
              </a:lnSpc>
            </a:pPr>
            <a:r>
              <a:rPr lang="ru-RU" sz="2000" b="1" dirty="0" smtClean="0">
                <a:solidFill>
                  <a:srgbClr val="030101"/>
                </a:solidFill>
              </a:rPr>
              <a:t>    </a:t>
            </a:r>
            <a:r>
              <a:rPr lang="ru-RU" sz="2000" b="1" dirty="0" err="1" smtClean="0">
                <a:solidFill>
                  <a:srgbClr val="030101"/>
                </a:solidFill>
              </a:rPr>
              <a:t>Цвіль</a:t>
            </a:r>
            <a:r>
              <a:rPr lang="ru-RU" sz="2000" b="1" dirty="0" smtClean="0">
                <a:solidFill>
                  <a:srgbClr val="030101"/>
                </a:solidFill>
              </a:rPr>
              <a:t> не </a:t>
            </a:r>
            <a:r>
              <a:rPr lang="ru-RU" sz="2000" b="1" dirty="0" err="1" smtClean="0">
                <a:solidFill>
                  <a:srgbClr val="030101"/>
                </a:solidFill>
              </a:rPr>
              <a:t>боїться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радіації</a:t>
            </a:r>
            <a:r>
              <a:rPr lang="ru-RU" sz="2000" b="1" dirty="0" smtClean="0">
                <a:solidFill>
                  <a:srgbClr val="030101"/>
                </a:solidFill>
              </a:rPr>
              <a:t>. </a:t>
            </a:r>
          </a:p>
          <a:p>
            <a:pPr algn="just" defTabSz="627063">
              <a:lnSpc>
                <a:spcPct val="150000"/>
              </a:lnSpc>
            </a:pPr>
            <a:r>
              <a:rPr lang="ru-RU" sz="2000" b="1" dirty="0" smtClean="0">
                <a:solidFill>
                  <a:srgbClr val="030101"/>
                </a:solidFill>
              </a:rPr>
              <a:t>У </a:t>
            </a:r>
            <a:r>
              <a:rPr lang="ru-RU" sz="2000" b="1" dirty="0" err="1">
                <a:solidFill>
                  <a:srgbClr val="030101"/>
                </a:solidFill>
              </a:rPr>
              <a:t>місцях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посиленого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радіаційного</a:t>
            </a:r>
            <a:r>
              <a:rPr lang="ru-RU" sz="2000" b="1" dirty="0">
                <a:solidFill>
                  <a:srgbClr val="030101"/>
                </a:solidFill>
              </a:rPr>
              <a:t> фону вона </a:t>
            </a:r>
            <a:r>
              <a:rPr lang="ru-RU" sz="2000" b="1" dirty="0" err="1">
                <a:solidFill>
                  <a:srgbClr val="030101"/>
                </a:solidFill>
              </a:rPr>
              <a:t>найбільш</a:t>
            </a:r>
            <a:r>
              <a:rPr lang="ru-RU" sz="2000" b="1" dirty="0">
                <a:solidFill>
                  <a:srgbClr val="030101"/>
                </a:solidFill>
              </a:rPr>
              <a:t> густа. </a:t>
            </a:r>
          </a:p>
        </p:txBody>
      </p:sp>
    </p:spTree>
    <p:extLst>
      <p:ext uri="{BB962C8B-B14F-4D97-AF65-F5344CB8AC3E}">
        <p14:creationId xmlns:p14="http://schemas.microsoft.com/office/powerpoint/2010/main" val="412371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164771"/>
            <a:ext cx="527607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47675">
              <a:lnSpc>
                <a:spcPct val="150000"/>
              </a:lnSpc>
            </a:pPr>
            <a:r>
              <a:rPr lang="ru-RU" sz="2000" b="1" dirty="0" smtClean="0">
                <a:solidFill>
                  <a:srgbClr val="030101"/>
                </a:solidFill>
              </a:rPr>
              <a:t>		У </a:t>
            </a:r>
            <a:r>
              <a:rPr lang="ru-RU" sz="2000" b="1" dirty="0" err="1">
                <a:solidFill>
                  <a:srgbClr val="030101"/>
                </a:solidFill>
              </a:rPr>
              <a:t>Франції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певні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види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цвілі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використовують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для </a:t>
            </a:r>
            <a:r>
              <a:rPr lang="ru-RU" sz="2000" b="1" dirty="0" err="1" smtClean="0">
                <a:solidFill>
                  <a:srgbClr val="030101"/>
                </a:solidFill>
              </a:rPr>
              <a:t>виготовлення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найдорожчих</a:t>
            </a:r>
            <a:r>
              <a:rPr lang="ru-RU" sz="2000" b="1" dirty="0" smtClean="0">
                <a:solidFill>
                  <a:srgbClr val="030101"/>
                </a:solidFill>
              </a:rPr>
              <a:t> вин </a:t>
            </a:r>
            <a:r>
              <a:rPr lang="ru-RU" sz="2000" b="1" dirty="0">
                <a:solidFill>
                  <a:srgbClr val="030101"/>
                </a:solidFill>
              </a:rPr>
              <a:t>і </a:t>
            </a:r>
            <a:r>
              <a:rPr lang="ru-RU" sz="2000" b="1" dirty="0" err="1">
                <a:solidFill>
                  <a:srgbClr val="030101"/>
                </a:solidFill>
              </a:rPr>
              <a:t>називають</a:t>
            </a:r>
            <a:r>
              <a:rPr lang="ru-RU" sz="2000" b="1" dirty="0">
                <a:solidFill>
                  <a:srgbClr val="030101"/>
                </a:solidFill>
              </a:rPr>
              <a:t> «благородною». За </a:t>
            </a:r>
            <a:r>
              <a:rPr lang="ru-RU" sz="2000" b="1" dirty="0" err="1">
                <a:solidFill>
                  <a:srgbClr val="030101"/>
                </a:solidFill>
              </a:rPr>
              <a:t>допомогою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спеціальної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блакитної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цвілі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роблять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мармурові</a:t>
            </a:r>
            <a:r>
              <a:rPr lang="ru-RU" sz="2000" b="1" dirty="0">
                <a:solidFill>
                  <a:srgbClr val="030101"/>
                </a:solidFill>
              </a:rPr>
              <a:t> та </a:t>
            </a:r>
            <a:r>
              <a:rPr lang="ru-RU" sz="2000" b="1" dirty="0" err="1">
                <a:solidFill>
                  <a:srgbClr val="030101"/>
                </a:solidFill>
              </a:rPr>
              <a:t>блакитні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сири</a:t>
            </a:r>
            <a:r>
              <a:rPr lang="ru-RU" sz="2000" b="1" dirty="0">
                <a:solidFill>
                  <a:srgbClr val="030101"/>
                </a:solidFill>
              </a:rPr>
              <a:t>. </a:t>
            </a:r>
          </a:p>
          <a:p>
            <a:endParaRPr lang="ru-RU" dirty="0">
              <a:solidFill>
                <a:srgbClr val="030101"/>
              </a:solidFill>
            </a:endParaRPr>
          </a:p>
        </p:txBody>
      </p:sp>
      <p:pic>
        <p:nvPicPr>
          <p:cNvPr id="5" name="Picture 2" descr="http://www.banqueteur.ru/images/stories/news/World/itali-eat_banke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43267"/>
            <a:ext cx="3090226" cy="22208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410" y="3068960"/>
            <a:ext cx="550979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solidFill>
                  <a:srgbClr val="030101"/>
                </a:solidFill>
              </a:rPr>
              <a:t>	</a:t>
            </a:r>
            <a:r>
              <a:rPr lang="ru-RU" sz="2000" b="1" dirty="0" err="1" smtClean="0">
                <a:solidFill>
                  <a:srgbClr val="030101"/>
                </a:solidFill>
              </a:rPr>
              <a:t>Особливий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і </a:t>
            </a:r>
            <a:r>
              <a:rPr lang="ru-RU" sz="2000" b="1" dirty="0" err="1">
                <a:solidFill>
                  <a:srgbClr val="030101"/>
                </a:solidFill>
              </a:rPr>
              <a:t>дуже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дорогий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делікатес</a:t>
            </a:r>
            <a:r>
              <a:rPr lang="ru-RU" sz="2000" b="1" dirty="0" smtClean="0">
                <a:solidFill>
                  <a:srgbClr val="030101"/>
                </a:solidFill>
              </a:rPr>
              <a:t> –  </a:t>
            </a:r>
            <a:r>
              <a:rPr lang="ru-RU" sz="2000" b="1" dirty="0" err="1">
                <a:solidFill>
                  <a:srgbClr val="030101"/>
                </a:solidFill>
              </a:rPr>
              <a:t>ковбаса</a:t>
            </a:r>
            <a:r>
              <a:rPr lang="ru-RU" sz="2000" b="1" dirty="0">
                <a:solidFill>
                  <a:srgbClr val="030101"/>
                </a:solidFill>
              </a:rPr>
              <a:t> з </a:t>
            </a:r>
            <a:r>
              <a:rPr lang="ru-RU" sz="2000" b="1" dirty="0" err="1">
                <a:solidFill>
                  <a:srgbClr val="030101"/>
                </a:solidFill>
              </a:rPr>
              <a:t>цвіллю</a:t>
            </a:r>
            <a:r>
              <a:rPr lang="ru-RU" sz="2000" b="1" dirty="0">
                <a:solidFill>
                  <a:srgbClr val="030101"/>
                </a:solidFill>
              </a:rPr>
              <a:t>, яку </a:t>
            </a:r>
            <a:r>
              <a:rPr lang="ru-RU" sz="2000" b="1" dirty="0" err="1">
                <a:solidFill>
                  <a:srgbClr val="030101"/>
                </a:solidFill>
              </a:rPr>
              <a:t>роблять</a:t>
            </a:r>
            <a:r>
              <a:rPr lang="ru-RU" sz="2000" b="1" dirty="0">
                <a:solidFill>
                  <a:srgbClr val="030101"/>
                </a:solidFill>
              </a:rPr>
              <a:t> в </a:t>
            </a:r>
            <a:r>
              <a:rPr lang="ru-RU" sz="2000" b="1" dirty="0" err="1">
                <a:solidFill>
                  <a:srgbClr val="030101"/>
                </a:solidFill>
              </a:rPr>
              <a:t>Італії</a:t>
            </a:r>
            <a:r>
              <a:rPr lang="ru-RU" sz="2000" b="1" dirty="0">
                <a:solidFill>
                  <a:srgbClr val="030101"/>
                </a:solidFill>
              </a:rPr>
              <a:t>. </a:t>
            </a:r>
            <a:r>
              <a:rPr lang="ru-RU" sz="2000" b="1" dirty="0" err="1" smtClean="0">
                <a:solidFill>
                  <a:srgbClr val="030101"/>
                </a:solidFill>
              </a:rPr>
              <a:t>Її</a:t>
            </a:r>
            <a:r>
              <a:rPr lang="ru-RU" sz="2000" b="1" dirty="0" smtClean="0">
                <a:solidFill>
                  <a:srgbClr val="030101"/>
                </a:solidFill>
              </a:rPr>
              <a:t>  </a:t>
            </a:r>
            <a:r>
              <a:rPr lang="ru-RU" sz="2000" b="1" dirty="0" err="1">
                <a:solidFill>
                  <a:srgbClr val="030101"/>
                </a:solidFill>
              </a:rPr>
              <a:t>витримують</a:t>
            </a:r>
            <a:r>
              <a:rPr lang="ru-RU" sz="2000" b="1" dirty="0">
                <a:solidFill>
                  <a:srgbClr val="030101"/>
                </a:solidFill>
              </a:rPr>
              <a:t> у </a:t>
            </a:r>
            <a:r>
              <a:rPr lang="ru-RU" sz="2000" b="1" dirty="0" err="1" smtClean="0">
                <a:solidFill>
                  <a:srgbClr val="030101"/>
                </a:solidFill>
              </a:rPr>
              <a:t>підвалі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близько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місяця</a:t>
            </a:r>
            <a:r>
              <a:rPr lang="ru-RU" sz="2000" b="1" dirty="0">
                <a:solidFill>
                  <a:srgbClr val="030101"/>
                </a:solidFill>
              </a:rPr>
              <a:t>, </a:t>
            </a:r>
            <a:r>
              <a:rPr lang="ru-RU" sz="2000" b="1" dirty="0" err="1" smtClean="0">
                <a:solidFill>
                  <a:srgbClr val="030101"/>
                </a:solidFill>
              </a:rPr>
              <a:t>щоб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покрилася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світло</a:t>
            </a:r>
            <a:r>
              <a:rPr lang="ru-RU" sz="2000" b="1" dirty="0">
                <a:solidFill>
                  <a:srgbClr val="030101"/>
                </a:solidFill>
              </a:rPr>
              <a:t>-зеленою </a:t>
            </a:r>
            <a:r>
              <a:rPr lang="ru-RU" sz="2000" b="1" dirty="0" err="1" smtClean="0">
                <a:solidFill>
                  <a:srgbClr val="030101"/>
                </a:solidFill>
              </a:rPr>
              <a:t>цвіллю</a:t>
            </a:r>
            <a:r>
              <a:rPr lang="ru-RU" sz="2000" b="1" dirty="0" smtClean="0">
                <a:solidFill>
                  <a:srgbClr val="030101"/>
                </a:solidFill>
              </a:rPr>
              <a:t>, </a:t>
            </a:r>
            <a:r>
              <a:rPr lang="ru-RU" sz="2000" b="1" dirty="0">
                <a:solidFill>
                  <a:srgbClr val="030101"/>
                </a:solidFill>
              </a:rPr>
              <a:t>і </a:t>
            </a:r>
            <a:r>
              <a:rPr lang="ru-RU" sz="2000" b="1" dirty="0" err="1" smtClean="0">
                <a:solidFill>
                  <a:srgbClr val="030101"/>
                </a:solidFill>
              </a:rPr>
              <a:t>відправляють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на </a:t>
            </a:r>
            <a:r>
              <a:rPr lang="ru-RU" sz="2000" b="1" dirty="0" err="1" smtClean="0">
                <a:solidFill>
                  <a:srgbClr val="030101"/>
                </a:solidFill>
              </a:rPr>
              <a:t>певну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обробку</a:t>
            </a:r>
            <a:r>
              <a:rPr lang="ru-RU" sz="2000" b="1" dirty="0">
                <a:solidFill>
                  <a:srgbClr val="030101"/>
                </a:solidFill>
              </a:rPr>
              <a:t>, </a:t>
            </a:r>
            <a:r>
              <a:rPr lang="ru-RU" sz="2000" b="1" dirty="0" smtClean="0">
                <a:solidFill>
                  <a:srgbClr val="030101"/>
                </a:solidFill>
              </a:rPr>
              <a:t>а </a:t>
            </a:r>
            <a:r>
              <a:rPr lang="ru-RU" sz="2000" b="1" dirty="0" err="1">
                <a:solidFill>
                  <a:srgbClr val="030101"/>
                </a:solidFill>
              </a:rPr>
              <a:t>вже</a:t>
            </a:r>
            <a:r>
              <a:rPr lang="ru-RU" sz="2000" b="1" dirty="0">
                <a:solidFill>
                  <a:srgbClr val="030101"/>
                </a:solidFill>
              </a:rPr>
              <a:t> через </a:t>
            </a:r>
            <a:r>
              <a:rPr lang="ru-RU" sz="2000" b="1" dirty="0" smtClean="0">
                <a:solidFill>
                  <a:srgbClr val="030101"/>
                </a:solidFill>
              </a:rPr>
              <a:t>3 </a:t>
            </a:r>
            <a:r>
              <a:rPr lang="ru-RU" sz="2000" b="1" dirty="0" err="1">
                <a:solidFill>
                  <a:srgbClr val="030101"/>
                </a:solidFill>
              </a:rPr>
              <a:t>місяці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ковбасою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ласують</a:t>
            </a:r>
            <a:r>
              <a:rPr lang="ru-RU" sz="2000" b="1" dirty="0" smtClean="0">
                <a:solidFill>
                  <a:srgbClr val="030101"/>
                </a:solidFill>
              </a:rPr>
              <a:t>. </a:t>
            </a:r>
            <a:endParaRPr lang="ru-RU" sz="2000" b="1" dirty="0">
              <a:solidFill>
                <a:srgbClr val="030101"/>
              </a:solidFill>
            </a:endParaRPr>
          </a:p>
        </p:txBody>
      </p:sp>
      <p:pic>
        <p:nvPicPr>
          <p:cNvPr id="9218" name="Picture 2" descr="http://pti.kiev.ua/uploads/posts/2010-02/1265403986_s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7561"/>
            <a:ext cx="3363150" cy="24170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3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Aspergillus Morpholog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0"/>
          <a:stretch/>
        </p:blipFill>
        <p:spPr bwMode="auto">
          <a:xfrm>
            <a:off x="4170456" y="1933466"/>
            <a:ext cx="2537234" cy="20332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Aspergillus Nige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33466"/>
            <a:ext cx="2538920" cy="20332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59615" y="4897351"/>
            <a:ext cx="38382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361950" algn="l"/>
              </a:tabLst>
            </a:pPr>
            <a:r>
              <a:rPr lang="ru-RU" sz="2000" b="1" dirty="0" smtClean="0">
                <a:solidFill>
                  <a:srgbClr val="030101"/>
                </a:solidFill>
              </a:rPr>
              <a:t>		</a:t>
            </a:r>
            <a:endParaRPr lang="ru-RU" sz="2000" b="1" dirty="0">
              <a:solidFill>
                <a:srgbClr val="03010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68944"/>
            <a:ext cx="839961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err="1" smtClean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Аспергіл</a:t>
            </a:r>
            <a: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56" name="Picture 12" descr="Aspergillus Ras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592" y="4090381"/>
            <a:ext cx="1784210" cy="23789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7131" y="3987194"/>
            <a:ext cx="685314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tabLst>
                <a:tab pos="361950" algn="l"/>
              </a:tabLst>
            </a:pPr>
            <a:r>
              <a:rPr lang="ru-RU" b="1" dirty="0" smtClean="0">
                <a:solidFill>
                  <a:srgbClr val="030101"/>
                </a:solidFill>
              </a:rPr>
              <a:t>	</a:t>
            </a:r>
            <a:r>
              <a:rPr lang="ru-RU" b="1" dirty="0" err="1" smtClean="0">
                <a:solidFill>
                  <a:srgbClr val="030101"/>
                </a:solidFill>
              </a:rPr>
              <a:t>Оселяється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>
                <a:solidFill>
                  <a:srgbClr val="030101"/>
                </a:solidFill>
              </a:rPr>
              <a:t>на </a:t>
            </a:r>
            <a:r>
              <a:rPr lang="ru-RU" b="1" dirty="0" err="1">
                <a:solidFill>
                  <a:srgbClr val="030101"/>
                </a:solidFill>
              </a:rPr>
              <a:t>харчових</a:t>
            </a:r>
            <a:r>
              <a:rPr lang="ru-RU" b="1" dirty="0">
                <a:solidFill>
                  <a:srgbClr val="030101"/>
                </a:solidFill>
              </a:rPr>
              <a:t> продуктах, </a:t>
            </a:r>
            <a:r>
              <a:rPr lang="ru-RU" b="1" dirty="0" err="1">
                <a:solidFill>
                  <a:srgbClr val="030101"/>
                </a:solidFill>
              </a:rPr>
              <a:t>вогких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стінах</a:t>
            </a:r>
            <a:r>
              <a:rPr lang="ru-RU" b="1" dirty="0">
                <a:solidFill>
                  <a:srgbClr val="030101"/>
                </a:solidFill>
              </a:rPr>
              <a:t>, </a:t>
            </a:r>
            <a:r>
              <a:rPr lang="ru-RU" b="1" dirty="0" err="1" smtClean="0">
                <a:solidFill>
                  <a:srgbClr val="030101"/>
                </a:solidFill>
              </a:rPr>
              <a:t>має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вигляд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пухнастого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пофарбованого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цвілевого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нальоту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блакитного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або</a:t>
            </a:r>
            <a:r>
              <a:rPr lang="ru-RU" b="1" dirty="0">
                <a:solidFill>
                  <a:srgbClr val="030101"/>
                </a:solidFill>
              </a:rPr>
              <a:t> зеленого </a:t>
            </a:r>
            <a:r>
              <a:rPr lang="ru-RU" b="1" dirty="0" err="1">
                <a:solidFill>
                  <a:srgbClr val="030101"/>
                </a:solidFill>
              </a:rPr>
              <a:t>кольору</a:t>
            </a:r>
            <a:r>
              <a:rPr lang="ru-RU" b="1" dirty="0">
                <a:solidFill>
                  <a:srgbClr val="030101"/>
                </a:solidFill>
              </a:rPr>
              <a:t>. </a:t>
            </a:r>
            <a:r>
              <a:rPr lang="ru-RU" b="1" dirty="0" smtClean="0">
                <a:solidFill>
                  <a:srgbClr val="030101"/>
                </a:solidFill>
              </a:rPr>
              <a:t>	 </a:t>
            </a:r>
            <a:r>
              <a:rPr lang="ru-RU" b="1" dirty="0" err="1" smtClean="0">
                <a:solidFill>
                  <a:srgbClr val="030101"/>
                </a:solidFill>
              </a:rPr>
              <a:t>Серед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аспергілів</a:t>
            </a:r>
            <a:r>
              <a:rPr lang="ru-RU" b="1" dirty="0">
                <a:solidFill>
                  <a:srgbClr val="030101"/>
                </a:solidFill>
              </a:rPr>
              <a:t> є </a:t>
            </a:r>
            <a:r>
              <a:rPr lang="ru-RU" b="1" dirty="0" err="1">
                <a:solidFill>
                  <a:srgbClr val="030101"/>
                </a:solidFill>
              </a:rPr>
              <a:t>збудники</a:t>
            </a:r>
            <a:r>
              <a:rPr lang="ru-RU" b="1" dirty="0">
                <a:solidFill>
                  <a:srgbClr val="030101"/>
                </a:solidFill>
              </a:rPr>
              <a:t> хвороб </a:t>
            </a:r>
            <a:r>
              <a:rPr lang="ru-RU" b="1" dirty="0" err="1">
                <a:solidFill>
                  <a:srgbClr val="030101"/>
                </a:solidFill>
              </a:rPr>
              <a:t>людини</a:t>
            </a:r>
            <a:r>
              <a:rPr lang="ru-RU" b="1" dirty="0">
                <a:solidFill>
                  <a:srgbClr val="030101"/>
                </a:solidFill>
              </a:rPr>
              <a:t> і </a:t>
            </a:r>
            <a:r>
              <a:rPr lang="ru-RU" b="1" dirty="0" err="1">
                <a:solidFill>
                  <a:srgbClr val="030101"/>
                </a:solidFill>
              </a:rPr>
              <a:t>тварин</a:t>
            </a:r>
            <a:r>
              <a:rPr lang="ru-RU" b="1" dirty="0">
                <a:solidFill>
                  <a:srgbClr val="030101"/>
                </a:solidFill>
              </a:rPr>
              <a:t>. </a:t>
            </a:r>
            <a:r>
              <a:rPr lang="ru-RU" b="1" dirty="0" err="1">
                <a:solidFill>
                  <a:srgbClr val="030101"/>
                </a:solidFill>
              </a:rPr>
              <a:t>Певні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види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аспергілів</a:t>
            </a:r>
            <a:r>
              <a:rPr lang="ru-RU" b="1" dirty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використовують</a:t>
            </a:r>
            <a:r>
              <a:rPr lang="ru-RU" b="1" dirty="0">
                <a:solidFill>
                  <a:srgbClr val="030101"/>
                </a:solidFill>
              </a:rPr>
              <a:t> для </a:t>
            </a:r>
            <a:r>
              <a:rPr lang="ru-RU" b="1" dirty="0" err="1" smtClean="0">
                <a:solidFill>
                  <a:srgbClr val="030101"/>
                </a:solidFill>
              </a:rPr>
              <a:t>одержання</a:t>
            </a:r>
            <a:r>
              <a:rPr lang="ru-RU" b="1" dirty="0">
                <a:solidFill>
                  <a:srgbClr val="030101"/>
                </a:solidFill>
              </a:rPr>
              <a:t> 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</a:p>
          <a:p>
            <a:pPr algn="just">
              <a:lnSpc>
                <a:spcPct val="150000"/>
              </a:lnSpc>
              <a:tabLst>
                <a:tab pos="361950" algn="l"/>
              </a:tabLst>
            </a:pPr>
            <a:r>
              <a:rPr lang="ru-RU" b="1" dirty="0" err="1" smtClean="0">
                <a:solidFill>
                  <a:srgbClr val="030101"/>
                </a:solidFill>
              </a:rPr>
              <a:t>лимонної</a:t>
            </a:r>
            <a:r>
              <a:rPr lang="ru-RU" b="1" dirty="0" smtClean="0">
                <a:solidFill>
                  <a:srgbClr val="030101"/>
                </a:solidFill>
              </a:rPr>
              <a:t> </a:t>
            </a:r>
            <a:r>
              <a:rPr lang="ru-RU" b="1" dirty="0" err="1">
                <a:solidFill>
                  <a:srgbClr val="030101"/>
                </a:solidFill>
              </a:rPr>
              <a:t>кислоти</a:t>
            </a:r>
            <a:r>
              <a:rPr lang="ru-RU" b="1" dirty="0" smtClean="0">
                <a:solidFill>
                  <a:srgbClr val="030101"/>
                </a:solidFill>
              </a:rPr>
              <a:t>.</a:t>
            </a:r>
            <a:endParaRPr lang="ru-RU" b="1" dirty="0">
              <a:solidFill>
                <a:srgbClr val="03010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7131" y="905558"/>
            <a:ext cx="83529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smtClean="0">
                <a:solidFill>
                  <a:srgbClr val="030101"/>
                </a:solidFill>
              </a:rPr>
              <a:t>    </a:t>
            </a:r>
            <a:r>
              <a:rPr lang="ru-RU" sz="2000" b="1" dirty="0" err="1" smtClean="0">
                <a:solidFill>
                  <a:srgbClr val="030101"/>
                </a:solidFill>
              </a:rPr>
              <a:t>Аспергіл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>
                <a:solidFill>
                  <a:srgbClr val="030101"/>
                </a:solidFill>
              </a:rPr>
              <a:t>є </a:t>
            </a:r>
            <a:r>
              <a:rPr lang="ru-RU" sz="2000" b="1" dirty="0" smtClean="0">
                <a:solidFill>
                  <a:srgbClr val="030101"/>
                </a:solidFill>
              </a:rPr>
              <a:t>одним </a:t>
            </a:r>
            <a:r>
              <a:rPr lang="ru-RU" sz="2000" b="1" dirty="0">
                <a:solidFill>
                  <a:srgbClr val="030101"/>
                </a:solidFill>
              </a:rPr>
              <a:t>з </a:t>
            </a:r>
            <a:r>
              <a:rPr lang="ru-RU" sz="2000" b="1" dirty="0" err="1" smtClean="0">
                <a:solidFill>
                  <a:srgbClr val="030101"/>
                </a:solidFill>
              </a:rPr>
              <a:t>найрозповсюдженіших</a:t>
            </a:r>
            <a:r>
              <a:rPr lang="ru-RU" sz="2000" b="1" dirty="0" smtClean="0">
                <a:solidFill>
                  <a:srgbClr val="030101"/>
                </a:solidFill>
              </a:rPr>
              <a:t> у </a:t>
            </a:r>
            <a:r>
              <a:rPr lang="ru-RU" sz="2000" b="1" dirty="0" err="1" smtClean="0">
                <a:solidFill>
                  <a:srgbClr val="030101"/>
                </a:solidFill>
              </a:rPr>
              <a:t>природі</a:t>
            </a:r>
            <a:r>
              <a:rPr lang="ru-RU" sz="2000" b="1" dirty="0" smtClean="0">
                <a:solidFill>
                  <a:srgbClr val="030101"/>
                </a:solidFill>
              </a:rPr>
              <a:t>, </a:t>
            </a:r>
            <a:r>
              <a:rPr lang="ru-RU" sz="2000" b="1" dirty="0">
                <a:solidFill>
                  <a:srgbClr val="030101"/>
                </a:solidFill>
              </a:rPr>
              <a:t>тому </a:t>
            </a:r>
            <a:r>
              <a:rPr lang="ru-RU" sz="2000" b="1" dirty="0" err="1">
                <a:solidFill>
                  <a:srgbClr val="030101"/>
                </a:solidFill>
              </a:rPr>
              <a:t>що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стійкий</a:t>
            </a:r>
            <a:r>
              <a:rPr lang="ru-RU" sz="2000" b="1" dirty="0" smtClean="0">
                <a:solidFill>
                  <a:srgbClr val="030101"/>
                </a:solidFill>
              </a:rPr>
              <a:t> до </a:t>
            </a:r>
            <a:r>
              <a:rPr lang="ru-RU" sz="2000" b="1" dirty="0" err="1">
                <a:solidFill>
                  <a:srgbClr val="030101"/>
                </a:solidFill>
              </a:rPr>
              <a:t>дії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факторів</a:t>
            </a:r>
            <a:r>
              <a:rPr lang="ru-RU" sz="2000" b="1" dirty="0">
                <a:solidFill>
                  <a:srgbClr val="030101"/>
                </a:solidFill>
              </a:rPr>
              <a:t> </a:t>
            </a:r>
            <a:r>
              <a:rPr lang="ru-RU" sz="2000" b="1" dirty="0" err="1" smtClean="0">
                <a:solidFill>
                  <a:srgbClr val="030101"/>
                </a:solidFill>
              </a:rPr>
              <a:t>зовнішнього</a:t>
            </a:r>
            <a:r>
              <a:rPr lang="ru-RU" sz="2000" b="1" dirty="0" smtClean="0">
                <a:solidFill>
                  <a:srgbClr val="030101"/>
                </a:solidFill>
              </a:rPr>
              <a:t> </a:t>
            </a:r>
            <a:r>
              <a:rPr lang="ru-RU" sz="2000" b="1" dirty="0" err="1">
                <a:solidFill>
                  <a:srgbClr val="030101"/>
                </a:solidFill>
              </a:rPr>
              <a:t>середовища</a:t>
            </a:r>
            <a:r>
              <a:rPr lang="ru-RU" sz="2000" b="1" dirty="0">
                <a:solidFill>
                  <a:srgbClr val="030101"/>
                </a:solidFill>
              </a:rPr>
              <a:t>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9016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640960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err="1" smtClean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Аспергіл</a:t>
            </a:r>
            <a:r>
              <a:rPr lang="en-US" sz="3200" b="1" dirty="0" smtClean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dirty="0" err="1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під</a:t>
            </a:r>
            <a:r>
              <a:rPr lang="ru-RU" sz="3200" b="1" dirty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мікроскопом</a:t>
            </a:r>
            <a:endParaRPr lang="ru-RU" sz="3200" b="1" dirty="0">
              <a:ln w="11430"/>
              <a:solidFill>
                <a:srgbClr val="00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-2083" r="-1006"/>
          <a:stretch/>
        </p:blipFill>
        <p:spPr bwMode="auto">
          <a:xfrm>
            <a:off x="1278158" y="886264"/>
            <a:ext cx="6473140" cy="46282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5661248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030101"/>
                </a:solidFill>
              </a:rPr>
              <a:t>1 – </a:t>
            </a:r>
            <a:r>
              <a:rPr lang="uk-UA" sz="2000" b="1" dirty="0" err="1" smtClean="0">
                <a:solidFill>
                  <a:srgbClr val="030101"/>
                </a:solidFill>
              </a:rPr>
              <a:t>конідієносці</a:t>
            </a:r>
            <a:r>
              <a:rPr lang="uk-UA" sz="2000" b="1" dirty="0" smtClean="0">
                <a:solidFill>
                  <a:srgbClr val="030101"/>
                </a:solidFill>
              </a:rPr>
              <a:t>; 2- міцелій; 3 - конідії</a:t>
            </a:r>
            <a:endParaRPr lang="ru-RU" sz="2000" b="1" dirty="0">
              <a:solidFill>
                <a:srgbClr val="0301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40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6">
      <a:dk1>
        <a:srgbClr val="F5E4A9"/>
      </a:dk1>
      <a:lt1>
        <a:sysClr val="window" lastClr="FFFFFF"/>
      </a:lt1>
      <a:dk2>
        <a:srgbClr val="FADAB5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F7C890"/>
      </a:accent5>
      <a:accent6>
        <a:srgbClr val="809EC2"/>
      </a:accent6>
      <a:hlink>
        <a:srgbClr val="FAF1D4"/>
      </a:hlink>
      <a:folHlink>
        <a:srgbClr val="7F6F6F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1060</TotalTime>
  <Words>607</Words>
  <Application>Microsoft Office PowerPoint</Application>
  <PresentationFormat>Экран (4:3)</PresentationFormat>
  <Paragraphs>115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Сапротрофні цвілеві гриби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 SoftPERM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Сапротрофні цвілеві гриби</dc:title>
  <dc:creator>111</dc:creator>
  <cp:lastModifiedBy>Дорошенко</cp:lastModifiedBy>
  <cp:revision>55</cp:revision>
  <dcterms:created xsi:type="dcterms:W3CDTF">2015-02-17T07:19:42Z</dcterms:created>
  <dcterms:modified xsi:type="dcterms:W3CDTF">2015-02-25T00:49:42Z</dcterms:modified>
</cp:coreProperties>
</file>