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8" r:id="rId6"/>
    <p:sldId id="260" r:id="rId7"/>
    <p:sldId id="261" r:id="rId8"/>
    <p:sldId id="272" r:id="rId9"/>
    <p:sldId id="262" r:id="rId10"/>
    <p:sldId id="270" r:id="rId11"/>
    <p:sldId id="271" r:id="rId12"/>
    <p:sldId id="263" r:id="rId13"/>
    <p:sldId id="277" r:id="rId14"/>
    <p:sldId id="264" r:id="rId15"/>
    <p:sldId id="278" r:id="rId16"/>
    <p:sldId id="265" r:id="rId17"/>
    <p:sldId id="279" r:id="rId18"/>
    <p:sldId id="266" r:id="rId19"/>
    <p:sldId id="280" r:id="rId20"/>
    <p:sldId id="267" r:id="rId21"/>
    <p:sldId id="273" r:id="rId22"/>
    <p:sldId id="276" r:id="rId23"/>
    <p:sldId id="274" r:id="rId24"/>
    <p:sldId id="275" r:id="rId25"/>
    <p:sldId id="269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A0E55DB-2D9D-46A0-A007-67468942A418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50D06B5-F907-4022-AA00-385F8C55B94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file:///D:\&#1044;&#1054;&#1050;&#1059;&#1052;&#1045;&#1053;&#1058;&#1048;%20&#1051;&#1070;&#1044;&#1048;\&#1057;&#1077;&#1088;&#1110;&#1103;%20&#1094;&#1080;&#1092;&#1088;&#1086;&#1074;&#1080;&#1093;%20&#1088;&#1077;&#1089;&#1091;&#1088;&#1089;&#1110;&#1074;%20&#1051;&#1056;&#1050;.%20&#1052;&#1077;&#1089;&#1077;&#1074;&#1088;&#1103;%20&#1054;.&#1030;\6.%20&#1055;&#1088;&#1077;&#1079;&#1077;&#1085;&#1090;&#1072;&#1094;&#1110;&#1103;%20&#1051;&#1056;&#1050;,%209%20&#1082;&#1083;&#1072;&#1089;,\Gorchins_kiy_Anatol_y_-_Roste_chereshnya_v_mami_na_gorod__muzofon.com.mp3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ua/url?sa=i&amp;rct=j&amp;q=&amp;esrc=s&amp;source=images&amp;cd=&amp;cad=rja&amp;uact=8&amp;ved=0CAYQjB0&amp;url=http://blogs.randevucity.net/viewdn.php?id_d=114&amp;id=5&amp;ei=0LfbVMf7GcP5PInHgbAM&amp;bvm=bv.85761416,d.bGQ&amp;psig=AFQjCNG7cCNhbcizmKqogya4EDMToPZaew&amp;ust=1423771937227548" TargetMode="External"/><Relationship Id="rId3" Type="http://schemas.openxmlformats.org/officeDocument/2006/relationships/hyperlink" Target="http://sum.in.ua/" TargetMode="External"/><Relationship Id="rId7" Type="http://schemas.openxmlformats.org/officeDocument/2006/relationships/hyperlink" Target="https://www.google.com.ua/url?sa=i&amp;rct=j&amp;q=&amp;esrc=s&amp;source=images&amp;cd=&amp;cad=rja&amp;uact=8&amp;ved=0CAYQjB0&amp;url=http://forum.gorod.dp.ua/archive/index.php/t-262256-p-7.html&amp;ei=rKrbVJG2NcytPLu3gbAM&amp;bvm=bv.85761416,d.bGQ&amp;psig=AFQjCNFyM96VgDohCm1p9IA-WXpGg4jJKA&amp;ust=1423749584844650" TargetMode="External"/><Relationship Id="rId2" Type="http://schemas.openxmlformats.org/officeDocument/2006/relationships/hyperlink" Target="http://uk.wikipedia.org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.ua/url?sa=i&amp;rct=j&amp;q=&amp;esrc=s&amp;source=images&amp;cd=&amp;cad=rja&amp;uact=8&amp;ved=0CAYQjB0&amp;url=http://metalandrew.livejournal.com/71365.html&amp;ei=vz7aVIrmEYSsPdLFgJgD&amp;bvm=bv.85464276,d.bGQ&amp;psig=AFQjCNH8hwp2IAxXHVAh-BEdqVCsEnkwpA&amp;ust=1423675111654016" TargetMode="External"/><Relationship Id="rId5" Type="http://schemas.openxmlformats.org/officeDocument/2006/relationships/hyperlink" Target="https://www.google.com.ua/url?sa=i&amp;rct=j&amp;q=&amp;esrc=s&amp;source=images&amp;cd=&amp;cad=rja&amp;uact=8&amp;ved=0CAYQjB0&amp;url=http://oberig.ucoz.net/photo/26-0-920-3&amp;ei=gz7aVIG-CIXAOf_lgPgB&amp;bvm=bv.85464276,d.bGQ&amp;psig=AFQjCNFuvVmbGn7wOkzQii0ykT0C_DyThg&amp;ust=1423675384258615" TargetMode="External"/><Relationship Id="rId4" Type="http://schemas.openxmlformats.org/officeDocument/2006/relationships/hyperlink" Target="http://modna.com.u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60648"/>
            <a:ext cx="8229600" cy="3456384"/>
          </a:xfrm>
        </p:spPr>
        <p:txBody>
          <a:bodyPr>
            <a:normAutofit fontScale="90000"/>
          </a:bodyPr>
          <a:lstStyle/>
          <a:p>
            <a:r>
              <a:rPr lang="uk-UA" sz="2700" dirty="0" smtClean="0"/>
              <a:t>Література рідного краю,</a:t>
            </a:r>
            <a:br>
              <a:rPr lang="uk-UA" sz="2700" dirty="0" smtClean="0"/>
            </a:br>
            <a:r>
              <a:rPr lang="uk-UA" sz="2700" dirty="0" smtClean="0"/>
              <a:t>серія уроків, 9 клас</a:t>
            </a:r>
            <a:br>
              <a:rPr lang="uk-UA" sz="2700" dirty="0" smtClean="0"/>
            </a:br>
            <a:r>
              <a:rPr lang="uk-UA" dirty="0" smtClean="0"/>
              <a:t>духовні обереги у поезії </a:t>
            </a:r>
            <a:br>
              <a:rPr lang="uk-UA" dirty="0" smtClean="0"/>
            </a:br>
            <a:r>
              <a:rPr lang="uk-UA" sz="6000" dirty="0" smtClean="0"/>
              <a:t>Ольги </a:t>
            </a:r>
            <a:r>
              <a:rPr lang="uk-UA" sz="6000" dirty="0" err="1" smtClean="0"/>
              <a:t>іванівни</a:t>
            </a:r>
            <a:r>
              <a:rPr lang="uk-UA" sz="6000" dirty="0" smtClean="0"/>
              <a:t> </a:t>
            </a:r>
            <a:r>
              <a:rPr lang="uk-UA" sz="6000" dirty="0" err="1" smtClean="0"/>
              <a:t>Месеврі</a:t>
            </a:r>
            <a:endParaRPr lang="uk-UA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581128"/>
            <a:ext cx="6512768" cy="1897502"/>
          </a:xfrm>
        </p:spPr>
        <p:txBody>
          <a:bodyPr>
            <a:normAutofit fontScale="92500" lnSpcReduction="10000"/>
          </a:bodyPr>
          <a:lstStyle/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Автор: </a:t>
            </a:r>
            <a:r>
              <a:rPr lang="uk-UA" dirty="0" err="1">
                <a:solidFill>
                  <a:schemeClr val="accent1">
                    <a:lumMod val="50000"/>
                  </a:schemeClr>
                </a:solidFill>
              </a:rPr>
              <a:t>Хмелярчук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 Людмила Петрівна,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вчитель української мови та літератури </a:t>
            </a:r>
          </a:p>
          <a:p>
            <a:pPr algn="r">
              <a:spcBef>
                <a:spcPts val="0"/>
              </a:spcBef>
            </a:pPr>
            <a:r>
              <a:rPr lang="uk-UA" dirty="0" err="1">
                <a:solidFill>
                  <a:schemeClr val="accent1">
                    <a:lumMod val="50000"/>
                  </a:schemeClr>
                </a:solidFill>
              </a:rPr>
              <a:t>Теклинської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 загальноосвітньої школи І-ІІ ст.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Смілянської районної ради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Черкаської області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6740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404664"/>
            <a:ext cx="8352928" cy="3888432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Який мотив поезії?</a:t>
            </a:r>
          </a:p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Дайте характеристику образу вітру!</a:t>
            </a:r>
          </a:p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З яким проханням звертається авторка до вітрів? Чому?</a:t>
            </a:r>
          </a:p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Який духовний оберіг розкрила поетеса у творі </a:t>
            </a:r>
            <a:r>
              <a:rPr lang="uk-UA" sz="2800" i="1" dirty="0" err="1" smtClean="0"/>
              <a:t>“Вітри”</a:t>
            </a:r>
            <a:r>
              <a:rPr lang="uk-UA" sz="2800" i="1" dirty="0" smtClean="0"/>
              <a:t>?</a:t>
            </a:r>
          </a:p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Визначте найяскравіші художні засоби.</a:t>
            </a:r>
          </a:p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З</a:t>
            </a:r>
            <a:r>
              <a:rPr lang="en-US" sz="2800" i="1" dirty="0" smtClean="0"/>
              <a:t>’</a:t>
            </a:r>
            <a:r>
              <a:rPr lang="uk-UA" sz="2800" i="1" dirty="0" smtClean="0"/>
              <a:t>ясуйте римо-ритмічні особливості поезії, дайте характеристику римуванню.</a:t>
            </a:r>
          </a:p>
          <a:p>
            <a:pPr>
              <a:buFont typeface="Arial" pitchFamily="34" charset="0"/>
              <a:buChar char="•"/>
            </a:pPr>
            <a:endParaRPr lang="ru-RU" i="1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87073"/>
            <a:ext cx="4248472" cy="25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uk-UA" dirty="0" smtClean="0"/>
              <a:t>Хвилинка творчості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8291264" cy="3312369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i="1" dirty="0" smtClean="0"/>
              <a:t>Доберіть епітети до образу вітрів (весняного, літнього, осіннього та зимового). Дайте їм характеристику.</a:t>
            </a:r>
          </a:p>
          <a:p>
            <a:pPr>
              <a:buNone/>
            </a:pPr>
            <a:r>
              <a:rPr lang="uk-UA" sz="2800" i="1" u="sng" dirty="0" smtClean="0"/>
              <a:t>Для прикладу</a:t>
            </a:r>
            <a:r>
              <a:rPr lang="uk-UA" sz="2800" i="1" dirty="0" smtClean="0"/>
              <a:t>:  </a:t>
            </a:r>
            <a:r>
              <a:rPr lang="uk-UA" sz="2800" i="1" dirty="0" err="1" smtClean="0"/>
              <a:t>світлогривий</a:t>
            </a:r>
            <a:r>
              <a:rPr lang="uk-UA" sz="2800" i="1" dirty="0" smtClean="0"/>
              <a:t>, </a:t>
            </a:r>
            <a:r>
              <a:rPr lang="uk-UA" sz="2800" i="1" dirty="0" err="1" smtClean="0"/>
              <a:t>опрозорений</a:t>
            </a:r>
            <a:r>
              <a:rPr lang="uk-UA" sz="2800" i="1" dirty="0" smtClean="0"/>
              <a:t>, </a:t>
            </a:r>
            <a:r>
              <a:rPr lang="uk-UA" sz="2800" i="1" dirty="0" smtClean="0"/>
              <a:t>хлипкий, </a:t>
            </a:r>
            <a:r>
              <a:rPr lang="uk-UA" sz="2800" i="1" dirty="0" smtClean="0"/>
              <a:t>золотавий, зволожений, просіяний, живлющий, лелійний, шелестливий, </a:t>
            </a:r>
            <a:r>
              <a:rPr lang="uk-UA" sz="2800" i="1" dirty="0" err="1" smtClean="0"/>
              <a:t>жайворонний</a:t>
            </a:r>
            <a:r>
              <a:rPr lang="uk-UA" sz="2800" i="1" dirty="0" smtClean="0"/>
              <a:t>, хрипкий…  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86052"/>
            <a:ext cx="4752528" cy="274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764704"/>
            <a:ext cx="1874163" cy="3253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/>
              <a:t>Життя і смерть ведуть свій вічний </a:t>
            </a:r>
            <a:r>
              <a:rPr lang="uk-UA" dirty="0" err="1"/>
              <a:t>герць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736811"/>
            <a:ext cx="6192688" cy="4104456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/>
              <a:t>Життя і смерть ведуть свій вічний </a:t>
            </a:r>
            <a:r>
              <a:rPr lang="uk-UA" dirty="0" err="1"/>
              <a:t>герць</a:t>
            </a:r>
            <a:r>
              <a:rPr lang="uk-UA" dirty="0"/>
              <a:t>, </a:t>
            </a:r>
          </a:p>
          <a:p>
            <a:pPr marL="137160" indent="0">
              <a:buNone/>
            </a:pPr>
            <a:r>
              <a:rPr lang="uk-UA" dirty="0"/>
              <a:t>Споконвіків вони всім світом правлять.</a:t>
            </a:r>
          </a:p>
          <a:p>
            <a:pPr marL="137160" indent="0">
              <a:buNone/>
            </a:pPr>
            <a:r>
              <a:rPr lang="uk-UA" dirty="0"/>
              <a:t>Бабуся вмерла — тріснув корінець — </a:t>
            </a:r>
          </a:p>
          <a:p>
            <a:pPr marL="137160" indent="0">
              <a:buNone/>
            </a:pPr>
            <a:r>
              <a:rPr lang="uk-UA" dirty="0"/>
              <a:t>Зв'язок з </a:t>
            </a:r>
            <a:r>
              <a:rPr lang="uk-UA" dirty="0" smtClean="0"/>
              <a:t>минулим перейшов </a:t>
            </a:r>
            <a:r>
              <a:rPr lang="uk-UA" dirty="0"/>
              <a:t>у пам'ять.</a:t>
            </a:r>
          </a:p>
          <a:p>
            <a:pPr marL="137160" indent="0">
              <a:buNone/>
            </a:pPr>
            <a:r>
              <a:rPr lang="uk-UA" dirty="0"/>
              <a:t>Мов діток, будні на руках ношу </a:t>
            </a:r>
          </a:p>
          <a:p>
            <a:pPr marL="137160" indent="0">
              <a:buNone/>
            </a:pPr>
            <a:r>
              <a:rPr lang="uk-UA" dirty="0"/>
              <a:t>В неспокої, надії і тривозі. </a:t>
            </a:r>
          </a:p>
          <a:p>
            <a:pPr marL="137160" indent="0">
              <a:buNone/>
            </a:pPr>
            <a:r>
              <a:rPr lang="uk-UA" dirty="0"/>
              <a:t>Матуся стала на хитку межу. </a:t>
            </a:r>
            <a:r>
              <a:rPr lang="uk-UA" dirty="0" smtClean="0"/>
              <a:t>— </a:t>
            </a:r>
          </a:p>
          <a:p>
            <a:pPr marL="137160" indent="0">
              <a:buNone/>
            </a:pPr>
            <a:r>
              <a:rPr lang="uk-UA" dirty="0" smtClean="0"/>
              <a:t>Тепер </a:t>
            </a:r>
            <a:r>
              <a:rPr lang="uk-UA" dirty="0"/>
              <a:t>вона, мов квітка па морозі...</a:t>
            </a:r>
          </a:p>
          <a:p>
            <a:pPr marL="137160" indent="0">
              <a:buNone/>
            </a:pPr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1" r="31050"/>
          <a:stretch/>
        </p:blipFill>
        <p:spPr bwMode="auto">
          <a:xfrm>
            <a:off x="5580112" y="3789039"/>
            <a:ext cx="2750135" cy="291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4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332656"/>
            <a:ext cx="8352928" cy="4525963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Визначне провідний мотив поезії.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Що найбільше турбує ліричного героя?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Назвіть художні засоби, за допомогою яких передано переживання з приводу втрати бабусі та слабкості матері.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Який духовний оберіг висвітлила Ольга </a:t>
            </a:r>
            <a:r>
              <a:rPr lang="uk-UA" i="1" dirty="0" err="1" smtClean="0"/>
              <a:t>Месевря</a:t>
            </a:r>
            <a:r>
              <a:rPr lang="uk-UA" i="1" dirty="0" smtClean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Утворіть контекстуальні синонімічні ряди.</a:t>
            </a:r>
          </a:p>
          <a:p>
            <a:pPr marL="137160" indent="0">
              <a:buNone/>
            </a:pPr>
            <a:r>
              <a:rPr lang="uk-UA" i="1" dirty="0" err="1" smtClean="0"/>
              <a:t>Герць</a:t>
            </a:r>
            <a:r>
              <a:rPr lang="uk-UA" i="1" dirty="0" smtClean="0"/>
              <a:t> –</a:t>
            </a:r>
          </a:p>
          <a:p>
            <a:pPr marL="137160" indent="0">
              <a:buNone/>
            </a:pPr>
            <a:r>
              <a:rPr lang="uk-UA" i="1" dirty="0" smtClean="0"/>
              <a:t>Правити –</a:t>
            </a:r>
          </a:p>
          <a:p>
            <a:pPr marL="137160" indent="0">
              <a:buNone/>
            </a:pPr>
            <a:r>
              <a:rPr lang="uk-UA" i="1" dirty="0" smtClean="0"/>
              <a:t>Хиткий – </a:t>
            </a:r>
          </a:p>
          <a:p>
            <a:pPr marL="137160" indent="0">
              <a:buNone/>
            </a:pPr>
            <a:endParaRPr lang="uk-UA" i="1" dirty="0" smtClean="0"/>
          </a:p>
          <a:p>
            <a:pPr>
              <a:buFont typeface="Arial" panose="020B0604020202020204" pitchFamily="34" charset="0"/>
              <a:buChar char="•"/>
            </a:pPr>
            <a:endParaRPr lang="uk-UA" i="1" dirty="0"/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93096"/>
            <a:ext cx="5001426" cy="22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5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17082"/>
            <a:ext cx="2776782" cy="184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pPr marL="137160" indent="0" algn="l"/>
            <a:r>
              <a:rPr lang="uk-UA" dirty="0"/>
              <a:t>Танцювало веселе сонечко </a:t>
            </a:r>
            <a:br>
              <a:rPr lang="uk-UA" dirty="0"/>
            </a:br>
            <a:r>
              <a:rPr lang="uk-UA" dirty="0"/>
              <a:t>У мами над хатою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392488" cy="540060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uk-UA" dirty="0"/>
              <a:t>Танцювало веселе сонечко </a:t>
            </a:r>
          </a:p>
          <a:p>
            <a:pPr marL="137160" indent="0">
              <a:buNone/>
            </a:pPr>
            <a:r>
              <a:rPr lang="uk-UA" dirty="0"/>
              <a:t>У мами над хатою. </a:t>
            </a:r>
          </a:p>
          <a:p>
            <a:pPr marL="137160" indent="0">
              <a:buNone/>
            </a:pPr>
            <a:r>
              <a:rPr lang="uk-UA" dirty="0"/>
              <a:t>Сипало золотим сміхом. </a:t>
            </a:r>
          </a:p>
          <a:p>
            <a:pPr marL="137160" indent="0">
              <a:buNone/>
            </a:pPr>
            <a:r>
              <a:rPr lang="uk-UA" dirty="0"/>
              <a:t>Від того сміху уродили </a:t>
            </a:r>
          </a:p>
          <a:p>
            <a:pPr marL="137160" indent="0">
              <a:buNone/>
            </a:pPr>
            <a:r>
              <a:rPr lang="uk-UA" dirty="0"/>
              <a:t>Манливо-трепетні вишні, </a:t>
            </a:r>
          </a:p>
          <a:p>
            <a:pPr marL="137160" indent="0">
              <a:buNone/>
            </a:pPr>
            <a:r>
              <a:rPr lang="uk-UA" dirty="0"/>
              <a:t>Задумливі соняхи, </a:t>
            </a:r>
          </a:p>
          <a:p>
            <a:pPr marL="137160" indent="0">
              <a:buNone/>
            </a:pPr>
            <a:r>
              <a:rPr lang="uk-UA" dirty="0"/>
              <a:t>Соромливі стрункі мальви... </a:t>
            </a:r>
          </a:p>
          <a:p>
            <a:pPr marL="137160" indent="0">
              <a:buNone/>
            </a:pPr>
            <a:r>
              <a:rPr lang="uk-UA" dirty="0"/>
              <a:t>А в </a:t>
            </a:r>
            <a:r>
              <a:rPr lang="uk-UA" dirty="0" smtClean="0"/>
              <a:t>душі </a:t>
            </a:r>
            <a:r>
              <a:rPr lang="uk-UA" dirty="0"/>
              <a:t>розливалися </a:t>
            </a:r>
          </a:p>
          <a:p>
            <a:pPr marL="137160" indent="0">
              <a:buNone/>
            </a:pPr>
            <a:r>
              <a:rPr lang="uk-UA" dirty="0"/>
              <a:t>Спокій і впевненість. </a:t>
            </a:r>
          </a:p>
          <a:p>
            <a:pPr marL="137160" indent="0">
              <a:buNone/>
            </a:pPr>
            <a:r>
              <a:rPr lang="uk-UA" dirty="0"/>
              <a:t>Тому я завжди </a:t>
            </a:r>
          </a:p>
          <a:p>
            <a:pPr marL="137160" indent="0">
              <a:buNone/>
            </a:pPr>
            <a:r>
              <a:rPr lang="uk-UA" dirty="0"/>
              <a:t>Спішу до мами і до сонечка: </a:t>
            </a:r>
          </a:p>
          <a:p>
            <a:pPr marL="137160" indent="0">
              <a:buNone/>
            </a:pPr>
            <a:r>
              <a:rPr lang="uk-UA" dirty="0"/>
              <a:t>Лікувати поранену душу.</a:t>
            </a:r>
          </a:p>
          <a:p>
            <a:pPr marL="137160" indent="0">
              <a:buNone/>
            </a:pPr>
            <a:endParaRPr lang="uk-UA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4546"/>
          <a:stretch/>
        </p:blipFill>
        <p:spPr bwMode="auto">
          <a:xfrm>
            <a:off x="4860032" y="2998647"/>
            <a:ext cx="2044434" cy="2450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758" y="2314939"/>
            <a:ext cx="2565267" cy="192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998" y="4869160"/>
            <a:ext cx="2973469" cy="185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2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04665"/>
            <a:ext cx="8136904" cy="352839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uk-UA" sz="3200" i="1" dirty="0" smtClean="0"/>
              <a:t>Визначте провідний мотив поезії.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200" i="1" dirty="0" smtClean="0"/>
              <a:t>Які народні обереги використовує письменниця у творі?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200" i="1" dirty="0" smtClean="0"/>
              <a:t>Якого кольору вірш? Чим він пахне?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200" i="1" dirty="0" smtClean="0"/>
              <a:t>Чим ви лікуєте свою поранену душу?</a:t>
            </a:r>
          </a:p>
          <a:p>
            <a:pPr>
              <a:buFont typeface="Arial" panose="020B0604020202020204" pitchFamily="34" charset="0"/>
              <a:buChar char="•"/>
            </a:pPr>
            <a:endParaRPr lang="uk-UA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45024"/>
            <a:ext cx="4643586" cy="2857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60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235178"/>
            <a:ext cx="8229600" cy="1143000"/>
          </a:xfrm>
        </p:spPr>
        <p:txBody>
          <a:bodyPr>
            <a:normAutofit fontScale="90000"/>
          </a:bodyPr>
          <a:lstStyle/>
          <a:p>
            <a:pPr marL="137160" indent="0" algn="l"/>
            <a:r>
              <a:rPr lang="uk-UA" dirty="0"/>
              <a:t>Хотіла застебнути</a:t>
            </a:r>
            <a:br>
              <a:rPr lang="uk-UA" dirty="0"/>
            </a:br>
            <a:r>
              <a:rPr lang="uk-UA" dirty="0"/>
              <a:t>Зболену душу</a:t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5192" y="1140768"/>
            <a:ext cx="4042792" cy="5616624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uk-UA" dirty="0"/>
              <a:t>Хотіла застебнути</a:t>
            </a:r>
          </a:p>
          <a:p>
            <a:pPr marL="137160" indent="0">
              <a:buNone/>
            </a:pPr>
            <a:r>
              <a:rPr lang="uk-UA" dirty="0"/>
              <a:t>Зболену душу</a:t>
            </a:r>
          </a:p>
          <a:p>
            <a:pPr marL="137160" indent="0">
              <a:buNone/>
            </a:pPr>
            <a:r>
              <a:rPr lang="uk-UA" dirty="0"/>
              <a:t>На замок-блискавку.</a:t>
            </a:r>
          </a:p>
          <a:p>
            <a:pPr marL="137160" indent="0">
              <a:buNone/>
            </a:pPr>
            <a:r>
              <a:rPr lang="uk-UA" dirty="0"/>
              <a:t>Та несподівані</a:t>
            </a:r>
          </a:p>
          <a:p>
            <a:pPr marL="137160" indent="0">
              <a:buNone/>
            </a:pPr>
            <a:r>
              <a:rPr lang="uk-UA" dirty="0"/>
              <a:t>Пелюстки дитячих долонь</a:t>
            </a:r>
          </a:p>
          <a:p>
            <a:pPr marL="137160" indent="0">
              <a:buNone/>
            </a:pPr>
            <a:r>
              <a:rPr lang="uk-UA" dirty="0"/>
              <a:t>Простягли свою</a:t>
            </a:r>
          </a:p>
          <a:p>
            <a:pPr marL="137160" indent="0">
              <a:buNone/>
            </a:pPr>
            <a:r>
              <a:rPr lang="uk-UA" dirty="0"/>
              <a:t>Чисту-чисту,</a:t>
            </a:r>
          </a:p>
          <a:p>
            <a:pPr marL="137160" indent="0">
              <a:buNone/>
            </a:pPr>
            <a:r>
              <a:rPr lang="uk-UA" dirty="0"/>
              <a:t>Ніжну-ніжну,</a:t>
            </a:r>
          </a:p>
          <a:p>
            <a:pPr marL="137160" indent="0">
              <a:buNone/>
            </a:pPr>
            <a:r>
              <a:rPr lang="uk-UA" dirty="0"/>
              <a:t>Теплу-теплу</a:t>
            </a:r>
          </a:p>
          <a:p>
            <a:pPr marL="137160" indent="0">
              <a:buNone/>
            </a:pPr>
            <a:r>
              <a:rPr lang="uk-UA" dirty="0"/>
              <a:t>Радість...</a:t>
            </a:r>
          </a:p>
          <a:p>
            <a:pPr marL="137160" indent="0">
              <a:buNone/>
            </a:pPr>
            <a:r>
              <a:rPr lang="uk-UA" dirty="0" err="1"/>
              <a:t>Розсміяна</a:t>
            </a:r>
            <a:endParaRPr lang="uk-UA" dirty="0"/>
          </a:p>
          <a:p>
            <a:pPr marL="137160" indent="0">
              <a:buNone/>
            </a:pPr>
            <a:r>
              <a:rPr lang="uk-UA" dirty="0"/>
              <a:t>І... розхристана,</a:t>
            </a:r>
          </a:p>
          <a:p>
            <a:pPr marL="137160" indent="0">
              <a:buNone/>
            </a:pPr>
            <a:r>
              <a:rPr lang="uk-UA" dirty="0"/>
              <a:t>Душа біжить</a:t>
            </a:r>
          </a:p>
          <a:p>
            <a:pPr marL="137160" indent="0">
              <a:buNone/>
            </a:pPr>
            <a:r>
              <a:rPr lang="uk-UA" dirty="0"/>
              <a:t>Гратися в сніжки</a:t>
            </a:r>
          </a:p>
          <a:p>
            <a:pPr marL="137160" indent="0">
              <a:buNone/>
            </a:pPr>
            <a:r>
              <a:rPr lang="uk-UA" dirty="0"/>
              <a:t>Із самим Сонцем.</a:t>
            </a:r>
          </a:p>
          <a:p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18" y="3861606"/>
            <a:ext cx="3137350" cy="259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157192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9" r="37462" b="25425"/>
          <a:stretch/>
        </p:blipFill>
        <p:spPr bwMode="auto">
          <a:xfrm>
            <a:off x="7017868" y="238301"/>
            <a:ext cx="1924891" cy="276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1347"/>
            <a:ext cx="3096344" cy="206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7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32657"/>
            <a:ext cx="8208912" cy="367240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Поясніть душевний стан ліричної героїні.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Що означає «застебнути душу»?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Про яке «Сонце» розповідає лірична героїня?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Схарактеризуйте образ ліричного героя.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Назвіть найяскравіші художні засоби.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Навіщо поетеса використовує повтори слів «чиста-чиста, тепла-тепла, ніжна-ніжна»?</a:t>
            </a:r>
            <a:endParaRPr lang="uk-UA" i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8"/>
          <a:stretch/>
        </p:blipFill>
        <p:spPr bwMode="auto">
          <a:xfrm>
            <a:off x="2051720" y="3861048"/>
            <a:ext cx="4824536" cy="287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68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uk-UA" dirty="0"/>
              <a:t>Сміються вмиті очі вікон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5184576" cy="576064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uk-UA" dirty="0"/>
              <a:t>Сміються вмиті очі вікон.</a:t>
            </a:r>
          </a:p>
          <a:p>
            <a:pPr marL="137160" indent="0">
              <a:buNone/>
            </a:pPr>
            <a:r>
              <a:rPr lang="uk-UA" dirty="0"/>
              <a:t>Розправляє фалди святкового одягу стіл.</a:t>
            </a:r>
          </a:p>
          <a:p>
            <a:pPr marL="137160" indent="0">
              <a:buNone/>
            </a:pPr>
            <a:r>
              <a:rPr lang="uk-UA" dirty="0"/>
              <a:t>Надимають щоки пироги:</a:t>
            </a:r>
          </a:p>
          <a:p>
            <a:pPr marL="137160" indent="0">
              <a:buNone/>
            </a:pPr>
            <a:r>
              <a:rPr lang="uk-UA" dirty="0"/>
              <a:t>Несила тримати в собі таємницю.</a:t>
            </a:r>
          </a:p>
          <a:p>
            <a:pPr marL="137160" indent="0">
              <a:buNone/>
            </a:pPr>
            <a:r>
              <a:rPr lang="uk-UA" dirty="0"/>
              <a:t>Поблажливо усміхається</a:t>
            </a:r>
          </a:p>
          <a:p>
            <a:pPr marL="137160" indent="0">
              <a:buNone/>
            </a:pPr>
            <a:r>
              <a:rPr lang="uk-UA" dirty="0"/>
              <a:t>Мудра Бабуся Паска.</a:t>
            </a:r>
          </a:p>
          <a:p>
            <a:pPr marL="137160" indent="0">
              <a:buNone/>
            </a:pPr>
            <a:r>
              <a:rPr lang="uk-UA" dirty="0"/>
              <a:t>Строкатий хоровод крашанок</a:t>
            </a:r>
          </a:p>
          <a:p>
            <a:pPr marL="137160" indent="0">
              <a:buNone/>
            </a:pPr>
            <a:r>
              <a:rPr lang="uk-UA" dirty="0"/>
              <a:t>По-дитячому хизується обновками.</a:t>
            </a:r>
          </a:p>
          <a:p>
            <a:pPr marL="137160" indent="0">
              <a:buNone/>
            </a:pPr>
            <a:r>
              <a:rPr lang="uk-UA" dirty="0"/>
              <a:t>Кімната запрошує в гості Сонце.</a:t>
            </a:r>
          </a:p>
          <a:p>
            <a:pPr marL="137160" indent="0">
              <a:buNone/>
            </a:pPr>
            <a:r>
              <a:rPr lang="uk-UA" dirty="0"/>
              <a:t>А мене - Божий Храм:</a:t>
            </a:r>
          </a:p>
          <a:p>
            <a:pPr marL="137160" indent="0">
              <a:buNone/>
            </a:pPr>
            <a:r>
              <a:rPr lang="uk-UA" dirty="0"/>
              <a:t>Прибрати світлицю душі.</a:t>
            </a:r>
          </a:p>
          <a:p>
            <a:endParaRPr lang="uk-UA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974335"/>
            <a:ext cx="3312368" cy="248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 b="22231"/>
          <a:stretch/>
        </p:blipFill>
        <p:spPr bwMode="auto">
          <a:xfrm>
            <a:off x="7092280" y="3284984"/>
            <a:ext cx="1927538" cy="206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210" y="4581128"/>
            <a:ext cx="2731181" cy="208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108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32657"/>
            <a:ext cx="8208912" cy="388843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Пригадайте, як готується ваша родина до Воскресіння Господнього, розкажіть найприємніший момент.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Чому авторка «оживляє» всі предмети у поезії?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Назвіть найцікавіші художні засоби.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Доведіть, що поезія «світла».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Що означає вислів «прибрати світлицю душі»?</a:t>
            </a:r>
          </a:p>
          <a:p>
            <a:pPr>
              <a:buFont typeface="Arial" panose="020B0604020202020204" pitchFamily="34" charset="0"/>
              <a:buChar char="•"/>
            </a:pPr>
            <a:endParaRPr lang="uk-UA" i="1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17032"/>
            <a:ext cx="4464496" cy="278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15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Поезія плекана сонцем і душею…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24744"/>
            <a:ext cx="5578475" cy="3133725"/>
          </a:xfrm>
          <a:prstGeom prst="rect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27984" y="4725144"/>
            <a:ext cx="44999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uk-UA" sz="2800" b="1" i="1" dirty="0" smtClean="0"/>
              <a:t>Ольга Іванівна </a:t>
            </a:r>
            <a:r>
              <a:rPr lang="uk-UA" sz="2800" b="1" i="1" dirty="0" err="1" smtClean="0"/>
              <a:t>Месевря</a:t>
            </a:r>
            <a:r>
              <a:rPr lang="uk-UA" sz="2800" b="1" i="1" dirty="0" smtClean="0"/>
              <a:t> </a:t>
            </a:r>
            <a:r>
              <a:rPr lang="uk-UA" sz="2800" i="1" dirty="0" smtClean="0"/>
              <a:t>- автор збірок поезії «</a:t>
            </a:r>
            <a:r>
              <a:rPr lang="uk-UA" sz="2800" i="1" dirty="0" err="1" smtClean="0"/>
              <a:t>Літоросль</a:t>
            </a:r>
            <a:r>
              <a:rPr lang="uk-UA" sz="2800" i="1" dirty="0" smtClean="0"/>
              <a:t>» та «Серпнева пастораль»</a:t>
            </a:r>
            <a:endParaRPr lang="uk-UA" sz="2800" i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66" y="3501008"/>
            <a:ext cx="4035902" cy="2786113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980728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i="1" dirty="0"/>
              <a:t>Мою душу</a:t>
            </a:r>
          </a:p>
          <a:p>
            <a:r>
              <a:rPr lang="uk-UA" sz="2400" i="1" dirty="0"/>
              <a:t>Від намулу буднів</a:t>
            </a:r>
          </a:p>
          <a:p>
            <a:r>
              <a:rPr lang="uk-UA" sz="2400" i="1" dirty="0"/>
              <a:t>Очищає Віра,</a:t>
            </a:r>
          </a:p>
          <a:p>
            <a:r>
              <a:rPr lang="uk-UA" sz="2400" i="1" dirty="0"/>
              <a:t>Оберігає Надія,</a:t>
            </a:r>
          </a:p>
          <a:p>
            <a:r>
              <a:rPr lang="uk-UA" sz="2400" i="1" dirty="0"/>
              <a:t>Живить Любов</a:t>
            </a:r>
            <a:r>
              <a:rPr lang="uk-UA" sz="2400" i="1" dirty="0" smtClean="0"/>
              <a:t>.</a:t>
            </a:r>
          </a:p>
          <a:p>
            <a:pPr algn="r"/>
            <a:r>
              <a:rPr lang="uk-UA" sz="2000" i="1" dirty="0" smtClean="0"/>
              <a:t>Ольга </a:t>
            </a:r>
            <a:r>
              <a:rPr lang="uk-UA" sz="2000" i="1" dirty="0" err="1" smtClean="0"/>
              <a:t>Месевря</a:t>
            </a: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411931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uk-UA" dirty="0" smtClean="0"/>
              <a:t>Хвилинка творчості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8568952" cy="3744416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sz="2800" i="1" dirty="0"/>
              <a:t>Поезії Ольги </a:t>
            </a:r>
            <a:r>
              <a:rPr lang="uk-UA" sz="2800" i="1" dirty="0" err="1"/>
              <a:t>Месеврі</a:t>
            </a:r>
            <a:r>
              <a:rPr lang="uk-UA" sz="2800" i="1" dirty="0"/>
              <a:t> мають глибинне символічне підґрунтя, знайдіть ці символи у тексті.</a:t>
            </a:r>
            <a:endParaRPr lang="uk-UA" sz="2000" i="1" dirty="0"/>
          </a:p>
          <a:p>
            <a:pPr marL="137160" indent="0">
              <a:buNone/>
            </a:pPr>
            <a:r>
              <a:rPr lang="uk-UA" i="1" dirty="0"/>
              <a:t>Об</a:t>
            </a:r>
            <a:r>
              <a:rPr lang="en-US" i="1" dirty="0"/>
              <a:t>’</a:t>
            </a:r>
            <a:r>
              <a:rPr lang="uk-UA" i="1" dirty="0"/>
              <a:t>єднайтеся у дві групи. 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/>
              <a:t>Виписати </a:t>
            </a:r>
            <a:r>
              <a:rPr lang="uk-UA" i="1" dirty="0" smtClean="0"/>
              <a:t>образи-символи з поезій Ольги </a:t>
            </a:r>
            <a:r>
              <a:rPr lang="uk-UA" i="1" dirty="0" err="1" smtClean="0"/>
              <a:t>Месеврі</a:t>
            </a:r>
            <a:r>
              <a:rPr lang="uk-UA" i="1" dirty="0" smtClean="0"/>
              <a:t>, </a:t>
            </a:r>
            <a:r>
              <a:rPr lang="uk-UA" i="1" dirty="0"/>
              <a:t>пояснити їх.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/>
              <a:t>Назвати духовні обереги, які є у творах, пояснити їх значення для життя </a:t>
            </a:r>
            <a:r>
              <a:rPr lang="uk-UA" i="1" dirty="0" smtClean="0"/>
              <a:t>людини. </a:t>
            </a:r>
            <a:endParaRPr lang="uk-UA" dirty="0"/>
          </a:p>
        </p:txBody>
      </p:sp>
      <p:pic>
        <p:nvPicPr>
          <p:cNvPr id="922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293096"/>
            <a:ext cx="4104456" cy="2303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80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650"/>
            <a:ext cx="8229600" cy="1143000"/>
          </a:xfrm>
        </p:spPr>
        <p:txBody>
          <a:bodyPr/>
          <a:lstStyle/>
          <a:p>
            <a:pPr algn="r"/>
            <a:r>
              <a:rPr lang="uk-UA" dirty="0" smtClean="0"/>
              <a:t>Сторінка учня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88640"/>
            <a:ext cx="6408712" cy="3195735"/>
          </a:xfrm>
        </p:spPr>
        <p:txBody>
          <a:bodyPr>
            <a:normAutofit fontScale="47500" lnSpcReduction="20000"/>
          </a:bodyPr>
          <a:lstStyle/>
          <a:p>
            <a:pPr marL="137160" indent="0">
              <a:buNone/>
            </a:pPr>
            <a:endParaRPr lang="uk-UA" b="1" u="sng" dirty="0" smtClean="0"/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5100" b="1" dirty="0" smtClean="0"/>
              <a:t>Павло Тичина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5100" b="1" dirty="0" smtClean="0"/>
              <a:t>Ви </a:t>
            </a:r>
            <a:r>
              <a:rPr lang="uk-UA" sz="5100" b="1" dirty="0" err="1" smtClean="0"/>
              <a:t>занєте</a:t>
            </a:r>
            <a:r>
              <a:rPr lang="uk-UA" sz="5100" b="1" dirty="0" smtClean="0"/>
              <a:t>, як липа шелестить...</a:t>
            </a:r>
            <a:endParaRPr lang="uk-UA" sz="5100" b="1" dirty="0"/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5100" dirty="0" smtClean="0"/>
              <a:t>Ви  знаєте,  як  липа  шелестить</a:t>
            </a:r>
            <a:br>
              <a:rPr lang="uk-UA" sz="5100" dirty="0" smtClean="0"/>
            </a:br>
            <a:r>
              <a:rPr lang="uk-UA" sz="5100" dirty="0" smtClean="0"/>
              <a:t>У  місячні  весняні  ночі?  -</a:t>
            </a:r>
            <a:br>
              <a:rPr lang="uk-UA" sz="5100" dirty="0" smtClean="0"/>
            </a:br>
            <a:r>
              <a:rPr lang="uk-UA" sz="5100" dirty="0" smtClean="0"/>
              <a:t>Кохана  спить,  кохана  спить,</a:t>
            </a:r>
            <a:br>
              <a:rPr lang="uk-UA" sz="5100" dirty="0" smtClean="0"/>
            </a:br>
            <a:r>
              <a:rPr lang="uk-UA" sz="5100" dirty="0" smtClean="0"/>
              <a:t>Піди  збуди,  цілуй  їй  очі.</a:t>
            </a:r>
            <a:br>
              <a:rPr lang="uk-UA" sz="5100" dirty="0" smtClean="0"/>
            </a:br>
            <a:r>
              <a:rPr lang="uk-UA" sz="5100" dirty="0" smtClean="0"/>
              <a:t>Кохана  спить...</a:t>
            </a:r>
            <a:br>
              <a:rPr lang="uk-UA" sz="5100" dirty="0" smtClean="0"/>
            </a:br>
            <a:r>
              <a:rPr lang="uk-UA" sz="5100" dirty="0" smtClean="0"/>
              <a:t>Ви  чули  ж  бо:  так  липа  </a:t>
            </a:r>
            <a:r>
              <a:rPr lang="uk-UA" sz="5100" dirty="0" smtClean="0"/>
              <a:t>шелестить.</a:t>
            </a:r>
            <a:endParaRPr lang="uk-UA" sz="51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15654" y="3068960"/>
            <a:ext cx="6635080" cy="2520280"/>
          </a:xfrm>
        </p:spPr>
        <p:txBody>
          <a:bodyPr>
            <a:noAutofit/>
          </a:bodyPr>
          <a:lstStyle/>
          <a:p>
            <a:pPr marL="137160" indent="0" algn="r" fontAlgn="base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400" b="1" dirty="0"/>
              <a:t>Олександр </a:t>
            </a:r>
            <a:r>
              <a:rPr lang="uk-UA" sz="2400" b="1" dirty="0" smtClean="0"/>
              <a:t>Олесь</a:t>
            </a:r>
          </a:p>
          <a:p>
            <a:pPr marL="137160" indent="0" algn="r" fontAlgn="base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400" b="1" dirty="0" smtClean="0"/>
              <a:t>Хіба </a:t>
            </a:r>
            <a:r>
              <a:rPr lang="uk-UA" sz="2400" b="1" dirty="0"/>
              <a:t>не бачите, що небо </a:t>
            </a:r>
            <a:r>
              <a:rPr lang="uk-UA" sz="2400" b="1" dirty="0" smtClean="0"/>
              <a:t>голубіє…</a:t>
            </a:r>
          </a:p>
          <a:p>
            <a:pPr marL="137160" indent="0" algn="r" fontAlgn="base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400" dirty="0" smtClean="0"/>
              <a:t>Хіба </a:t>
            </a:r>
            <a:r>
              <a:rPr lang="uk-UA" sz="2400" dirty="0"/>
              <a:t>не бачите, що небо голубіє,</a:t>
            </a:r>
            <a:br>
              <a:rPr lang="uk-UA" sz="2400" dirty="0"/>
            </a:br>
            <a:r>
              <a:rPr lang="uk-UA" sz="2400" dirty="0"/>
              <a:t>Що сонце ранками всміхається </a:t>
            </a:r>
            <a:r>
              <a:rPr lang="uk-UA" sz="2400" dirty="0" err="1"/>
              <a:t>ніжніш</a:t>
            </a:r>
            <a:r>
              <a:rPr lang="uk-UA" sz="2400" dirty="0"/>
              <a:t>,</a:t>
            </a:r>
            <a:br>
              <a:rPr lang="uk-UA" sz="2400" dirty="0"/>
            </a:br>
            <a:r>
              <a:rPr lang="uk-UA" sz="2400" dirty="0"/>
              <a:t>Що вся земля в якімсь чеканні дивнім мліє,</a:t>
            </a:r>
            <a:br>
              <a:rPr lang="uk-UA" sz="2400" dirty="0"/>
            </a:br>
            <a:r>
              <a:rPr lang="uk-UA" sz="2400" dirty="0"/>
              <a:t>І легше дихає, і дивиться </a:t>
            </a:r>
            <a:r>
              <a:rPr lang="uk-UA" sz="2400" dirty="0" err="1"/>
              <a:t>ясніш</a:t>
            </a:r>
            <a:r>
              <a:rPr lang="uk-UA" sz="2400" dirty="0"/>
              <a:t>.</a:t>
            </a:r>
            <a:br>
              <a:rPr lang="uk-UA" sz="2400" dirty="0"/>
            </a:br>
            <a:endParaRPr lang="uk-UA" sz="2400" dirty="0"/>
          </a:p>
        </p:txBody>
      </p:sp>
      <p:sp>
        <p:nvSpPr>
          <p:cNvPr id="6" name="Управляющая кнопка: звук 5">
            <a:hlinkClick r:id="rId2" action="ppaction://hlinkfile" highlightClick="1"/>
          </p:cNvPr>
          <p:cNvSpPr/>
          <p:nvPr/>
        </p:nvSpPr>
        <p:spPr>
          <a:xfrm>
            <a:off x="460942" y="5733256"/>
            <a:ext cx="898400" cy="75438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727415" y="5733256"/>
            <a:ext cx="5724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Анатолій </a:t>
            </a:r>
            <a:r>
              <a:rPr lang="uk-UA" sz="2400" b="1" dirty="0" err="1" smtClean="0"/>
              <a:t>Горчинський</a:t>
            </a:r>
            <a:r>
              <a:rPr lang="uk-UA" sz="2400" b="1" dirty="0" smtClean="0"/>
              <a:t> </a:t>
            </a:r>
            <a:endParaRPr lang="uk-UA" sz="2400" b="1" dirty="0" smtClean="0"/>
          </a:p>
          <a:p>
            <a:r>
              <a:rPr lang="uk-UA" sz="2400" b="1" dirty="0" smtClean="0"/>
              <a:t>«</a:t>
            </a:r>
            <a:r>
              <a:rPr lang="uk-UA" sz="2400" b="1" dirty="0" smtClean="0"/>
              <a:t>Росте черешня в мами на городі»</a:t>
            </a:r>
            <a:endParaRPr lang="uk-UA" sz="2400" b="1" dirty="0"/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172400" y="5930370"/>
            <a:ext cx="778334" cy="71373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357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470" y="6021288"/>
            <a:ext cx="798513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849694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Легенди про лелеку 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1. Давно це було, коли на українську </a:t>
            </a:r>
            <a:r>
              <a:rPr lang="ru-RU" sz="2400" dirty="0" smtClean="0"/>
              <a:t>землю </a:t>
            </a:r>
            <a:r>
              <a:rPr lang="ru-RU" sz="2400" dirty="0"/>
              <a:t>нападали </a:t>
            </a:r>
            <a:r>
              <a:rPr lang="uk-UA" sz="2400" dirty="0" smtClean="0"/>
              <a:t>орди кочівників. Налітали, підпалювали хати, виганяли худобу</a:t>
            </a:r>
            <a:r>
              <a:rPr lang="ru-RU" sz="2400" dirty="0" smtClean="0"/>
              <a:t>, </a:t>
            </a:r>
            <a:r>
              <a:rPr lang="ru-RU" sz="2400" dirty="0"/>
              <a:t>забирали у полон </a:t>
            </a:r>
            <a:r>
              <a:rPr lang="uk-UA" sz="2400" dirty="0" smtClean="0"/>
              <a:t>жінок та дітей. А малюків кидали напризволяще на згарищах. Це побачили лелеки і стуком дзьобів почали кликати козаків на допомогу. Але далеко були козаки, не почули птахів. І тоді птахи підхопили на крила заплаканих малюків, піднялися високо-високо над землею. Почули своїх дітей козаки і кинулися наздоганяти ворогів, а лелеки кружляли над ними, вказуючи дорогу. Наздогнали козаки завойовників і порубали. З того часу лелекам в Україні завжди раді. </a:t>
            </a:r>
          </a:p>
          <a:p>
            <a:r>
              <a:rPr lang="uk-UA" sz="2400" dirty="0" smtClean="0"/>
              <a:t>2. Вороги напали на місто та осадили храм, в якому шукали порятунку жителі. Одна жінка побачила біля дзвіниці лелеку. Протягнувши йому сповите немовля, почала благати: «</a:t>
            </a:r>
            <a:r>
              <a:rPr lang="uk-UA" sz="2400" dirty="0" err="1" smtClean="0"/>
              <a:t>Лелеченько-серденько</a:t>
            </a:r>
            <a:r>
              <a:rPr lang="uk-UA" sz="2400" dirty="0" smtClean="0"/>
              <a:t>, врятуй його». Почув лелека, підхопив немовля і врятував від неминучої загибелі. 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16351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5689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uk-UA" sz="2800" b="1" dirty="0" smtClean="0"/>
              <a:t>Лілея водяна</a:t>
            </a:r>
            <a:endParaRPr lang="en-US" sz="2800" b="1" dirty="0" smtClean="0"/>
          </a:p>
          <a:p>
            <a:pPr algn="just" fontAlgn="t"/>
            <a:r>
              <a:rPr lang="uk-UA" sz="2800" dirty="0"/>
              <a:t>Лілею, за легендою, породили Мати — Сира Земля з богинею води Даною, тому ця рослина має силу на </a:t>
            </a:r>
            <a:r>
              <a:rPr lang="uk-UA" sz="2800" dirty="0" err="1"/>
              <a:t>водяницю</a:t>
            </a:r>
            <a:r>
              <a:rPr lang="uk-UA" sz="2800" dirty="0"/>
              <a:t> (водяну нечисть) і </a:t>
            </a:r>
            <a:r>
              <a:rPr lang="uk-UA" sz="2800" dirty="0" err="1"/>
              <a:t>поляницю</a:t>
            </a:r>
            <a:r>
              <a:rPr lang="uk-UA" sz="2800" dirty="0"/>
              <a:t> (польову нечисть). У лілеї закладено магічний символ жіночності, вона є суттю вологої енергії. Лілея улюблена квітка русалок, а тому її, особливо юнкам, не можна рвати, бо русалка за руку схопить й потягне у вирву. Кореневищу рослини приписувалася здатність охороняти людей, які йдуть у чужі землі. Його вкладали в ладанку і носили біля серця як амулет. Лілея також вважалася оберегом від недуг. Висушені кореневища підвішували біля хворих. З водяними лілеями обходили пасовища, щоб уберегти худобу.</a:t>
            </a:r>
          </a:p>
        </p:txBody>
      </p:sp>
      <p:pic>
        <p:nvPicPr>
          <p:cNvPr id="1126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364" y="5949280"/>
            <a:ext cx="798513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37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9694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uk-UA" sz="2800" b="1" dirty="0"/>
              <a:t>Материнка</a:t>
            </a:r>
          </a:p>
          <a:p>
            <a:pPr fontAlgn="t"/>
            <a:r>
              <a:rPr lang="uk-UA" sz="2800" i="1" dirty="0"/>
              <a:t>Легенда Подніпров’я (Наддніпрянщини)</a:t>
            </a:r>
          </a:p>
          <a:p>
            <a:pPr fontAlgn="t"/>
            <a:r>
              <a:rPr lang="uk-UA" sz="2800" dirty="0"/>
              <a:t>Жили на світі хлопчик і дівчинка. Життя їх було веселим і безтурботним, бо зігрівала його любов і ласка доброї, ніжної матері.</a:t>
            </a:r>
          </a:p>
          <a:p>
            <a:pPr fontAlgn="t"/>
            <a:r>
              <a:rPr lang="uk-UA" sz="2800" dirty="0"/>
              <a:t>Та несподівано спіткало родину горе, занедужала і злягла матуся. Більше вона не піднялася і незабаром померла. Засипали неньчину труну сирою землею, і зросталися діти сиротами. Щоденно ходять вони на могилу, плачуть, благають матір встати, повернутися до них, бо тяжко живеться сиротам.</a:t>
            </a:r>
          </a:p>
          <a:p>
            <a:pPr fontAlgn="t"/>
            <a:r>
              <a:rPr lang="uk-UA" sz="2800" dirty="0"/>
              <a:t>Одного разу, побиваючись за матусею, помітили діти, що на могилі виросла ніжна запашна квітка. Вони подумали, що то вісточка для них від матусі у вигляді квітки і назвали її материнкою.</a:t>
            </a:r>
          </a:p>
        </p:txBody>
      </p:sp>
      <p:pic>
        <p:nvPicPr>
          <p:cNvPr id="1229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12227"/>
            <a:ext cx="798513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43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327" y="188640"/>
            <a:ext cx="8229600" cy="1143000"/>
          </a:xfrm>
        </p:spPr>
        <p:txBody>
          <a:bodyPr/>
          <a:lstStyle/>
          <a:p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джерел: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24744"/>
            <a:ext cx="81900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Месевря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О.І.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Літоросль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. – Черкаси: Вертикаль, видавець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Кандич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С.Г., 2007. – 80 с.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Месевря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О.І. Серпнева пастораль – Черкаси: Вертикаль, видавець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Кандич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С.Г., 2012. – 80 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Пахаренко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 В.І. Основи теорії літератури. – К.: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Генеза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, 2007. – 296 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Літературознавчий словник-довідник/ За ред. Р.Т.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Гром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яка, Ю.І.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</a:rPr>
              <a:t>Коваліва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</a:rPr>
              <a:t>, В.І. Теремка. – К.: ВЦ «Академія», 2006. – </a:t>
            </a: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752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 err="1" smtClean="0"/>
              <a:t>Войтович</a:t>
            </a:r>
            <a:r>
              <a:rPr lang="uk-UA" sz="2000" dirty="0" smtClean="0"/>
              <a:t> </a:t>
            </a:r>
            <a:r>
              <a:rPr lang="uk-UA" sz="2000" dirty="0"/>
              <a:t>Валерій Миколайович Українська міфологія. — К.: Либідь, 2002. — 664 с</a:t>
            </a:r>
            <a:r>
              <a:rPr lang="uk-UA" sz="2000" dirty="0" smtClean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uk.wikipedia.org/</a:t>
            </a:r>
            <a:endParaRPr lang="uk-U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hlinkClick r:id="rId3"/>
              </a:rPr>
              <a:t>http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sum.in.ua/</a:t>
            </a:r>
            <a:endParaRPr lang="uk-UA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4"/>
              </a:rPr>
              <a:t>http://modna.com.ua</a:t>
            </a:r>
            <a:endParaRPr lang="uk-U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u="sng" dirty="0">
                <a:hlinkClick r:id="rId5"/>
              </a:rPr>
              <a:t>oberig.ucoz.net</a:t>
            </a:r>
            <a:endParaRPr lang="uk-UA" sz="2000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hlinkClick r:id="rId6"/>
              </a:rPr>
              <a:t>metalandrew.livejournal.com</a:t>
            </a:r>
            <a:endParaRPr lang="uk-U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u="sng" dirty="0" smtClean="0">
                <a:hlinkClick r:id="rId7"/>
              </a:rPr>
              <a:t>forum.gorod.dp.ua</a:t>
            </a:r>
            <a:endParaRPr lang="uk-UA" sz="2000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hlinkClick r:id="rId8"/>
              </a:rPr>
              <a:t>blogs.randevucity.net</a:t>
            </a:r>
            <a:endParaRPr lang="uk-UA" sz="2000" dirty="0"/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8244408" y="5949279"/>
            <a:ext cx="682376" cy="72852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789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49936" y="548680"/>
            <a:ext cx="4442544" cy="5544616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sz="2800" i="1" dirty="0" smtClean="0"/>
              <a:t>« «Серпнева пастораль» зачіпає суспільні проблеми…»</a:t>
            </a:r>
          </a:p>
          <a:p>
            <a:pPr marL="137160" indent="0">
              <a:buNone/>
            </a:pPr>
            <a:r>
              <a:rPr lang="uk-UA" sz="2800" i="1" dirty="0" smtClean="0"/>
              <a:t> В «Серпневій пасторалі»… є «і квітень, і сніг з морозом, є свята й будні… Є просто жіноча душа…»</a:t>
            </a:r>
          </a:p>
          <a:p>
            <a:pPr marL="137160" indent="0" algn="r">
              <a:buNone/>
            </a:pPr>
            <a:r>
              <a:rPr lang="uk-UA" sz="1800" i="1" dirty="0" smtClean="0"/>
              <a:t>Ольга Павленко. Сонячні рядки з </a:t>
            </a:r>
            <a:r>
              <a:rPr lang="uk-UA" sz="1800" i="1" dirty="0" err="1" smtClean="0"/>
              <a:t>чобітьківського</a:t>
            </a:r>
            <a:r>
              <a:rPr lang="uk-UA" sz="1800" i="1" dirty="0" smtClean="0"/>
              <a:t> раю // Літературна </a:t>
            </a:r>
            <a:r>
              <a:rPr lang="uk-UA" sz="1800" i="1" dirty="0" err="1" smtClean="0"/>
              <a:t>Україна.-</a:t>
            </a:r>
            <a:r>
              <a:rPr lang="uk-UA" sz="1800" i="1" dirty="0" smtClean="0"/>
              <a:t> №37-38. </a:t>
            </a:r>
          </a:p>
          <a:p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07" y="332656"/>
            <a:ext cx="3676207" cy="245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D:\ДОКУМЕНТИ ЛЮДИ\Цифрові ресурси 2015\Фото\img093.,є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7835"/>
            <a:ext cx="2055371" cy="32953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548111" y="2956820"/>
            <a:ext cx="1901825" cy="337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68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124744"/>
            <a:ext cx="4402832" cy="5184575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sz="2800" i="1" dirty="0" smtClean="0"/>
              <a:t>«Світлим струменем духовної сили пройнятий практично весь цикл поезій О.</a:t>
            </a:r>
            <a:r>
              <a:rPr lang="uk-UA" sz="2800" i="1" dirty="0" err="1" smtClean="0"/>
              <a:t>Месеврі</a:t>
            </a:r>
            <a:r>
              <a:rPr lang="uk-UA" sz="2800" i="1" dirty="0" smtClean="0"/>
              <a:t>. Певне, немає жодного вірша, де б не зустрічалося слово «душа». Душа для поетеси – це, насамперед, цілюще джерело найчистіших чуттєвих порухів людини».</a:t>
            </a:r>
          </a:p>
          <a:p>
            <a:pPr marL="137160" indent="0" algn="r">
              <a:buNone/>
            </a:pPr>
            <a:r>
              <a:rPr lang="uk-UA" sz="2000" i="1" dirty="0" smtClean="0"/>
              <a:t>Валентина Коваленко</a:t>
            </a:r>
            <a:endParaRPr lang="uk-UA" sz="1800" i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3816424" cy="5088566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5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29"/>
          <a:stretch/>
        </p:blipFill>
        <p:spPr bwMode="auto">
          <a:xfrm>
            <a:off x="971600" y="3212976"/>
            <a:ext cx="7352072" cy="343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uk-UA" dirty="0" smtClean="0"/>
              <a:t>Духовний оберіг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8712968" cy="2160240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vi-VN" b="1" dirty="0"/>
              <a:t>Обері́г</a:t>
            </a:r>
            <a:r>
              <a:rPr lang="vi-VN" dirty="0"/>
              <a:t> </a:t>
            </a:r>
            <a:r>
              <a:rPr lang="vi-VN" dirty="0" smtClean="0"/>
              <a:t>— найдревніший</a:t>
            </a:r>
            <a:r>
              <a:rPr lang="vi-VN" dirty="0"/>
              <a:t> амулет щастя </a:t>
            </a:r>
            <a:r>
              <a:rPr lang="uk-UA" dirty="0" smtClean="0"/>
              <a:t> </a:t>
            </a:r>
            <a:r>
              <a:rPr lang="vi-VN" dirty="0" smtClean="0"/>
              <a:t>і </a:t>
            </a:r>
            <a:r>
              <a:rPr lang="vi-VN" dirty="0"/>
              <a:t>гаразду, чарівний предмет, що призначений захищати свого власника. </a:t>
            </a:r>
            <a:r>
              <a:rPr lang="vi-VN" dirty="0" smtClean="0"/>
              <a:t>Через </a:t>
            </a:r>
            <a:r>
              <a:rPr lang="vi-VN" dirty="0"/>
              <a:t>це обереги зажили неабиякої популярності ще з давніх-давен</a:t>
            </a:r>
            <a:r>
              <a:rPr lang="vi-VN" dirty="0" smtClean="0"/>
              <a:t>.</a:t>
            </a:r>
            <a:endParaRPr lang="uk-UA" dirty="0" smtClean="0"/>
          </a:p>
          <a:p>
            <a:pPr marL="137160" indent="0">
              <a:buNone/>
            </a:pPr>
            <a:r>
              <a:rPr lang="uk-UA" b="1" dirty="0" smtClean="0"/>
              <a:t>Духовний</a:t>
            </a:r>
            <a:r>
              <a:rPr lang="ru-RU" b="1" dirty="0" smtClean="0"/>
              <a:t> </a:t>
            </a:r>
            <a:r>
              <a:rPr lang="ru-RU" dirty="0" smtClean="0"/>
              <a:t>– </a:t>
            </a:r>
            <a:r>
              <a:rPr lang="uk-UA" dirty="0" smtClean="0"/>
              <a:t>зв'язаний</a:t>
            </a:r>
            <a:r>
              <a:rPr lang="ru-RU" dirty="0" smtClean="0"/>
              <a:t> </a:t>
            </a:r>
            <a:r>
              <a:rPr lang="ru-RU" dirty="0"/>
              <a:t>з </a:t>
            </a:r>
            <a:r>
              <a:rPr lang="uk-UA" dirty="0" smtClean="0"/>
              <a:t>внутрішнім</a:t>
            </a:r>
            <a:r>
              <a:rPr lang="ru-RU" dirty="0" smtClean="0"/>
              <a:t> </a:t>
            </a:r>
            <a:r>
              <a:rPr lang="uk-UA" dirty="0" smtClean="0"/>
              <a:t>психічним</a:t>
            </a:r>
            <a:r>
              <a:rPr lang="ru-RU" dirty="0" smtClean="0"/>
              <a:t> </a:t>
            </a:r>
            <a:r>
              <a:rPr lang="uk-UA" dirty="0" smtClean="0"/>
              <a:t>життям</a:t>
            </a:r>
            <a:r>
              <a:rPr lang="ru-RU" dirty="0" smtClean="0"/>
              <a:t> </a:t>
            </a:r>
            <a:r>
              <a:rPr lang="uk-UA" dirty="0" smtClean="0"/>
              <a:t>людини, її моральним світом.</a:t>
            </a:r>
          </a:p>
          <a:p>
            <a:pPr marL="137160" indent="0">
              <a:buNone/>
            </a:pP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5576" y="3212976"/>
            <a:ext cx="7545382" cy="2736304"/>
          </a:xfrm>
        </p:spPr>
        <p:txBody>
          <a:bodyPr>
            <a:normAutofit fontScale="92500"/>
          </a:bodyPr>
          <a:lstStyle/>
          <a:p>
            <a:pPr marL="137160" indent="0" algn="ctr">
              <a:buNone/>
            </a:pPr>
            <a:r>
              <a:rPr lang="uk-UA" dirty="0" smtClean="0"/>
              <a:t>Мова йде </a:t>
            </a:r>
            <a:r>
              <a:rPr lang="ru-RU" dirty="0" smtClean="0"/>
              <a:t>про </a:t>
            </a:r>
            <a:r>
              <a:rPr lang="uk-UA" dirty="0" smtClean="0"/>
              <a:t>родинні</a:t>
            </a:r>
            <a:r>
              <a:rPr lang="ru-RU" dirty="0" smtClean="0"/>
              <a:t> </a:t>
            </a:r>
            <a:r>
              <a:rPr lang="ru-RU" dirty="0" err="1" smtClean="0"/>
              <a:t>зв</a:t>
            </a:r>
            <a:r>
              <a:rPr lang="en-US" dirty="0" smtClean="0"/>
              <a:t>’</a:t>
            </a:r>
            <a:r>
              <a:rPr lang="ru-RU" dirty="0" err="1" smtClean="0"/>
              <a:t>язки</a:t>
            </a:r>
            <a:r>
              <a:rPr lang="uk-UA" dirty="0" smtClean="0"/>
              <a:t>, становлення і розвиток духовності, про те, що</a:t>
            </a:r>
            <a:r>
              <a:rPr lang="ru-RU" dirty="0" smtClean="0"/>
              <a:t> </a:t>
            </a:r>
            <a:r>
              <a:rPr lang="ru-RU" dirty="0" err="1" smtClean="0"/>
              <a:t>пов</a:t>
            </a:r>
            <a:r>
              <a:rPr lang="uk-UA" dirty="0" smtClean="0"/>
              <a:t>я</a:t>
            </a:r>
            <a:r>
              <a:rPr lang="en-US" dirty="0" smtClean="0"/>
              <a:t>’</a:t>
            </a:r>
            <a:r>
              <a:rPr lang="uk-UA" dirty="0" err="1" smtClean="0"/>
              <a:t>зане</a:t>
            </a:r>
            <a:r>
              <a:rPr lang="uk-UA" dirty="0" smtClean="0"/>
              <a:t> </a:t>
            </a:r>
            <a:r>
              <a:rPr lang="uk-UA" dirty="0"/>
              <a:t>з </a:t>
            </a:r>
            <a:r>
              <a:rPr lang="uk-UA" dirty="0" smtClean="0"/>
              <a:t>народними традиціями</a:t>
            </a:r>
            <a:r>
              <a:rPr lang="ru-RU" dirty="0" smtClean="0"/>
              <a:t>, </a:t>
            </a:r>
            <a:r>
              <a:rPr lang="uk-UA" dirty="0" smtClean="0"/>
              <a:t>моральними засадами</a:t>
            </a:r>
            <a:r>
              <a:rPr lang="ru-RU" dirty="0" smtClean="0"/>
              <a:t>. </a:t>
            </a:r>
          </a:p>
          <a:p>
            <a:pPr marL="137160" indent="0" algn="ctr">
              <a:buNone/>
            </a:pPr>
            <a:r>
              <a:rPr lang="uk-UA" dirty="0" smtClean="0"/>
              <a:t>Духовний оберіг</a:t>
            </a:r>
            <a:r>
              <a:rPr lang="ru-RU" dirty="0" smtClean="0"/>
              <a:t> – </a:t>
            </a:r>
            <a:r>
              <a:rPr lang="uk-UA" dirty="0" smtClean="0"/>
              <a:t>це те, що робить людину щасливою</a:t>
            </a:r>
            <a:r>
              <a:rPr lang="ru-RU" dirty="0" smtClean="0"/>
              <a:t>. </a:t>
            </a:r>
            <a:r>
              <a:rPr lang="uk-UA" dirty="0" smtClean="0"/>
              <a:t>Адже для справжнього щастя важливі </a:t>
            </a:r>
            <a:r>
              <a:rPr lang="ru-RU" dirty="0" smtClean="0"/>
              <a:t>не </a:t>
            </a:r>
            <a:r>
              <a:rPr lang="uk-UA" dirty="0" smtClean="0"/>
              <a:t>матеріальні цінності, а…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5092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/>
              <a:t>Спасибі, Боже, за безцінний дар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908720"/>
            <a:ext cx="6347048" cy="4525963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uk-UA" dirty="0"/>
              <a:t>Спасибі, Боже, за безцінний дар —</a:t>
            </a:r>
          </a:p>
          <a:p>
            <a:pPr marL="137160" indent="0">
              <a:buNone/>
            </a:pPr>
            <a:r>
              <a:rPr lang="uk-UA" dirty="0"/>
              <a:t>Що день в бентежну радість душу горне,</a:t>
            </a:r>
          </a:p>
          <a:p>
            <a:pPr marL="137160" indent="0">
              <a:buNone/>
            </a:pPr>
            <a:r>
              <a:rPr lang="uk-UA" dirty="0"/>
              <a:t>За липня невгамовного </a:t>
            </a:r>
            <a:r>
              <a:rPr lang="uk-UA" dirty="0" err="1"/>
              <a:t>щедрінь</a:t>
            </a:r>
            <a:r>
              <a:rPr lang="uk-UA" dirty="0"/>
              <a:t>,</a:t>
            </a:r>
          </a:p>
          <a:p>
            <a:pPr marL="137160" indent="0">
              <a:buNone/>
            </a:pPr>
            <a:r>
              <a:rPr lang="uk-UA" dirty="0"/>
              <a:t>Що в гості запросив мене по-братськи,</a:t>
            </a:r>
          </a:p>
          <a:p>
            <a:pPr marL="137160" indent="0">
              <a:buNone/>
            </a:pPr>
            <a:r>
              <a:rPr lang="uk-UA" dirty="0"/>
              <a:t>За сонце. Що медовим абрикосом</a:t>
            </a:r>
          </a:p>
          <a:p>
            <a:pPr marL="137160" indent="0">
              <a:buNone/>
            </a:pPr>
            <a:r>
              <a:rPr lang="uk-UA" dirty="0"/>
              <a:t>Моїх торкнулось губ,</a:t>
            </a:r>
          </a:p>
          <a:p>
            <a:pPr marL="137160" indent="0">
              <a:buNone/>
            </a:pPr>
            <a:r>
              <a:rPr lang="uk-UA" dirty="0"/>
              <a:t>За неба пишний луг,</a:t>
            </a:r>
          </a:p>
          <a:p>
            <a:pPr marL="137160" indent="0">
              <a:buNone/>
            </a:pPr>
            <a:r>
              <a:rPr lang="uk-UA" dirty="0"/>
              <a:t>Уквітчаний ромашками так рясно,</a:t>
            </a:r>
          </a:p>
          <a:p>
            <a:pPr marL="137160" indent="0">
              <a:buNone/>
            </a:pPr>
            <a:r>
              <a:rPr lang="uk-UA" dirty="0"/>
              <a:t>За сміх, Що дивом білого наливу</a:t>
            </a:r>
          </a:p>
          <a:p>
            <a:pPr marL="137160" indent="0">
              <a:buNone/>
            </a:pPr>
            <a:r>
              <a:rPr lang="uk-UA" dirty="0"/>
              <a:t>У душу котиться...</a:t>
            </a: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68760"/>
            <a:ext cx="252937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7" b="9419"/>
          <a:stretch/>
        </p:blipFill>
        <p:spPr bwMode="auto">
          <a:xfrm>
            <a:off x="3635896" y="4936744"/>
            <a:ext cx="2466975" cy="156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29200"/>
            <a:ext cx="2592288" cy="156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65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6203032" cy="5400601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/>
              <a:t>За — як святе причастя —</a:t>
            </a:r>
          </a:p>
          <a:p>
            <a:pPr marL="137160" indent="0">
              <a:buNone/>
            </a:pPr>
            <a:r>
              <a:rPr lang="uk-UA" dirty="0"/>
              <a:t>Цнотливий цвіт лілеї водяної,</a:t>
            </a:r>
          </a:p>
          <a:p>
            <a:pPr marL="137160" indent="0">
              <a:buNone/>
            </a:pPr>
            <a:r>
              <a:rPr lang="uk-UA" dirty="0"/>
              <a:t>Що народилась, мабуть, від цілунку</a:t>
            </a:r>
          </a:p>
          <a:p>
            <a:pPr marL="137160" indent="0">
              <a:buNone/>
            </a:pPr>
            <a:r>
              <a:rPr lang="uk-UA" dirty="0"/>
              <a:t>Закоханих, котрі не впали в гріх...</a:t>
            </a:r>
          </a:p>
          <a:p>
            <a:pPr marL="137160" indent="0">
              <a:buNone/>
            </a:pPr>
            <a:r>
              <a:rPr lang="uk-UA" dirty="0"/>
              <a:t>За материнки цвіт,</a:t>
            </a:r>
          </a:p>
          <a:p>
            <a:pPr marL="137160" indent="0">
              <a:buNone/>
            </a:pPr>
            <a:r>
              <a:rPr lang="uk-UA" dirty="0"/>
              <a:t>Що плід життя </a:t>
            </a:r>
            <a:r>
              <a:rPr lang="uk-UA" dirty="0" err="1"/>
              <a:t>благословля</a:t>
            </a:r>
            <a:r>
              <a:rPr lang="uk-UA" dirty="0"/>
              <a:t> на зав'язь…</a:t>
            </a:r>
          </a:p>
          <a:p>
            <a:pPr marL="137160" indent="0">
              <a:buNone/>
            </a:pPr>
            <a:r>
              <a:rPr lang="uk-UA" dirty="0"/>
              <a:t>І за лелек, що носять немовлят</a:t>
            </a:r>
          </a:p>
          <a:p>
            <a:pPr marL="137160" indent="0">
              <a:buNone/>
            </a:pPr>
            <a:r>
              <a:rPr lang="uk-UA" dirty="0"/>
              <a:t>На щастя людям...</a:t>
            </a:r>
          </a:p>
          <a:p>
            <a:pPr marL="137160" indent="0">
              <a:buNone/>
            </a:pPr>
            <a:r>
              <a:rPr lang="uk-UA" dirty="0"/>
              <a:t>Пиймо трунок літа!</a:t>
            </a:r>
          </a:p>
          <a:p>
            <a:pPr marL="137160" indent="0">
              <a:buNone/>
            </a:pP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673" y="220486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8640"/>
            <a:ext cx="23907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" t="4447" r="5277" b="9232"/>
          <a:stretch/>
        </p:blipFill>
        <p:spPr bwMode="auto">
          <a:xfrm>
            <a:off x="3995936" y="4149080"/>
            <a:ext cx="3624243" cy="2593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28915"/>
            <a:ext cx="2835087" cy="188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60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260649"/>
            <a:ext cx="8352928" cy="432048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uk-UA" i="1" dirty="0" smtClean="0"/>
              <a:t>Визначте провідний мотив твору.</a:t>
            </a:r>
          </a:p>
          <a:p>
            <a:pPr>
              <a:buFont typeface="Arial" pitchFamily="34" charset="0"/>
              <a:buChar char="•"/>
            </a:pPr>
            <a:r>
              <a:rPr lang="uk-UA" i="1" dirty="0" smtClean="0"/>
              <a:t>Назвіть образи-символи, використані у творі, охарактеризуйте їх.</a:t>
            </a:r>
          </a:p>
          <a:p>
            <a:pPr>
              <a:buFont typeface="Arial" pitchFamily="34" charset="0"/>
              <a:buChar char="•"/>
            </a:pPr>
            <a:r>
              <a:rPr lang="uk-UA" i="1" dirty="0" smtClean="0"/>
              <a:t>Знайдіть смакові, запахові, зорові, дотикові та слухові образи, розкрийте їх.</a:t>
            </a:r>
          </a:p>
          <a:p>
            <a:pPr>
              <a:buFont typeface="Arial" pitchFamily="34" charset="0"/>
              <a:buChar char="•"/>
            </a:pPr>
            <a:r>
              <a:rPr lang="uk-UA" i="1" dirty="0" err="1" smtClean="0"/>
              <a:t>Візуалізуйте</a:t>
            </a:r>
            <a:r>
              <a:rPr lang="uk-UA" i="1" dirty="0" smtClean="0"/>
              <a:t> поезію словом, використовуючи  фольклорні та літературні джерела. У разі потреби звертайтесь до </a:t>
            </a:r>
            <a:r>
              <a:rPr lang="uk-UA" i="1" dirty="0" smtClean="0">
                <a:hlinkClick r:id="rId2" action="ppaction://hlinksldjump"/>
              </a:rPr>
              <a:t>«Сторінки учня»</a:t>
            </a:r>
            <a:r>
              <a:rPr lang="uk-UA" i="1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i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32952"/>
            <a:ext cx="4608512" cy="306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Вітри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2215" y="908720"/>
            <a:ext cx="5194920" cy="4320480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uk-UA" dirty="0"/>
              <a:t>За що люблю — не знаю — вас, вітри.</a:t>
            </a:r>
          </a:p>
          <a:p>
            <a:pPr marL="137160" indent="0">
              <a:buNone/>
            </a:pPr>
            <a:r>
              <a:rPr lang="uk-UA" dirty="0"/>
              <a:t>Тривожить, що мінливі ви на диво:</a:t>
            </a:r>
          </a:p>
          <a:p>
            <a:pPr marL="137160" indent="0">
              <a:buNone/>
            </a:pPr>
            <a:r>
              <a:rPr lang="uk-UA" dirty="0"/>
              <a:t>Весною спраглі, влітку пустотливі,</a:t>
            </a:r>
          </a:p>
          <a:p>
            <a:pPr marL="137160" indent="0">
              <a:buNone/>
            </a:pPr>
            <a:r>
              <a:rPr lang="uk-UA" dirty="0"/>
              <a:t>А восени вже сиві, як діди. </a:t>
            </a:r>
          </a:p>
          <a:p>
            <a:pPr marL="137160" indent="0">
              <a:buNone/>
            </a:pPr>
            <a:r>
              <a:rPr lang="uk-UA" dirty="0"/>
              <a:t>Страшні зимою в сніжній круговерті, </a:t>
            </a:r>
          </a:p>
          <a:p>
            <a:pPr marL="137160" indent="0">
              <a:buNone/>
            </a:pPr>
            <a:r>
              <a:rPr lang="uk-UA" dirty="0"/>
              <a:t>Ласкаві й добрі, заздрісні і злі, </a:t>
            </a:r>
          </a:p>
          <a:p>
            <a:pPr marL="137160" indent="0">
              <a:buNone/>
            </a:pPr>
            <a:r>
              <a:rPr lang="uk-UA" dirty="0"/>
              <a:t>Вітри, </a:t>
            </a:r>
            <a:r>
              <a:rPr lang="uk-UA" dirty="0" err="1"/>
              <a:t>вітри</a:t>
            </a:r>
            <a:r>
              <a:rPr lang="uk-UA" dirty="0"/>
              <a:t>, живу мене й по смерті</a:t>
            </a:r>
          </a:p>
          <a:p>
            <a:pPr marL="137160" indent="0">
              <a:buNone/>
            </a:pPr>
            <a:r>
              <a:rPr lang="uk-UA" dirty="0"/>
              <a:t>Не видимайте з рідної землі!</a:t>
            </a:r>
          </a:p>
          <a:p>
            <a:pPr marL="137160" indent="0">
              <a:buNone/>
            </a:pPr>
            <a:endParaRPr lang="uk-UA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15053"/>
            <a:ext cx="2755007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Картинки по запросу ві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135" y="188640"/>
            <a:ext cx="277146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56792"/>
            <a:ext cx="2606349" cy="1819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07809"/>
            <a:ext cx="2600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886" y="4411401"/>
            <a:ext cx="3118547" cy="232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14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50">
      <a:dk1>
        <a:srgbClr val="C00000"/>
      </a:dk1>
      <a:lt1>
        <a:srgbClr val="4E1D07"/>
      </a:lt1>
      <a:dk2>
        <a:srgbClr val="B47708"/>
      </a:dk2>
      <a:lt2>
        <a:srgbClr val="C2EE72"/>
      </a:lt2>
      <a:accent1>
        <a:srgbClr val="9D3B0F"/>
      </a:accent1>
      <a:accent2>
        <a:srgbClr val="ACDA8A"/>
      </a:accent2>
      <a:accent3>
        <a:srgbClr val="62DA52"/>
      </a:accent3>
      <a:accent4>
        <a:srgbClr val="808080"/>
      </a:accent4>
      <a:accent5>
        <a:srgbClr val="5F5F5F"/>
      </a:accent5>
      <a:accent6>
        <a:srgbClr val="FF2C2C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743</TotalTime>
  <Words>1350</Words>
  <Application>Microsoft Office PowerPoint</Application>
  <PresentationFormat>Экран (4:3)</PresentationFormat>
  <Paragraphs>176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Література рідного краю, серія уроків, 9 клас духовні обереги у поезії  Ольги іванівни Месеврі</vt:lpstr>
      <vt:lpstr>Поезія плекана сонцем і душею…</vt:lpstr>
      <vt:lpstr>Презентация PowerPoint</vt:lpstr>
      <vt:lpstr>Презентация PowerPoint</vt:lpstr>
      <vt:lpstr>Духовний оберіг</vt:lpstr>
      <vt:lpstr>Спасибі, Боже, за безцінний дар</vt:lpstr>
      <vt:lpstr>Презентация PowerPoint</vt:lpstr>
      <vt:lpstr>Презентация PowerPoint</vt:lpstr>
      <vt:lpstr>Вітри</vt:lpstr>
      <vt:lpstr>Презентация PowerPoint</vt:lpstr>
      <vt:lpstr>Хвилинка творчості</vt:lpstr>
      <vt:lpstr>Життя і смерть ведуть свій вічний герць</vt:lpstr>
      <vt:lpstr>Презентация PowerPoint</vt:lpstr>
      <vt:lpstr>Танцювало веселе сонечко  У мами над хатою</vt:lpstr>
      <vt:lpstr>Презентация PowerPoint</vt:lpstr>
      <vt:lpstr>Хотіла застебнути Зболену душу </vt:lpstr>
      <vt:lpstr>Презентация PowerPoint</vt:lpstr>
      <vt:lpstr>Сміються вмиті очі вікон</vt:lpstr>
      <vt:lpstr>Презентация PowerPoint</vt:lpstr>
      <vt:lpstr>Хвилинка творчості</vt:lpstr>
      <vt:lpstr>Сторінка учня</vt:lpstr>
      <vt:lpstr>Презентация PowerPoint</vt:lpstr>
      <vt:lpstr>Презентация PowerPoint</vt:lpstr>
      <vt:lpstr>Презентация PowerPoint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46</cp:revision>
  <dcterms:created xsi:type="dcterms:W3CDTF">2015-02-09T21:17:05Z</dcterms:created>
  <dcterms:modified xsi:type="dcterms:W3CDTF">2015-02-26T18:55:01Z</dcterms:modified>
</cp:coreProperties>
</file>