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60" r:id="rId25"/>
    <p:sldId id="283" r:id="rId26"/>
    <p:sldId id="262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99FF33"/>
    <a:srgbClr val="990099"/>
    <a:srgbClr val="FFCCFF"/>
    <a:srgbClr val="FF00FF"/>
    <a:srgbClr val="FF3399"/>
    <a:srgbClr val="9933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92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07878-D813-4D72-B26A-D9E3D7C65EFD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E6D30-DE54-4953-8E3F-1F71F78FAFAD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110;&#1103;1.pptx" TargetMode="External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2.wmf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3" Type="http://schemas.openxmlformats.org/officeDocument/2006/relationships/image" Target="../media/image29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wmf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3" Type="http://schemas.openxmlformats.org/officeDocument/2006/relationships/image" Target="../media/image22.wmf"/><Relationship Id="rId7" Type="http://schemas.openxmlformats.org/officeDocument/2006/relationships/image" Target="../media/image35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gif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84;&#1091;&#1079;&#1080;&#1082;&#1072;\2..mp3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84;&#1091;&#1079;&#1080;&#1082;&#1072;\1.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2.wmf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47.gif"/><Relationship Id="rId4" Type="http://schemas.openxmlformats.org/officeDocument/2006/relationships/image" Target="../media/image46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image" Target="../media/image5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3" Type="http://schemas.openxmlformats.org/officeDocument/2006/relationships/image" Target="../media/image9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../&#1042;&#1110;&#1076;&#1077;&#1086;/1.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../&#1042;&#1110;&#1076;&#1077;&#1086;/2..wmv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7.wmf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gif"/><Relationship Id="rId5" Type="http://schemas.openxmlformats.org/officeDocument/2006/relationships/hyperlink" Target="../&#1042;&#1110;&#1076;&#1077;&#1086;/3..wmv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11721" y="1614711"/>
            <a:ext cx="4321175" cy="38163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      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Виконайте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храму-фортеці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Враховуючи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принципи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романських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культових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Не забудьте про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застосування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кубів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паралелепіпедів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призм,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циліндрів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наявність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арок та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вузьких</a:t>
            </a:r>
            <a:endParaRPr lang="ru-RU" sz="2000" noProof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прорізів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дверей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вікон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Влаштуйте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друзями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конкурс на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кращий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храму та презентуйте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свою роботу.</a:t>
            </a:r>
            <a:endParaRPr kumimoji="0" lang="ru-RU" alt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08720"/>
            <a:ext cx="436311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трілка Gif (72).gif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56376" y="260649"/>
            <a:ext cx="1017948" cy="848290"/>
          </a:xfrm>
          <a:prstGeom prst="rect">
            <a:avLst/>
          </a:prstGeom>
        </p:spPr>
      </p:pic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3528" y="260648"/>
            <a:ext cx="69597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6" action="ppaction://hlinkpres?slideindex=2&amp;slidetitle=Слайд 2" highlightClick="1"/>
          </p:cNvPr>
          <p:cNvSpPr/>
          <p:nvPr/>
        </p:nvSpPr>
        <p:spPr>
          <a:xfrm>
            <a:off x="251520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9&amp;slidetitle=Урок 7.  Романський стиль" highlightClick="1"/>
          </p:cNvPr>
          <p:cNvSpPr/>
          <p:nvPr/>
        </p:nvSpPr>
        <p:spPr>
          <a:xfrm>
            <a:off x="68356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романської</a:t>
            </a:r>
            <a:r>
              <a:rPr lang="ru-RU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dirty="0">
              <a:ln w="1778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79512" y="980728"/>
            <a:ext cx="871296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Найяскравіший приклад романського стилю в архітектурі є замок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Ельц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Східній Німеччині.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Ельц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— справжній середньовічний замок, збудований у середині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ст. на 200-метровому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гірському шпилі й оточений з трьох боків річкою та густим лісом. Мальовниче розташування і вражаюча архітектура зробили його одним з найбільш по­пулярних туристичних центрів Німеччини.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4" name="Picture 6" descr="Картинки по запросу Замок Ельц у Східній Німеччині. ХІІ 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17788"/>
            <a:ext cx="7272808" cy="40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7668344" y="3212976"/>
            <a:ext cx="1475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Замок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Ельц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Східній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Німеччині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ХІІ 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4716016" y="260648"/>
            <a:ext cx="4176713" cy="11525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Picture 4" descr="Картинки по запросу Шпаєрський кафедральний собор. XI 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58954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5004048" y="188640"/>
            <a:ext cx="3923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Шпаєрський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собор 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величний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імперський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собор 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Шпаєр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Німеччина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розмірами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романському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збереглась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дотепер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зведена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1030 — 1061 роках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імператорами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Священної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Римської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27584" y="5733256"/>
            <a:ext cx="33843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Шпаєрський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en-US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и по запросу шпаєрсь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7527503" cy="419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971600" y="260648"/>
            <a:ext cx="38944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Шпаєрський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собор. </a:t>
            </a:r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23528" y="4437112"/>
            <a:ext cx="842493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розпочав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кайзер Конрад II,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продовжив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Генріх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III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завершив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онук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Генріх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IV, за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відбулось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освячення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собору.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Упродовж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тисячі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споруду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неодноразово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реставрували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добудовували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. У 1846 - 1853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кошти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баварського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короля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Людвіга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I провели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повний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цикл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відновлювальних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прикрасили собор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величними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фресками. У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соборі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встановлено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орган,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пов’язана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видатних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німецьких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органістів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Людвіга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Шпаєрський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err="1" smtClean="0">
                <a:latin typeface="Times New Roman" pitchFamily="18" charset="0"/>
                <a:cs typeface="Times New Roman" pitchFamily="18" charset="0"/>
              </a:rPr>
              <a:t>Дьорра</a:t>
            </a:r>
            <a:r>
              <a:rPr lang="ru-RU" sz="1900" b="1" i="1" dirty="0" smtClean="0">
                <a:latin typeface="Times New Roman" pitchFamily="18" charset="0"/>
                <a:cs typeface="Times New Roman" pitchFamily="18" charset="0"/>
              </a:rPr>
              <a:t> та Лео Кремера.</a:t>
            </a:r>
            <a:endParaRPr lang="ru-RU" sz="19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992" y="3356992"/>
            <a:ext cx="658008" cy="970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8100392" y="6237312"/>
            <a:ext cx="322336" cy="322336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Бамберзький собор Св. Петра та Св. Георгі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340768"/>
            <a:ext cx="5760641" cy="423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552" y="5949280"/>
            <a:ext cx="5184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Бамберзький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собор Св. Петра та Св.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Георгія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23528" y="260648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Бамберзький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собор Св. Петра та Св.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Георгія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храм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німецького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Бамберг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розпочалося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1004 року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вказівкою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Генріха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Святого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закінчилось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1012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6012160" y="1916832"/>
            <a:ext cx="2952328" cy="4524315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планом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імператора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церк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утворили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християнський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хрест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кафедральним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собором у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центрі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Собор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двічі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пошкоджений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пожежами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та заново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побудований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Бамберзький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являє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зразок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романської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- 94 м, ширина - 28 м,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- 26 м. У куполах веж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помітні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готики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9542" y="836712"/>
            <a:ext cx="804458" cy="118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8100392" y="6093296"/>
            <a:ext cx="322336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и по запросу Аббатство Клюні. XI 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9144000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084168" y="2204864"/>
            <a:ext cx="26961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Абатство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Клюні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51520" y="332656"/>
            <a:ext cx="8640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charset="0"/>
                <a:cs typeface="Arial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Один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найвеличніших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романських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Бурґундії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Там в XI ст.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побудований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комплекс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абатства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Клюні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величезною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найбільшою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тогочасній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церквою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- 127 м, ширина - 40 м).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Бурґундські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архітектори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розробили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конструктивні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нововведення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дозволили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зменшити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товщину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досягти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більшої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висоти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храмових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склепінь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395536" y="260648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Сюллі-сюр-Луар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середньовічний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замок,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належав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сімейству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Бетюнів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герцогу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Сюллі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захисне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призначення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Зараз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замок входить до Списку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об’єктів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Світової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спадщини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ЮНЕСКО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Західній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Картинки по запросу Замок Сюллі-сюр-Луар. XI — XII с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3064" y="1268760"/>
            <a:ext cx="389102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и по запросу Замок Сюллі-сюр-Луар. XI — XII ст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3501008"/>
            <a:ext cx="5256584" cy="295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1520" y="3573016"/>
            <a:ext cx="31240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Замок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Сюллі-сюр-Луар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XI — XII ст.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im0-tub-ua.yandex.net/i?id=f849b0761bb065a743917946370a657b&amp;n=33&amp;h=215&amp;w=3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340768"/>
            <a:ext cx="3168352" cy="2108966"/>
          </a:xfrm>
          <a:prstGeom prst="rect">
            <a:avLst/>
          </a:prstGeom>
          <a:noFill/>
        </p:spPr>
      </p:pic>
      <p:pic>
        <p:nvPicPr>
          <p:cNvPr id="26628" name="Picture 4" descr="https://otvet.imgsmail.ru/download/204497ab818e709266f7338c42b2d152_i-10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077072"/>
            <a:ext cx="3240360" cy="2430270"/>
          </a:xfrm>
          <a:prstGeom prst="rect">
            <a:avLst/>
          </a:prstGeom>
          <a:noFill/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23528" y="1844824"/>
            <a:ext cx="882725" cy="133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8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Церква Сен-Сернен в Тулузі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482497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788024" y="332656"/>
            <a:ext cx="417646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Тулузька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Сен-Сернен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(1080 - 1120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.)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велична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базиліка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побудована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переважно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цегли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нагадує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хрест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довкола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галерея.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Особливістю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храму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дзвіниця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розташована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перетині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хреста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зал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органом,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54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регістри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Церкву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перебудовували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реставрували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останні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архітектурні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датовані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1271 роком.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1520" y="6237312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Сен-Сернен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Тулузі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— XII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4448" y="2132856"/>
            <a:ext cx="539552" cy="79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lvl="0"/>
            <a:r>
              <a:rPr lang="uk-UA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Аналіз твору мистецтва</a:t>
            </a:r>
            <a:r>
              <a:rPr lang="ru-RU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467544" y="1124744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Прослухайте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Ґ. Генделя 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Пассакалія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звучить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органному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залі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церкви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Сен-Сернен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Проаналізуйте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твір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питаннями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звучання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пробуджує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Як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звучання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органа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вписується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композицію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романського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храму?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Поміркуйте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Documents and Settings\User\Мои документы\Мои рисунки\музика картинки\Рисунок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060848"/>
            <a:ext cx="1282125" cy="1420393"/>
          </a:xfrm>
          <a:prstGeom prst="rect">
            <a:avLst/>
          </a:prstGeom>
          <a:noFill/>
        </p:spPr>
      </p:pic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3717032"/>
            <a:ext cx="538004" cy="97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звук 10">
            <a:hlinkClick r:id="rId5" action="ppaction://hlinkfile" highlightClick="1"/>
          </p:cNvPr>
          <p:cNvSpPr/>
          <p:nvPr/>
        </p:nvSpPr>
        <p:spPr>
          <a:xfrm>
            <a:off x="8388424" y="1484784"/>
            <a:ext cx="432048" cy="504056"/>
          </a:xfrm>
          <a:prstGeom prst="actionButtonSound">
            <a:avLst/>
          </a:prstGeom>
          <a:solidFill>
            <a:srgbClr val="99FF33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Рисунок 14" descr="i0595rp 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47664" y="5301208"/>
            <a:ext cx="1533525" cy="1343025"/>
          </a:xfrm>
          <a:prstGeom prst="rect">
            <a:avLst/>
          </a:prstGeom>
        </p:spPr>
      </p:pic>
      <p:pic>
        <p:nvPicPr>
          <p:cNvPr id="16" name="Рисунок 15" descr="nota0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5517232"/>
            <a:ext cx="1656184" cy="881782"/>
          </a:xfrm>
          <a:prstGeom prst="rect">
            <a:avLst/>
          </a:prstGeom>
        </p:spPr>
      </p:pic>
      <p:sp>
        <p:nvSpPr>
          <p:cNvPr id="12" name="Кнопка дії: додому 11">
            <a:hlinkClick r:id="rId8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1520" y="332656"/>
            <a:ext cx="856895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Специфічною особливістю англійського культового зодчества стало поєднання в одній будівлі типів монастирського  і парафіяльного храмів. Архітектори тривалий час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використовували дерев'яні перекриття, а потім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ребристі склепіння. У зовнішньому вигляді англійських храмів переважає архітектурний декор: поверхня стін почленована арочними прорізами і різними типами аркад, завдяки чому створюється враження «двошарових» фасадів.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http://turytut.ru/images/places/greatbritain/durhamcathedral/5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5024"/>
            <a:ext cx="4250568" cy="2736304"/>
          </a:xfrm>
          <a:prstGeom prst="rect">
            <a:avLst/>
          </a:prstGeom>
          <a:noFill/>
        </p:spPr>
      </p:pic>
      <p:pic>
        <p:nvPicPr>
          <p:cNvPr id="34821" name="Picture 5" descr="http://bigslide.ru/images/24/23224/960/img14.jpg"/>
          <p:cNvPicPr>
            <a:picLocks noChangeAspect="1" noChangeArrowheads="1"/>
          </p:cNvPicPr>
          <p:nvPr/>
        </p:nvPicPr>
        <p:blipFill>
          <a:blip r:embed="rId3" cstate="print"/>
          <a:srcRect t="11151"/>
          <a:stretch>
            <a:fillRect/>
          </a:stretch>
        </p:blipFill>
        <p:spPr bwMode="auto">
          <a:xfrm>
            <a:off x="4572000" y="3573016"/>
            <a:ext cx="4355976" cy="2902696"/>
          </a:xfrm>
          <a:prstGeom prst="rect">
            <a:avLst/>
          </a:prstGeom>
          <a:noFill/>
        </p:spPr>
      </p:pic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440" y="2708920"/>
            <a:ext cx="611560" cy="90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omanskij_st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6652"/>
            <a:ext cx="8424936" cy="6318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1274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звук 7">
            <a:hlinkClick r:id="rId4" action="ppaction://hlinkfile" highlightClick="1"/>
          </p:cNvPr>
          <p:cNvSpPr/>
          <p:nvPr/>
        </p:nvSpPr>
        <p:spPr>
          <a:xfrm>
            <a:off x="8100392" y="620688"/>
            <a:ext cx="432048" cy="504056"/>
          </a:xfrm>
          <a:prstGeom prst="actionButtonSound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971600" y="6165304"/>
            <a:ext cx="33719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Пізанська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вежа. XII — XIV 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Картинки по запросу Пізанська веж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5112568" cy="383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кутник 6"/>
          <p:cNvSpPr/>
          <p:nvPr/>
        </p:nvSpPr>
        <p:spPr>
          <a:xfrm>
            <a:off x="323528" y="26064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Пізанська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вежа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ансамблю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Санта-Марія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Маджоре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Пізі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Італія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Вежа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дзвіницею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собору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прилягає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північно-східного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кута.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Відома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сильно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нахилена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5436096" y="1556792"/>
            <a:ext cx="345638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становить 56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діаметр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- 15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Усього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вісім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поверхів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сходи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ведуть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шостого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Подолавши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294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сходинки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побачити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чудову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панораму.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Всесвітньо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відомий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учений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Галілей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використовував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Пізанську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вежу для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дослідів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кидав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висоти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предмети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аби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довести,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швидкість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падіння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маси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301208"/>
            <a:ext cx="73225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8172400" y="6237312"/>
            <a:ext cx="250328" cy="322336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Пізанська веж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376365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467544" y="6309320"/>
            <a:ext cx="3371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Пізанська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вежа. XII — XIV ст.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4139952" y="692696"/>
            <a:ext cx="48245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Пізанської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розпочато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 1174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майстрами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Вільгельмом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Гульєльмо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Інсбрука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Боннано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Спорудивши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перший поверх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заввишки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два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колонадні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кільця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Боннано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виявив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дзвіниця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відхилилася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вертикалі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припинив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роботу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зник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Продовжували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зведення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дзвіниці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декілька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архітекторів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164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вежа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нахилялася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У 2006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верхівка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відхилена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на 5,3 м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центру. До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неї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перестали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пускати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туристів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побоювання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будь-якої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миті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статися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обвал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масою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14 500 тонн. У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останніх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проведених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вдалося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зменшити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відхилення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верхівки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вежі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на 45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сантиметрів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5983489"/>
            <a:ext cx="592861" cy="87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395536" y="98072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323528" y="5661248"/>
            <a:ext cx="2582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Церква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Сен-Мадлен.</a:t>
            </a: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Везле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Франція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843808" y="4005064"/>
            <a:ext cx="28645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Панагія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Халкеон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Салоніки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Греція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3"/>
          <p:cNvSpPr>
            <a:spLocks noChangeArrowheads="1"/>
          </p:cNvSpPr>
          <p:nvPr/>
        </p:nvSpPr>
        <p:spPr bwMode="auto">
          <a:xfrm>
            <a:off x="5796136" y="5805264"/>
            <a:ext cx="3159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Храм Парфенон. V ст. до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н.е.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Афіни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Греція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Картинки по запросу Церковь Сен-Мадлен. XII ст. Везле. Франці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2327235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Картинки по запросу Храм Панагія Халкеон. XI ст. Салоніки. Греці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964" y="1844824"/>
            <a:ext cx="320093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Картинки по запросу Храм Парфенон. V ст. до н.е. Афіни. Греці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5970" y="3212976"/>
            <a:ext cx="3091096" cy="2423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0862" y="1412776"/>
            <a:ext cx="815909" cy="147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4716016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7" action="ppaction://hlinkpres?slideindex=9&amp;slidetitle=Урок 7.  Романський стиль" highlightClick="1"/>
          </p:cNvPr>
          <p:cNvSpPr/>
          <p:nvPr/>
        </p:nvSpPr>
        <p:spPr>
          <a:xfrm>
            <a:off x="4139952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32048"/>
          </a:xfrm>
        </p:spPr>
        <p:txBody>
          <a:bodyPr>
            <a:normAutofit fontScale="90000"/>
          </a:bodyPr>
          <a:lstStyle/>
          <a:p>
            <a:pPr lvl="0"/>
            <a:r>
              <a:rPr lang="uk-UA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3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Аналіз твору мистецтва</a:t>
            </a:r>
            <a:r>
              <a:rPr lang="ru-RU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рямокутник 2"/>
          <p:cNvSpPr/>
          <p:nvPr/>
        </p:nvSpPr>
        <p:spPr>
          <a:xfrm>
            <a:off x="251520" y="836712"/>
            <a:ext cx="856895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роздивіться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оздоблення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збудованої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романському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та дайте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типу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будівля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світських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культових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геометричні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використано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видом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поєднано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арки?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Опишіть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колірну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гаму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оздоблення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8" name="Прямокутник 7"/>
          <p:cNvSpPr/>
          <p:nvPr/>
        </p:nvSpPr>
        <p:spPr>
          <a:xfrm>
            <a:off x="539552" y="6211669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Лаахське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абатство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Св.Марії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1093 – 1261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XI — XIII ст.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Німеччина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вигляд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9" name="Picture 5" descr="http://cs309323.vk.me/v309323737/7ac9/m-b5LesR5w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96951"/>
            <a:ext cx="4320480" cy="3226859"/>
          </a:xfrm>
          <a:prstGeom prst="rect">
            <a:avLst/>
          </a:prstGeom>
          <a:noFill/>
        </p:spPr>
      </p:pic>
      <p:pic>
        <p:nvPicPr>
          <p:cNvPr id="36871" name="Picture 7" descr="https://im0-tub-ua.yandex.net/i?id=a53d54e4d37115fa904abe11fd671f50&amp;n=33&amp;h=215&amp;w=3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1" y="3140968"/>
            <a:ext cx="3960441" cy="2636208"/>
          </a:xfrm>
          <a:prstGeom prst="rect">
            <a:avLst/>
          </a:prstGeom>
          <a:noFill/>
        </p:spPr>
      </p:pic>
      <p:pic>
        <p:nvPicPr>
          <p:cNvPr id="12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196752"/>
            <a:ext cx="895146" cy="162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260648"/>
            <a:ext cx="855445" cy="155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725144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95536" y="1412776"/>
            <a:ext cx="84249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3905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ваші враження від уроку.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3905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якому виді мистецтва романський стиль виявив себе найповніше?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3905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елементи романських архітектурних споруд відрізняють їх від будівель, зведених в інших стилях?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390525" algn="l"/>
              </a:tabLst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особливості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помітили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замків-фортець і храмів-фортець романського стилю.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390525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 шедеври архітектури романського стилю запам'яталися вам найбільше? Поясніть, чому.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Мои документы\Мои рисунки\музика картинки\Рисунок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869160"/>
            <a:ext cx="859328" cy="1614810"/>
          </a:xfrm>
          <a:prstGeom prst="rect">
            <a:avLst/>
          </a:prstGeom>
          <a:noFill/>
        </p:spPr>
      </p:pic>
      <p:pic>
        <p:nvPicPr>
          <p:cNvPr id="13" name="Picture 2" descr="C:\Documents and Settings\User\Мои документы\Мои рисунки\анімація\6546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869160"/>
            <a:ext cx="1589114" cy="1775470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248472" cy="56207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4176464" cy="4525963"/>
          </a:xfrm>
        </p:spPr>
        <p:txBody>
          <a:bodyPr>
            <a:normAutofit fontScale="92500" lnSpcReduction="10000"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600" dirty="0" smtClean="0">
                <a:latin typeface="Times New Roman" pitchFamily="18" charset="0"/>
                <a:cs typeface="Times New Roman" pitchFamily="18" charset="0"/>
              </a:rPr>
              <a:t>§ 7 , с.66 – 73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Дослідіть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храмів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замків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Іспанії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романської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архітектурних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відомих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зодчих,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творили в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романському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eaLnBrk="1" hangingPunct="1">
              <a:buFont typeface="+mj-lt"/>
              <a:buAutoNum type="arabicPeriod"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5303526"/>
            <a:ext cx="1584176" cy="155447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0648"/>
            <a:ext cx="4464496" cy="6326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32352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555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49" name="Picture 1" descr="C:\Documents and Settings\User\Мои документы\Мои рисунки\анімація\barvu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97152"/>
            <a:ext cx="5705475" cy="152400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Рисунок 7" descr="4ef1e83d3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08552">
            <a:off x="922058" y="2641001"/>
            <a:ext cx="8919448" cy="954012"/>
          </a:xfrm>
          <a:prstGeom prst="rect">
            <a:avLst/>
          </a:prstGeom>
        </p:spPr>
      </p:pic>
      <p:sp>
        <p:nvSpPr>
          <p:cNvPr id="7" name="Кнопка дії: додому 6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Мистецтво: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закладів. 8 клас / М.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Масол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 Харків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: Світоч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2016. – 232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романский стиль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романский стиль скульптура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романский стиль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https://yandex.ua/images/search?text=романський стиль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архітектура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розрізі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https://yandex.ua/images/search?p=4&amp;text=романский стиль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макети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архітектурі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https://yandex.ua/images/search?p=2&amp;text=романский стиль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макети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власноруч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архітектурі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https://yandex.ua/images/search?p=1&amp;text=романский стиль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англійському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культовому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зодчестсиві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Лаахское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аббатство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Романський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стиль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кутник 6"/>
          <p:cNvSpPr/>
          <p:nvPr/>
        </p:nvSpPr>
        <p:spPr>
          <a:xfrm>
            <a:off x="467544" y="908720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XI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ст. у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мистецтві християнської Європи зародився новий стримано-величний стиль —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романський.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Термін «романський стиль» з'явився лише на поч.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ст. - його ввів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Арсісс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Комон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який установив зв'язок архітектури цього періоду з давньоримською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780928"/>
            <a:ext cx="4993640" cy="370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кутник 8"/>
          <p:cNvSpPr/>
          <p:nvPr/>
        </p:nvSpPr>
        <p:spPr>
          <a:xfrm>
            <a:off x="179512" y="2852936"/>
            <a:ext cx="38164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Романський стиль став першою художньою системою, що охопила більшість європейських країн епохи Середньовіччя. На його основі в мистецтві Західної Європи виник етичний ідеал, протилежний ідеалам античності.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нопка дії: додому 10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кутник 3"/>
          <p:cNvSpPr/>
          <p:nvPr/>
        </p:nvSpPr>
        <p:spPr>
          <a:xfrm>
            <a:off x="323528" y="98072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Романський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лат.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romanus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римський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художній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стиль,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панував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переважно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Західній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в XІ—XII ст. (у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деяких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місцях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XIII ст.), один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найважливіших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етапів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європейського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Найповніше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виявив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себе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об’єднав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ціле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нерозривно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пов’язані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нею: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монументальний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скульптуру,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декоративне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ages.myshared.ru/5/334075/slide_21.jpg"/>
          <p:cNvPicPr>
            <a:picLocks noChangeAspect="1" noChangeArrowheads="1"/>
          </p:cNvPicPr>
          <p:nvPr/>
        </p:nvPicPr>
        <p:blipFill>
          <a:blip r:embed="rId3" cstate="print"/>
          <a:srcRect l="3780" t="17640" r="2666" b="2981"/>
          <a:stretch>
            <a:fillRect/>
          </a:stretch>
        </p:blipFill>
        <p:spPr bwMode="auto">
          <a:xfrm>
            <a:off x="1403648" y="2924944"/>
            <a:ext cx="5832648" cy="3711685"/>
          </a:xfrm>
          <a:prstGeom prst="rect">
            <a:avLst/>
          </a:prstGeom>
          <a:noFill/>
        </p:spPr>
      </p:pic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3573016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 l="8571" r="9144"/>
          <a:stretch>
            <a:fillRect/>
          </a:stretch>
        </p:blipFill>
        <p:spPr bwMode="auto">
          <a:xfrm>
            <a:off x="755576" y="908720"/>
            <a:ext cx="7742193" cy="4032448"/>
          </a:xfrm>
          <a:prstGeom prst="rect">
            <a:avLst/>
          </a:prstGeom>
          <a:noFill/>
          <a:ln w="28575">
            <a:solidFill>
              <a:srgbClr val="FF3399"/>
            </a:solidFill>
            <a:miter lim="800000"/>
            <a:headEnd/>
            <a:tailEnd/>
          </a:ln>
        </p:spPr>
      </p:pic>
      <p:pic>
        <p:nvPicPr>
          <p:cNvPr id="21506" name="Picture 2" descr="http://ic.pics.livejournal.com/uchitelj/16634194/541065/541065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97152"/>
            <a:ext cx="2696816" cy="1832992"/>
          </a:xfrm>
          <a:prstGeom prst="rect">
            <a:avLst/>
          </a:prstGeom>
          <a:noFill/>
        </p:spPr>
      </p:pic>
      <p:pic>
        <p:nvPicPr>
          <p:cNvPr id="21510" name="Picture 6" descr="http://www.topdom.info/fckimg/BritRom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869160"/>
            <a:ext cx="3139108" cy="1793776"/>
          </a:xfrm>
          <a:prstGeom prst="rect">
            <a:avLst/>
          </a:prstGeom>
          <a:noFill/>
        </p:spPr>
      </p:pic>
      <p:pic>
        <p:nvPicPr>
          <p:cNvPr id="21512" name="Picture 8" descr="http://crossmoda.narod.ru/CONTENT/art/midle/roman_style/img_roman_rtyle_sculptura/Pavia_XII_Kapit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356992"/>
            <a:ext cx="1519857" cy="1525592"/>
          </a:xfrm>
          <a:prstGeom prst="rect">
            <a:avLst/>
          </a:prstGeom>
          <a:noFill/>
        </p:spPr>
      </p:pic>
      <p:pic>
        <p:nvPicPr>
          <p:cNvPr id="21514" name="Picture 10" descr="https://im2-tub-ua.yandex.net/i?id=ab37ef44c043e0108978242f266ca214&amp;n=33&amp;h=215&amp;w=3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4869160"/>
            <a:ext cx="2636496" cy="1728192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4293096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8" action="ppaction://hlinkpres?slideindex=9&amp;slidetitle=Урок 7.  Романський стиль" highlightClick="1"/>
          </p:cNvPr>
          <p:cNvSpPr/>
          <p:nvPr/>
        </p:nvSpPr>
        <p:spPr>
          <a:xfrm>
            <a:off x="8460432" y="364502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романської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23528" y="836712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Провідним видом мистецтва стала архітектура. Сповнені суворої, урочистої сили церкви й собори прикрашали скульптурним декором і настінними розписами, сюжетами яких були сцени Страшного суду й Апокаліпсису, біблійні сцени.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Споруди вирізнялися міцністю і зовнішньою суворістю. Найбільше уваги приділяли будівництву храмів-фортець, монастирів-фортець, замків-фортець з товстими мурами для захисту й оборони. Головним будівельним матеріалом був тесаний камінь.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lide_2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 l="3538" t="23750"/>
          <a:stretch>
            <a:fillRect/>
          </a:stretch>
        </p:blipFill>
        <p:spPr>
          <a:xfrm>
            <a:off x="467544" y="3356992"/>
            <a:ext cx="5472608" cy="32444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56176" y="3284984"/>
            <a:ext cx="2368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</a:p>
          <a:p>
            <a:r>
              <a:rPr lang="uk-UA" b="1" i="1" u="sng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натисніть картинку</a:t>
            </a:r>
            <a:endParaRPr lang="ru-RU" b="1" i="1" u="sng" dirty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941168"/>
            <a:ext cx="1008112" cy="148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Подвійна стрілка вліво/вгору 11"/>
          <p:cNvSpPr/>
          <p:nvPr/>
        </p:nvSpPr>
        <p:spPr>
          <a:xfrm>
            <a:off x="6012160" y="3933056"/>
            <a:ext cx="850392" cy="850392"/>
          </a:xfrm>
          <a:prstGeom prst="leftUpArrow">
            <a:avLst>
              <a:gd name="adj1" fmla="val 8770"/>
              <a:gd name="adj2" fmla="val 19928"/>
              <a:gd name="adj3" fmla="val 39202"/>
            </a:avLst>
          </a:prstGeom>
          <a:solidFill>
            <a:srgbClr val="FF00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260647"/>
            <a:ext cx="5400600" cy="6164603"/>
          </a:xfrm>
          <a:prstGeom prst="rect">
            <a:avLst/>
          </a:prstGeom>
          <a:noFill/>
        </p:spPr>
      </p:pic>
      <p:sp>
        <p:nvSpPr>
          <p:cNvPr id="4" name="Прямокутник 3"/>
          <p:cNvSpPr/>
          <p:nvPr/>
        </p:nvSpPr>
        <p:spPr>
          <a:xfrm>
            <a:off x="5652120" y="476672"/>
            <a:ext cx="31683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Романські храми, переважно монастирські, мали прості форми з перевагою вертикальних або горизонтальних ліній, склепіння у вигляді хрестів та дуже вузькі прорізи вікон і дверей з півциркульними арками.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5085184"/>
            <a:ext cx="999725" cy="1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24128" y="3789040"/>
            <a:ext cx="21293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u="sng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</a:p>
          <a:p>
            <a:r>
              <a:rPr lang="uk-UA" sz="1600" b="1" i="1" u="sng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натисніть картинку</a:t>
            </a:r>
            <a:endParaRPr lang="ru-RU" sz="1600" b="1" i="1" u="sng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Вигнута вправо стрілка 9"/>
          <p:cNvSpPr/>
          <p:nvPr/>
        </p:nvSpPr>
        <p:spPr>
          <a:xfrm rot="2533592">
            <a:off x="6187915" y="4221753"/>
            <a:ext cx="668541" cy="2281204"/>
          </a:xfrm>
          <a:prstGeom prst="curvedLeftArrow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Кнопка дії: додому 7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3528" y="188640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Замки та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палацові комплекси нерідко розташовували у сільській місцевості на пагорбах або підвищених берегах річок. У центрі замкового двору стояла вежа, що виконувала функцію житлового будинку. Нижній поверх призначався під комори; на другому були спальні господаря, його дружини і дітей; на третьому — кімнати для слуг. Вартовий на даху уважно оглядав місцевість. Замок був оточений глибоким ровом. Міст, перекинутий через рів до головної вежі, закриває центральні ворота. Замок і будівлі, зведені поряд з ним становили основу міста.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http://img1.liveinternet.ru/images/attach/c/4/87/707/87707345_large_0_3a8_2ac2b6d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08920"/>
            <a:ext cx="2736304" cy="2052228"/>
          </a:xfrm>
          <a:prstGeom prst="rect">
            <a:avLst/>
          </a:prstGeom>
          <a:noFill/>
        </p:spPr>
      </p:pic>
      <p:pic>
        <p:nvPicPr>
          <p:cNvPr id="22536" name="Picture 8" descr="http://nnosova.ru/wp-content/uploads/2015/04/5-Tipichnaya-romanskaya-tser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670456"/>
            <a:ext cx="4536504" cy="41875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380312" y="2708920"/>
            <a:ext cx="100540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Східні вежі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7" y="4509120"/>
            <a:ext cx="100811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Головний неф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3284984"/>
            <a:ext cx="10081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latin typeface="Times New Roman" pitchFamily="18" charset="0"/>
                <a:cs typeface="Times New Roman" pitchFamily="18" charset="0"/>
              </a:rPr>
              <a:t>Головна вежа</a:t>
            </a:r>
          </a:p>
          <a:p>
            <a:r>
              <a:rPr lang="uk-UA" sz="900" b="1" dirty="0" smtClean="0">
                <a:latin typeface="Times New Roman" pitchFamily="18" charset="0"/>
                <a:cs typeface="Times New Roman" pitchFamily="18" charset="0"/>
              </a:rPr>
              <a:t>середохрестя</a:t>
            </a:r>
            <a:endParaRPr lang="ru-RU" sz="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4211960" y="3717032"/>
            <a:ext cx="1053494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uk-UA" sz="1200" b="1" dirty="0" smtClean="0">
                <a:latin typeface="Times New Roman" pitchFamily="18" charset="0"/>
                <a:cs typeface="Times New Roman" pitchFamily="18" charset="0"/>
              </a:rPr>
              <a:t>Західні вежі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6376" y="4797152"/>
            <a:ext cx="715260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сакристії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56376" y="5085184"/>
            <a:ext cx="70724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трансепт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96336" y="5373216"/>
            <a:ext cx="91884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боковий неф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6021288"/>
            <a:ext cx="41710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вхід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0112" y="6453336"/>
            <a:ext cx="92365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1000" b="1" dirty="0" smtClean="0">
                <a:latin typeface="Times New Roman" pitchFamily="18" charset="0"/>
                <a:cs typeface="Times New Roman" pitchFamily="18" charset="0"/>
              </a:rPr>
              <a:t>кругові хори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8" name="Picture 10" descr="http://vesti.vesti.lv/images/stories/2009/09/24/orig_11982685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869160"/>
            <a:ext cx="2592288" cy="1949293"/>
          </a:xfrm>
          <a:prstGeom prst="rect">
            <a:avLst/>
          </a:prstGeom>
          <a:noFill/>
        </p:spPr>
      </p:pic>
      <p:pic>
        <p:nvPicPr>
          <p:cNvPr id="19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1912" y="3356992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Кнопка дії: додому 19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Кнопка дії: додому 17">
            <a:hlinkClick r:id="rId7" action="ppaction://hlinkpres?slideindex=9&amp;slidetitle=Урок 7.  Романський стиль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dirty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51520" y="1280810"/>
            <a:ext cx="8640960" cy="509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925" algn="l"/>
              </a:tabLst>
            </a:pPr>
            <a:r>
              <a:rPr kumimoji="0" lang="uk-UA" sz="25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500" b="1" i="1" u="sng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Характерні риси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925" algn="l"/>
              </a:tabLst>
            </a:pPr>
            <a:r>
              <a:rPr kumimoji="0" lang="uk-UA" sz="2500" b="1" i="1" u="sng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романського стилю в архітектурі:</a:t>
            </a:r>
            <a:endParaRPr kumimoji="0" lang="ru-RU" sz="2500" b="0" i="1" u="sng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61925" algn="l"/>
              </a:tabLst>
            </a:pPr>
            <a:r>
              <a:rPr kumimoji="0" lang="uk-UA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масивні стіни, товщину яких підкреслювали вузькі    прорізи вікон і поглиблені портали, та високі вежі, що згодом стали од­ними з головних елементів архітектурної композиції;</a:t>
            </a: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61925" algn="l"/>
              </a:tabLst>
            </a:pP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61925" algn="l"/>
              </a:tabLst>
            </a:pPr>
            <a:r>
              <a:rPr kumimoji="0" lang="uk-UA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 простих геометричних об'ємів (кубів, паралелепіпедів, призм, циліндрів), поверхня яких членувалася лопатками, </a:t>
            </a:r>
            <a:r>
              <a:rPr kumimoji="0" lang="uk-UA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ар-катурними</a:t>
            </a:r>
            <a:r>
              <a:rPr kumimoji="0" lang="uk-UA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фризами зі скульптурою і галереями;</a:t>
            </a: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61925" algn="l"/>
              </a:tabLst>
            </a:pP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61925" algn="l"/>
              </a:tabLst>
            </a:pPr>
            <a:r>
              <a:rPr kumimoji="0" lang="uk-UA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перевага </a:t>
            </a:r>
            <a:r>
              <a:rPr kumimoji="0" lang="uk-UA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напівциркулярної</a:t>
            </a:r>
            <a:r>
              <a:rPr kumimoji="0" lang="uk-UA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 склепінь.</a:t>
            </a:r>
            <a:endParaRPr kumimoji="0" lang="uk-UA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8304" y="1628800"/>
            <a:ext cx="1642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i="1" u="sng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</a:p>
          <a:p>
            <a:r>
              <a:rPr lang="uk-UA" sz="1200" b="1" i="1" u="sng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натисніть картинку</a:t>
            </a:r>
            <a:endParaRPr lang="ru-RU" sz="1200" b="1" i="1" u="sng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:\Documents and Settings\User\Мои документы\Мои рисунки\анімація\Book-09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3284984"/>
            <a:ext cx="1000125" cy="762000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Рисунок 12" descr="d002695a7e57787252e019693b4c7af7.gif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80312" y="404664"/>
            <a:ext cx="1533525" cy="714375"/>
          </a:xfrm>
          <a:prstGeom prst="rect">
            <a:avLst/>
          </a:prstGeom>
        </p:spPr>
      </p:pic>
      <p:cxnSp>
        <p:nvCxnSpPr>
          <p:cNvPr id="16" name="Пряма зі стрілкою 15"/>
          <p:cNvCxnSpPr/>
          <p:nvPr/>
        </p:nvCxnSpPr>
        <p:spPr>
          <a:xfrm rot="5400000" flipH="1" flipV="1">
            <a:off x="8064388" y="1376772"/>
            <a:ext cx="504056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Кнопка дії: додому 9">
            <a:hlinkClick r:id="rId7" action="ppaction://hlinkpres?slideindex=9&amp;slidetitle=Урок 7.  Романський стиль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1702</Words>
  <Application>Microsoft Office PowerPoint</Application>
  <PresentationFormat>Екран (4:3)</PresentationFormat>
  <Paragraphs>130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27</vt:i4>
      </vt:variant>
    </vt:vector>
  </HeadingPairs>
  <TitlesOfParts>
    <vt:vector size="28" baseType="lpstr">
      <vt:lpstr>Тема Office</vt:lpstr>
      <vt:lpstr>Мистецтво в культурі минулого</vt:lpstr>
      <vt:lpstr>Слайд 2</vt:lpstr>
      <vt:lpstr> Романський стиль </vt:lpstr>
      <vt:lpstr> Мистецька  скарбничка </vt:lpstr>
      <vt:lpstr>Мистецька  скарбничка</vt:lpstr>
      <vt:lpstr>Стиль романської архітектури</vt:lpstr>
      <vt:lpstr>Слайд 7</vt:lpstr>
      <vt:lpstr>Слайд 8</vt:lpstr>
      <vt:lpstr>Мистецька  скарбничка</vt:lpstr>
      <vt:lpstr> Практичне завдання </vt:lpstr>
      <vt:lpstr>Шедеври романської архітектури</vt:lpstr>
      <vt:lpstr>Слайд 12</vt:lpstr>
      <vt:lpstr>Слайд 13</vt:lpstr>
      <vt:lpstr>Слайд 14</vt:lpstr>
      <vt:lpstr>Слайд 15</vt:lpstr>
      <vt:lpstr>Слайд 16</vt:lpstr>
      <vt:lpstr>Слайд 17</vt:lpstr>
      <vt:lpstr> Аналіз твору мистецтва </vt:lpstr>
      <vt:lpstr>Слайд 19</vt:lpstr>
      <vt:lpstr>Слайд 20</vt:lpstr>
      <vt:lpstr>Слайд 21</vt:lpstr>
      <vt:lpstr> Практичне завдання </vt:lpstr>
      <vt:lpstr> Аналіз твору мистецтва </vt:lpstr>
      <vt:lpstr>Підсумок уроку</vt:lpstr>
      <vt:lpstr>Домашнє завдання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в культурі минулого</dc:title>
  <dc:creator>User</dc:creator>
  <cp:lastModifiedBy>User</cp:lastModifiedBy>
  <cp:revision>49</cp:revision>
  <dcterms:created xsi:type="dcterms:W3CDTF">2017-02-12T08:20:32Z</dcterms:created>
  <dcterms:modified xsi:type="dcterms:W3CDTF">2017-02-27T07:17:06Z</dcterms:modified>
</cp:coreProperties>
</file>