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94" r:id="rId3"/>
    <p:sldId id="256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3" r:id="rId15"/>
    <p:sldId id="272" r:id="rId16"/>
    <p:sldId id="274" r:id="rId17"/>
    <p:sldId id="277" r:id="rId18"/>
    <p:sldId id="275" r:id="rId19"/>
    <p:sldId id="278" r:id="rId20"/>
    <p:sldId id="279" r:id="rId21"/>
    <p:sldId id="276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5" r:id="rId37"/>
    <p:sldId id="258" r:id="rId38"/>
    <p:sldId id="260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009900"/>
    <a:srgbClr val="66FF33"/>
    <a:srgbClr val="008000"/>
    <a:srgbClr val="660033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8" d="100"/>
          <a:sy n="58" d="100"/>
        </p:scale>
        <p:origin x="-8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D6F66-48F6-49AB-A77E-D1DD12943C9C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1AEDF-D703-42F9-B084-572118230834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D6F66-48F6-49AB-A77E-D1DD12943C9C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1AEDF-D703-42F9-B084-572118230834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D6F66-48F6-49AB-A77E-D1DD12943C9C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1AEDF-D703-42F9-B084-572118230834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D6F66-48F6-49AB-A77E-D1DD12943C9C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1AEDF-D703-42F9-B084-572118230834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D6F66-48F6-49AB-A77E-D1DD12943C9C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1AEDF-D703-42F9-B084-572118230834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D6F66-48F6-49AB-A77E-D1DD12943C9C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1AEDF-D703-42F9-B084-572118230834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D6F66-48F6-49AB-A77E-D1DD12943C9C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1AEDF-D703-42F9-B084-572118230834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D6F66-48F6-49AB-A77E-D1DD12943C9C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1AEDF-D703-42F9-B084-572118230834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D6F66-48F6-49AB-A77E-D1DD12943C9C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1AEDF-D703-42F9-B084-572118230834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D6F66-48F6-49AB-A77E-D1DD12943C9C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1AEDF-D703-42F9-B084-572118230834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D6F66-48F6-49AB-A77E-D1DD12943C9C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1AEDF-D703-42F9-B084-572118230834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64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D6F66-48F6-49AB-A77E-D1DD12943C9C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81AEDF-D703-42F9-B084-572118230834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0,&#1059;&#1088;&#1086;&#1082;%208.%20%20&#1056;&#1086;&#1084;&#1072;&#1085;&#1089;&#1100;&#1082;&#1077;%20&#1084;&#1080;&#1089;&#1090;&#1077;&#1094;&#1090;&#1074;&#1086;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0,&#1059;&#1088;&#1086;&#1082;%208.%20%20&#1056;&#1086;&#1084;&#1072;&#1085;&#1089;&#1100;&#1082;&#1077;%20&#1084;&#1080;&#1089;&#1090;&#1077;&#1094;&#1090;&#1074;&#1086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0,&#1059;&#1088;&#1086;&#1082;%208.%20%20&#1056;&#1086;&#1084;&#1072;&#1085;&#1089;&#1100;&#1082;&#1077;%20&#1084;&#1080;&#1089;&#1090;&#1077;&#1094;&#1090;&#1074;&#1086;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0,&#1059;&#1088;&#1086;&#1082;%208.%20%20&#1056;&#1086;&#1084;&#1072;&#1085;&#1089;&#1100;&#1082;&#1077;%20&#1084;&#1080;&#1089;&#1090;&#1077;&#1094;&#1090;&#1074;&#1086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0,&#1059;&#1088;&#1086;&#1082;%208.%20%20&#1056;&#1086;&#1084;&#1072;&#1085;&#1089;&#1100;&#1082;&#1077;%20&#1084;&#1080;&#1089;&#1090;&#1077;&#1094;&#1090;&#1074;&#1086;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5" Type="http://schemas.openxmlformats.org/officeDocument/2006/relationships/image" Target="../media/image12.gif"/><Relationship Id="rId4" Type="http://schemas.openxmlformats.org/officeDocument/2006/relationships/image" Target="../media/image10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0,&#1059;&#1088;&#1086;&#1082;%208.%20%20&#1056;&#1086;&#1084;&#1072;&#1085;&#1089;&#1100;&#1082;&#1077;%20&#1084;&#1080;&#1089;&#1090;&#1077;&#1094;&#1090;&#1074;&#1086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7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0,&#1059;&#1088;&#1086;&#1082;%208.%20%20&#1056;&#1086;&#1084;&#1072;&#1085;&#1089;&#1100;&#1082;&#1077;%20&#1084;&#1080;&#1089;&#1090;&#1077;&#1094;&#1090;&#1074;&#1086;" TargetMode="External"/><Relationship Id="rId3" Type="http://schemas.openxmlformats.org/officeDocument/2006/relationships/image" Target="../media/image31.png"/><Relationship Id="rId7" Type="http://schemas.openxmlformats.org/officeDocument/2006/relationships/image" Target="../media/image35.jpeg"/><Relationship Id="rId12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jpeg"/><Relationship Id="rId11" Type="http://schemas.openxmlformats.org/officeDocument/2006/relationships/image" Target="../media/image17.wmf"/><Relationship Id="rId5" Type="http://schemas.openxmlformats.org/officeDocument/2006/relationships/image" Target="../media/image33.jpe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0,&#1059;&#1088;&#1086;&#1082;%208.%20%20&#1056;&#1086;&#1084;&#1072;&#1085;&#1089;&#1100;&#1082;&#1077;%20&#1084;&#1080;&#1089;&#1090;&#1077;&#1094;&#1090;&#1074;&#1086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0,&#1059;&#1088;&#1086;&#1082;%208.%20%20&#1056;&#1086;&#1084;&#1072;&#1085;&#1089;&#1100;&#1082;&#1077;%20&#1084;&#1080;&#1089;&#1090;&#1077;&#1094;&#1090;&#1074;&#1086;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0,&#1059;&#1088;&#1086;&#1082;%208.%20%20&#1056;&#1086;&#1084;&#1072;&#1085;&#1089;&#1100;&#1082;&#1077;%20&#1084;&#1080;&#1089;&#1090;&#1077;&#1094;&#1090;&#1074;&#1086;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5" Type="http://schemas.openxmlformats.org/officeDocument/2006/relationships/image" Target="../media/image7.wmf"/><Relationship Id="rId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gif"/><Relationship Id="rId3" Type="http://schemas.openxmlformats.org/officeDocument/2006/relationships/image" Target="../media/image43.png"/><Relationship Id="rId7" Type="http://schemas.openxmlformats.org/officeDocument/2006/relationships/hyperlink" Target="../&#1042;&#1110;&#1076;&#1077;&#1086;/4.%2000_00_00-00_02_00.wmv" TargetMode="External"/><Relationship Id="rId2" Type="http://schemas.openxmlformats.org/officeDocument/2006/relationships/hyperlink" Target="../&#1042;&#1110;&#1076;&#1077;&#1086;/2..wmv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5" Type="http://schemas.openxmlformats.org/officeDocument/2006/relationships/image" Target="../media/image44.jpeg"/><Relationship Id="rId4" Type="http://schemas.openxmlformats.org/officeDocument/2006/relationships/hyperlink" Target="../&#1042;&#1110;&#1076;&#1077;&#1086;/3.%2000_00_00-00_01_00.wmv" TargetMode="External"/><Relationship Id="rId9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0,&#1059;&#1088;&#1086;&#1082;%208.%20%20&#1056;&#1086;&#1084;&#1072;&#1085;&#1089;&#1100;&#1082;&#1077;%20&#1084;&#1080;&#1089;&#1090;&#1077;&#1094;&#1090;&#1074;&#1086;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0,&#1059;&#1088;&#1086;&#1082;%208.%20%20&#1056;&#1086;&#1084;&#1072;&#1085;&#1089;&#1100;&#1082;&#1077;%20&#1084;&#1080;&#1089;&#1090;&#1077;&#1094;&#1090;&#1074;&#1086;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0,&#1059;&#1088;&#1086;&#1082;%208.%20%20&#1056;&#1086;&#1084;&#1072;&#1085;&#1089;&#1100;&#1082;&#1077;%20&#1084;&#1080;&#1089;&#1090;&#1077;&#1094;&#1090;&#1074;&#1086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7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0,&#1059;&#1088;&#1086;&#1082;%208.%20%20&#1056;&#1086;&#1084;&#1072;&#1085;&#1089;&#1100;&#1082;&#1077;%20&#1084;&#1080;&#1089;&#1090;&#1077;&#1094;&#1090;&#1074;&#1086;" TargetMode="External"/><Relationship Id="rId2" Type="http://schemas.openxmlformats.org/officeDocument/2006/relationships/hyperlink" Target="../&#1042;&#1110;&#1076;&#1077;&#1086;/1..wmv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9.wmf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17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0,&#1059;&#1088;&#1086;&#1082;%208.%20%20&#1056;&#1086;&#1084;&#1072;&#1085;&#1089;&#1100;&#1082;&#1077;%20&#1084;&#1080;&#1089;&#1090;&#1077;&#1094;&#1090;&#1074;&#1086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7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0,&#1059;&#1088;&#1086;&#1082;%208.%20%20&#1056;&#1086;&#1084;&#1072;&#1085;&#1089;&#1100;&#1082;&#1077;%20&#1084;&#1080;&#1089;&#1090;&#1077;&#1094;&#1090;&#1074;&#1086;" TargetMode="External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5" Type="http://schemas.openxmlformats.org/officeDocument/2006/relationships/image" Target="../media/image7.wmf"/><Relationship Id="rId4" Type="http://schemas.openxmlformats.org/officeDocument/2006/relationships/image" Target="../media/image5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0,&#1059;&#1088;&#1086;&#1082;%208.%20%20&#1056;&#1086;&#1084;&#1072;&#1085;&#1089;&#1100;&#1082;&#1077;%20&#1084;&#1080;&#1089;&#1090;&#1077;&#1094;&#1090;&#1074;&#1086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5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0,&#1059;&#1088;&#1086;&#1082;%208.%20%20&#1056;&#1086;&#1084;&#1072;&#1085;&#1089;&#1100;&#1082;&#1077;%20&#1084;&#1080;&#1089;&#1090;&#1077;&#1094;&#1090;&#1074;&#1086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7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0,&#1059;&#1088;&#1086;&#1082;%208.%20%20&#1056;&#1086;&#1084;&#1072;&#1085;&#1089;&#1100;&#1082;&#1077;%20&#1084;&#1080;&#1089;&#1090;&#1077;&#1094;&#1090;&#1074;&#1086;" TargetMode="External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5" Type="http://schemas.openxmlformats.org/officeDocument/2006/relationships/image" Target="../media/image7.wmf"/><Relationship Id="rId4" Type="http://schemas.openxmlformats.org/officeDocument/2006/relationships/hyperlink" Target="&#1055;&#1088;&#1077;&#1079;&#1077;&#1085;&#1090;&#1072;&#1094;&#1110;&#1103;1.pptx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0,&#1059;&#1088;&#1086;&#1082;%208.%20%20&#1056;&#1086;&#1084;&#1072;&#1085;&#1089;&#1100;&#1082;&#1077;%20&#1084;&#1080;&#1089;&#1090;&#1077;&#1094;&#1090;&#1074;&#1086;" TargetMode="External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5" Type="http://schemas.openxmlformats.org/officeDocument/2006/relationships/image" Target="../media/image17.wmf"/><Relationship Id="rId4" Type="http://schemas.openxmlformats.org/officeDocument/2006/relationships/image" Target="../media/image6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6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0,&#1059;&#1088;&#1086;&#1082;%208.%20%20&#1056;&#1086;&#1084;&#1072;&#1085;&#1089;&#1100;&#1082;&#1077;%20&#1084;&#1080;&#1089;&#1090;&#1077;&#1094;&#1090;&#1074;&#1086;" TargetMode="External"/><Relationship Id="rId4" Type="http://schemas.openxmlformats.org/officeDocument/2006/relationships/image" Target="../media/image65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66.wmf"/><Relationship Id="rId1" Type="http://schemas.openxmlformats.org/officeDocument/2006/relationships/slideLayout" Target="../slideLayouts/slideLayout6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0,&#1059;&#1088;&#1086;&#1082;%208.%20%20&#1056;&#1086;&#1084;&#1072;&#1085;&#1089;&#1100;&#1082;&#1077;%20&#1084;&#1080;&#1089;&#1090;&#1077;&#1094;&#1090;&#1074;&#1086;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0,&#1059;&#1088;&#1086;&#1082;%208.%20%20&#1056;&#1086;&#1084;&#1072;&#1085;&#1089;&#1100;&#1082;&#1077;%20&#1084;&#1080;&#1089;&#1090;&#1077;&#1094;&#1090;&#1074;&#1086;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5" Type="http://schemas.openxmlformats.org/officeDocument/2006/relationships/image" Target="../media/image7.wmf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6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0,&#1059;&#1088;&#1086;&#1082;%208.%20%20&#1056;&#1086;&#1084;&#1072;&#1085;&#1089;&#1100;&#1082;&#1077;%20&#1084;&#1080;&#1089;&#1090;&#1077;&#1094;&#1090;&#1074;&#1086;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6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0,&#1059;&#1088;&#1086;&#1082;%208.%20%20&#1056;&#1086;&#1084;&#1072;&#1085;&#1089;&#1100;&#1082;&#1077;%20&#1084;&#1080;&#1089;&#1090;&#1077;&#1094;&#1090;&#1074;&#1086;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6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0,&#1059;&#1088;&#1086;&#1082;%208.%20%20&#1056;&#1086;&#1084;&#1072;&#1085;&#1089;&#1100;&#1082;&#1077;%20&#1084;&#1080;&#1089;&#1090;&#1077;&#1094;&#1090;&#1074;&#1086;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6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0,&#1059;&#1088;&#1086;&#1082;%208.%20%20&#1056;&#1086;&#1084;&#1072;&#1085;&#1089;&#1100;&#1082;&#1077;%20&#1084;&#1080;&#1089;&#1090;&#1077;&#1094;&#1090;&#1074;&#1086;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wmf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0,&#1059;&#1088;&#1086;&#1082;%208.%20%20&#1056;&#1086;&#1084;&#1072;&#1085;&#1089;&#1100;&#1082;&#1077;%20&#1084;&#1080;&#1089;&#1090;&#1077;&#1094;&#1090;&#1074;&#1086;" TargetMode="External"/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8.gif"/><Relationship Id="rId5" Type="http://schemas.openxmlformats.org/officeDocument/2006/relationships/hyperlink" Target="../&#1042;&#1110;&#1076;&#1077;&#1086;/5..wmv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0,&#1059;&#1088;&#1086;&#1082;%208.%20%20&#1056;&#1086;&#1084;&#1072;&#1085;&#1089;&#1100;&#1082;&#1077;%20&#1084;&#1080;&#1089;&#1090;&#1077;&#1094;&#1090;&#1074;&#1086;" TargetMode="External"/><Relationship Id="rId5" Type="http://schemas.openxmlformats.org/officeDocument/2006/relationships/image" Target="../media/image70.gif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71.gif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0,&#1059;&#1088;&#1086;&#1082;%208.%20%20&#1056;&#1086;&#1084;&#1072;&#1085;&#1089;&#1100;&#1082;&#1077;%20&#1084;&#1080;&#1089;&#1090;&#1077;&#1094;&#1090;&#1074;&#1086;" TargetMode="External"/><Relationship Id="rId4" Type="http://schemas.openxmlformats.org/officeDocument/2006/relationships/image" Target="../media/image7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73.gif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0,&#1059;&#1088;&#1086;&#1082;%208.%20%20&#1056;&#1086;&#1084;&#1072;&#1085;&#1089;&#1100;&#1082;&#1077;%20&#1084;&#1080;&#1089;&#1090;&#1077;&#1094;&#1090;&#1074;&#1086;" TargetMode="External"/><Relationship Id="rId4" Type="http://schemas.openxmlformats.org/officeDocument/2006/relationships/image" Target="../media/image74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0,&#1059;&#1088;&#1086;&#1082;%208.%20%20&#1056;&#1086;&#1084;&#1072;&#1085;&#1089;&#1100;&#1082;&#1077;%20&#1084;&#1080;&#1089;&#1090;&#1077;&#1094;&#1090;&#1074;&#1086;" TargetMode="External"/><Relationship Id="rId2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0,&#1059;&#1088;&#1086;&#1082;%208.%20%20&#1056;&#1086;&#1084;&#1072;&#1085;&#1089;&#1100;&#1082;&#1077;%20&#1084;&#1080;&#1089;&#1090;&#1077;&#1094;&#1090;&#1074;&#1086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10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0,&#1059;&#1088;&#1086;&#1082;%208.%20%20&#1056;&#1086;&#1084;&#1072;&#1085;&#1089;&#1100;&#1082;&#1077;%20&#1084;&#1080;&#1089;&#1090;&#1077;&#1094;&#1090;&#1074;&#1086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1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0,&#1059;&#1088;&#1086;&#1082;%208.%20%20&#1056;&#1086;&#1084;&#1072;&#1085;&#1089;&#1100;&#1082;&#1077;%20&#1084;&#1080;&#1089;&#1090;&#1077;&#1094;&#1090;&#1074;&#1086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7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0,&#1059;&#1088;&#1086;&#1082;%208.%20%20&#1056;&#1086;&#1084;&#1072;&#1085;&#1089;&#1100;&#1082;&#1077;%20&#1084;&#1080;&#1089;&#1090;&#1077;&#1094;&#1090;&#1074;&#1086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17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0,&#1059;&#1088;&#1086;&#1082;%208.%20%20&#1056;&#1086;&#1084;&#1072;&#1085;&#1089;&#1100;&#1082;&#1077;%20&#1084;&#1080;&#1089;&#1090;&#1077;&#1094;&#1090;&#1074;&#1086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12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0,&#1059;&#1088;&#1086;&#1082;%208.%20%20&#1056;&#1086;&#1084;&#1072;&#1085;&#1089;&#1100;&#1082;&#1077;%20&#1084;&#1080;&#1089;&#1090;&#1077;&#1094;&#1090;&#1074;&#1086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10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32656"/>
            <a:ext cx="7772400" cy="1470025"/>
          </a:xfrm>
        </p:spPr>
        <p:txBody>
          <a:bodyPr/>
          <a:lstStyle/>
          <a:p>
            <a:r>
              <a:rPr lang="uk-UA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Мистецтво в культурі минулого</a:t>
            </a:r>
            <a:endParaRPr lang="ru-RU" b="1" dirty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611560" y="1988840"/>
            <a:ext cx="7848872" cy="4176464"/>
          </a:xfrm>
        </p:spPr>
        <p:txBody>
          <a:bodyPr>
            <a:normAutofit fontScale="32500" lnSpcReduction="20000"/>
          </a:bodyPr>
          <a:lstStyle/>
          <a:p>
            <a:r>
              <a:rPr lang="uk-UA" dirty="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74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Нагорна Світлана Леонідівна</a:t>
            </a:r>
          </a:p>
          <a:p>
            <a:r>
              <a:rPr lang="uk-UA" sz="7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вчитель музичного мистецтва </a:t>
            </a:r>
          </a:p>
          <a:p>
            <a:r>
              <a:rPr lang="uk-UA" sz="7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uk-UA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Шостаківський</a:t>
            </a:r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навчально-виховний комплекс</a:t>
            </a:r>
            <a:r>
              <a:rPr lang="ru-RU" sz="7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„Дошкільний</a:t>
            </a:r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навчально-виховний заклад-загальноосвітня школа І-ІІ </a:t>
            </a:r>
            <a:r>
              <a:rPr lang="uk-UA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ступенів”</a:t>
            </a:r>
            <a:endParaRPr lang="uk-UA" sz="7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7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74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Нагорний Віталій Михайлович</a:t>
            </a:r>
          </a:p>
          <a:p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вчитель музичного мистецтва</a:t>
            </a:r>
          </a:p>
          <a:p>
            <a:r>
              <a:rPr lang="uk-UA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Катеринопільська</a:t>
            </a:r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загальноосвітня</a:t>
            </a:r>
          </a:p>
          <a:p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школа І –ІІІ ступенів № 1</a:t>
            </a:r>
            <a:endParaRPr lang="ru-RU" sz="7400" dirty="0">
              <a:solidFill>
                <a:schemeClr val="tx1"/>
              </a:solidFill>
            </a:endParaRPr>
          </a:p>
        </p:txBody>
      </p:sp>
      <p:pic>
        <p:nvPicPr>
          <p:cNvPr id="2051" name="Picture 3" descr="C:\Documents and Settings\User\Мои документы\Мои рисунки\анімація\в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879448"/>
            <a:ext cx="8568952" cy="2036798"/>
          </a:xfrm>
          <a:prstGeom prst="rect">
            <a:avLst/>
          </a:prstGeom>
          <a:noFill/>
        </p:spPr>
      </p:pic>
      <p:sp>
        <p:nvSpPr>
          <p:cNvPr id="5" name="Кнопка дії: додому 4">
            <a:hlinkClick r:id="rId3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додому 5">
            <a:hlinkClick r:id="rId4" action="ppaction://hlinkpres?slideindex=10&amp;slidetitle=Урок 8.  Романське мистецтво" highlightClick="1"/>
          </p:cNvPr>
          <p:cNvSpPr/>
          <p:nvPr/>
        </p:nvSpPr>
        <p:spPr>
          <a:xfrm>
            <a:off x="8028384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Романський живопис Італії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836712"/>
            <a:ext cx="3935413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5076056" y="6021288"/>
            <a:ext cx="381642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Мозаїка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«Христос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Пантократор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XII ст. Собор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Чефалу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Сицилія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251520" y="1268760"/>
            <a:ext cx="4572000" cy="48320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 smtClean="0"/>
              <a:t>     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Позначився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вплив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візантійського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мистецтва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особливо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помітно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мозаїчних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циклах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собору в </a:t>
            </a:r>
            <a:r>
              <a:rPr lang="ru-RU" sz="2200" b="1" dirty="0" err="1" smtClean="0">
                <a:latin typeface="Times New Roman" pitchFamily="18" charset="0"/>
                <a:cs typeface="Times New Roman" pitchFamily="18" charset="0"/>
              </a:rPr>
              <a:t>Чефалу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над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якими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працювали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візантійські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майстри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 Центральною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фігурою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собору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зображення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Христа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Пантократора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Пальці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правої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руки Спасителя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складені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благословіння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а в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лівій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тримає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розкрите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Євангеліє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 Печаль у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очах,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відкритість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обіймів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навіть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два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окремі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локони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спадають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чоло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говорять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про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співчуття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милосердя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8" descr="I:\музика\Рисунок6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2656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Кнопка дії: додому 7">
            <a:hlinkClick r:id="rId4" action="ppaction://hlinkpres?slideindex=2&amp;slidetitle=Слайд 2" highlightClick="1"/>
          </p:cNvPr>
          <p:cNvSpPr/>
          <p:nvPr/>
        </p:nvSpPr>
        <p:spPr>
          <a:xfrm>
            <a:off x="39553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Кнопка дії: додому 8">
            <a:hlinkClick r:id="rId5" action="ppaction://hlinkpres?slideindex=10&amp;slidetitle=Урок 8.  Романське мистецтво" highlightClick="1"/>
          </p:cNvPr>
          <p:cNvSpPr/>
          <p:nvPr/>
        </p:nvSpPr>
        <p:spPr>
          <a:xfrm>
            <a:off x="899592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ocuments\Кондратова Електронний додаток до підручника Мистецтво 8 клас\8 урок\Ілюстрації\живопис\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260648"/>
            <a:ext cx="4248472" cy="2830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C:\Users\User\Documents\Кондратова Електронний додаток до підручника Мистецтво 8 клас\8 урок\Ілюстрації\живопис\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60648"/>
            <a:ext cx="4330600" cy="287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User\Documents\Кондратова Електронний додаток до підручника Мистецтво 8 клас\8 урок\Ілюстрації\живопис\907px-Meister_aus_Tahull_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3212976"/>
            <a:ext cx="3005038" cy="3393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C:\Users\User\Documents\Кондратова Електронний додаток до підручника Мистецтво 8 клас\8 урок\Ілюстрації\живопис\2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3928" y="3212975"/>
            <a:ext cx="4896544" cy="3390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Кнопка дії: додому 7">
            <a:hlinkClick r:id="rId6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додому 6">
            <a:hlinkClick r:id="rId7" action="ppaction://hlinkpres?slideindex=10&amp;slidetitle=Урок 8.  Романське мистецтво" highlightClick="1"/>
          </p:cNvPr>
          <p:cNvSpPr/>
          <p:nvPr/>
        </p:nvSpPr>
        <p:spPr>
          <a:xfrm>
            <a:off x="8028384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/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n/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ln/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Книжкова</a:t>
            </a:r>
            <a:r>
              <a:rPr lang="ru-RU" b="1" dirty="0" smtClean="0">
                <a:ln/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err="1" smtClean="0">
                <a:ln/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мініатюра</a:t>
            </a:r>
            <a:r>
              <a:rPr lang="ru-RU" b="1" dirty="0" smtClean="0">
                <a:ln/>
                <a:solidFill>
                  <a:schemeClr val="accent3"/>
                </a:solidFill>
              </a:rPr>
              <a:t/>
            </a:r>
            <a:br>
              <a:rPr lang="ru-RU" b="1" dirty="0" smtClean="0">
                <a:ln/>
                <a:solidFill>
                  <a:schemeClr val="accent3"/>
                </a:solidFill>
              </a:rPr>
            </a:br>
            <a:endParaRPr 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08720"/>
            <a:ext cx="3384376" cy="5084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кутник 3"/>
          <p:cNvSpPr/>
          <p:nvPr/>
        </p:nvSpPr>
        <p:spPr>
          <a:xfrm>
            <a:off x="323528" y="5934670"/>
            <a:ext cx="38884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 err="1" smtClean="0">
                <a:latin typeface="Times New Roman" pitchFamily="18" charset="0"/>
                <a:cs typeface="Times New Roman" pitchFamily="18" charset="0"/>
              </a:rPr>
              <a:t>Мініатюра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 «Св. </a:t>
            </a:r>
            <a:r>
              <a:rPr lang="ru-RU" sz="1400" b="1" i="1" dirty="0" err="1" smtClean="0">
                <a:latin typeface="Times New Roman" pitchFamily="18" charset="0"/>
                <a:cs typeface="Times New Roman" pitchFamily="18" charset="0"/>
              </a:rPr>
              <a:t>євангеліст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err="1" smtClean="0">
                <a:latin typeface="Times New Roman" pitchFamily="18" charset="0"/>
                <a:cs typeface="Times New Roman" pitchFamily="18" charset="0"/>
              </a:rPr>
              <a:t>Іоанн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». </a:t>
            </a:r>
            <a:r>
              <a:rPr lang="ru-RU" sz="1400" b="1" i="1" dirty="0" err="1" smtClean="0">
                <a:latin typeface="Times New Roman" pitchFamily="18" charset="0"/>
                <a:cs typeface="Times New Roman" pitchFamily="18" charset="0"/>
              </a:rPr>
              <a:t>Євангеліє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err="1" smtClean="0">
                <a:latin typeface="Times New Roman" pitchFamily="18" charset="0"/>
                <a:cs typeface="Times New Roman" pitchFamily="18" charset="0"/>
              </a:rPr>
              <a:t>абата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err="1" smtClean="0">
                <a:latin typeface="Times New Roman" pitchFamily="18" charset="0"/>
                <a:cs typeface="Times New Roman" pitchFamily="18" charset="0"/>
              </a:rPr>
              <a:t>Ведрикуса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b="1" i="1" dirty="0" err="1" smtClean="0">
                <a:latin typeface="Times New Roman" pitchFamily="18" charset="0"/>
                <a:cs typeface="Times New Roman" pitchFamily="18" charset="0"/>
              </a:rPr>
              <a:t>Бл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. 1147 р. </a:t>
            </a:r>
            <a:r>
              <a:rPr lang="ru-RU" sz="1400" b="1" i="1" dirty="0" err="1" smtClean="0">
                <a:latin typeface="Times New Roman" pitchFamily="18" charset="0"/>
                <a:cs typeface="Times New Roman" pitchFamily="18" charset="0"/>
              </a:rPr>
              <a:t>Франція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4067944" y="908720"/>
            <a:ext cx="475252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Найбільша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кількість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рукописів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створена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монастирях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Південної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Франції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та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Баварії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Німеччина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Виконані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дусі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народних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традицій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вирізняються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яскравими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насиченими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кольорами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високою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майстерністю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митців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 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i="1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Основні</a:t>
            </a:r>
            <a:r>
              <a:rPr lang="ru-RU" sz="2400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орнаментальні</a:t>
            </a:r>
            <a:r>
              <a:rPr lang="ru-RU" sz="2400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мотиви</a:t>
            </a:r>
            <a:r>
              <a:rPr lang="ru-RU" sz="2400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342900" indent="-342900">
              <a:buAutoNum type="arabicPeriod"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геометричні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фігури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(коло, квадрат, меандр) 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рослинні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форми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стилізоване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листя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аканта,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квіткові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розетки). </a:t>
            </a:r>
          </a:p>
          <a:p>
            <a:pPr marL="342900" indent="-342900">
              <a:buAutoNum type="arabicPeriod"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зооморфні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мотиви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8" descr="I:\музика\Рисунок6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8424" y="3717032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Кнопка дії: додому 7">
            <a:hlinkClick r:id="rId4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Кнопка дії: додому 8">
            <a:hlinkClick r:id="rId5" action="ppaction://hlinkpres?slideindex=10&amp;slidetitle=Урок 8.  Романське мистецтво" highlightClick="1"/>
          </p:cNvPr>
          <p:cNvSpPr/>
          <p:nvPr/>
        </p:nvSpPr>
        <p:spPr>
          <a:xfrm>
            <a:off x="8028384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Скульптура</a:t>
            </a:r>
            <a:br>
              <a:rPr lang="ru-RU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090685"/>
            <a:ext cx="4392487" cy="285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95536" y="5949280"/>
            <a:ext cx="4176464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400" b="1" i="1" dirty="0" err="1">
                <a:latin typeface="Times New Roman" pitchFamily="18" charset="0"/>
                <a:cs typeface="Times New Roman" pitchFamily="18" charset="0"/>
              </a:rPr>
              <a:t>Страшний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 суд». </a:t>
            </a:r>
            <a:r>
              <a:rPr lang="ru-RU" sz="1400" b="1" i="1" dirty="0" err="1">
                <a:latin typeface="Times New Roman" pitchFamily="18" charset="0"/>
                <a:cs typeface="Times New Roman" pitchFamily="18" charset="0"/>
              </a:rPr>
              <a:t>Рельєф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 над </a:t>
            </a:r>
            <a:r>
              <a:rPr lang="ru-RU" sz="1400" b="1" i="1" dirty="0" err="1" smtClean="0">
                <a:latin typeface="Times New Roman" pitchFamily="18" charset="0"/>
                <a:cs typeface="Times New Roman" pitchFamily="18" charset="0"/>
              </a:rPr>
              <a:t>головним</a:t>
            </a:r>
            <a:endParaRPr lang="ru-RU" sz="14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 входом у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собор </a:t>
            </a:r>
            <a:r>
              <a:rPr lang="ru-RU" sz="1400" b="1" i="1" dirty="0" err="1">
                <a:latin typeface="Times New Roman" pitchFamily="18" charset="0"/>
                <a:cs typeface="Times New Roman" pitchFamily="18" charset="0"/>
              </a:rPr>
              <a:t>Сен-Лазар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XII</a:t>
            </a:r>
          </a:p>
          <a:p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ст. </a:t>
            </a:r>
            <a:r>
              <a:rPr lang="ru-RU" sz="1400" b="1" i="1" dirty="0" err="1">
                <a:latin typeface="Times New Roman" pitchFamily="18" charset="0"/>
                <a:cs typeface="Times New Roman" pitchFamily="18" charset="0"/>
              </a:rPr>
              <a:t>Отен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b="1" i="1" dirty="0" err="1">
                <a:latin typeface="Times New Roman" pitchFamily="18" charset="0"/>
                <a:cs typeface="Times New Roman" pitchFamily="18" charset="0"/>
              </a:rPr>
              <a:t>Франція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Картинки по запросу скульптура рельєф страшный суд романського стилю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3483012"/>
            <a:ext cx="4152330" cy="311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кутник 5"/>
          <p:cNvSpPr/>
          <p:nvPr/>
        </p:nvSpPr>
        <p:spPr>
          <a:xfrm>
            <a:off x="323528" y="908720"/>
            <a:ext cx="8568952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b="1" i="1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Характерні</a:t>
            </a:r>
            <a:r>
              <a:rPr lang="ru-RU" sz="2800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особливості</a:t>
            </a:r>
            <a:r>
              <a:rPr lang="ru-RU" sz="2800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342900" indent="-342900" algn="just">
              <a:buAutoNum type="arabicPeriod"/>
            </a:pP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монументальні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гігантські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рельєфні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композиції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над порталами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храмів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342900" indent="-342900" algn="just">
              <a:buAutoNum type="arabicPeriod"/>
            </a:pP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різні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масштаби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фігур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найбільша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фігура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Христа,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трохи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менші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ангелів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апостолів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найменші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простих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смертних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342900" indent="-342900" algn="just">
              <a:buAutoNum type="arabicPeriod"/>
            </a:pP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сюжети – грізні пророцтва з Апокаліпсису і Страшного суду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7" descr="I:\музика\Рисунок5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00392" y="188641"/>
            <a:ext cx="788370" cy="116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C:\Documents and Settings\User\Мои документы\Мои рисунки\анімація\26274661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404664"/>
            <a:ext cx="720080" cy="654618"/>
          </a:xfrm>
          <a:prstGeom prst="rect">
            <a:avLst/>
          </a:prstGeom>
          <a:noFill/>
        </p:spPr>
      </p:pic>
      <p:sp>
        <p:nvSpPr>
          <p:cNvPr id="10" name="Кнопка дії: додому 9">
            <a:hlinkClick r:id="rId6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Кнопка дії: додому 10">
            <a:hlinkClick r:id="rId7" action="ppaction://hlinkpres?slideindex=10&amp;slidetitle=Урок 8.  Романське мистецтво" highlightClick="1"/>
          </p:cNvPr>
          <p:cNvSpPr/>
          <p:nvPr/>
        </p:nvSpPr>
        <p:spPr>
          <a:xfrm>
            <a:off x="8028384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/>
          <p:cNvSpPr/>
          <p:nvPr/>
        </p:nvSpPr>
        <p:spPr>
          <a:xfrm>
            <a:off x="323528" y="260648"/>
            <a:ext cx="85689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Центр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композиції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величезна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фігура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Христа; 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верхній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частині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— небо, 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нижній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грішна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земля;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праворуч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Христа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розташовані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рай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праведники,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ліворуч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засуджені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вічні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муки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грішники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чорти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пекло.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44824"/>
            <a:ext cx="2520279" cy="336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1772816"/>
            <a:ext cx="3669109" cy="3261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2771800" y="1988840"/>
            <a:ext cx="216023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200" b="1" i="1" dirty="0" err="1">
                <a:latin typeface="Times New Roman" pitchFamily="18" charset="0"/>
                <a:cs typeface="Times New Roman" pitchFamily="18" charset="0"/>
              </a:rPr>
              <a:t>Зішестя</a:t>
            </a: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 Святого Духа». </a:t>
            </a:r>
            <a:r>
              <a:rPr lang="ru-RU" sz="1200" b="1" i="1" dirty="0" err="1">
                <a:latin typeface="Times New Roman" pitchFamily="18" charset="0"/>
                <a:cs typeface="Times New Roman" pitchFamily="18" charset="0"/>
              </a:rPr>
              <a:t>Рельєф</a:t>
            </a: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 над </a:t>
            </a:r>
            <a:r>
              <a:rPr lang="ru-RU" sz="1200" b="1" i="1" dirty="0" err="1">
                <a:latin typeface="Times New Roman" pitchFamily="18" charset="0"/>
                <a:cs typeface="Times New Roman" pitchFamily="18" charset="0"/>
              </a:rPr>
              <a:t>головним</a:t>
            </a: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 входом у </a:t>
            </a:r>
            <a:r>
              <a:rPr lang="ru-RU" sz="1200" b="1" i="1" dirty="0" err="1">
                <a:latin typeface="Times New Roman" pitchFamily="18" charset="0"/>
                <a:cs typeface="Times New Roman" pitchFamily="18" charset="0"/>
              </a:rPr>
              <a:t>церкву</a:t>
            </a: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 Сен-Мадлен. 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Фрагмент. </a:t>
            </a:r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XII </a:t>
            </a: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ст. </a:t>
            </a:r>
            <a:r>
              <a:rPr lang="ru-RU" sz="1200" b="1" i="1" dirty="0" err="1">
                <a:latin typeface="Times New Roman" pitchFamily="18" charset="0"/>
                <a:cs typeface="Times New Roman" pitchFamily="18" charset="0"/>
              </a:rPr>
              <a:t>Везле</a:t>
            </a: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b="1" i="1" dirty="0" err="1">
                <a:latin typeface="Times New Roman" pitchFamily="18" charset="0"/>
                <a:cs typeface="Times New Roman" pitchFamily="18" charset="0"/>
              </a:rPr>
              <a:t>Франція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2"/>
          <p:cNvSpPr>
            <a:spLocks noChangeArrowheads="1"/>
          </p:cNvSpPr>
          <p:nvPr/>
        </p:nvSpPr>
        <p:spPr bwMode="auto">
          <a:xfrm>
            <a:off x="3275856" y="3861048"/>
            <a:ext cx="201622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«Лев, </a:t>
            </a:r>
            <a:r>
              <a:rPr lang="ru-RU" sz="1200" b="1" i="1" dirty="0" err="1" smtClean="0"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i="1" dirty="0" err="1" smtClean="0">
                <a:latin typeface="Times New Roman" pitchFamily="18" charset="0"/>
                <a:cs typeface="Times New Roman" pitchFamily="18" charset="0"/>
              </a:rPr>
              <a:t>роздирає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i="1" dirty="0" err="1" smtClean="0">
                <a:latin typeface="Times New Roman" pitchFamily="18" charset="0"/>
                <a:cs typeface="Times New Roman" pitchFamily="18" charset="0"/>
              </a:rPr>
              <a:t>людину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». Деталь </a:t>
            </a:r>
            <a:r>
              <a:rPr lang="ru-RU" sz="1200" b="1" i="1" dirty="0" err="1" smtClean="0">
                <a:latin typeface="Times New Roman" pitchFamily="18" charset="0"/>
                <a:cs typeface="Times New Roman" pitchFamily="18" charset="0"/>
              </a:rPr>
              <a:t>оздоблення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i="1" dirty="0" err="1" smtClean="0">
                <a:latin typeface="Times New Roman" pitchFamily="18" charset="0"/>
                <a:cs typeface="Times New Roman" pitchFamily="18" charset="0"/>
              </a:rPr>
              <a:t>вікна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i="1" dirty="0" err="1" smtClean="0">
                <a:latin typeface="Times New Roman" pitchFamily="18" charset="0"/>
                <a:cs typeface="Times New Roman" pitchFamily="18" charset="0"/>
              </a:rPr>
              <a:t>Вормського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 собору. </a:t>
            </a:r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XII 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ст. </a:t>
            </a:r>
            <a:r>
              <a:rPr lang="ru-RU" sz="1200" b="1" i="1" dirty="0" err="1" smtClean="0">
                <a:latin typeface="Times New Roman" pitchFamily="18" charset="0"/>
                <a:cs typeface="Times New Roman" pitchFamily="18" charset="0"/>
              </a:rPr>
              <a:t>Німеччина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кутник 7"/>
          <p:cNvSpPr/>
          <p:nvPr/>
        </p:nvSpPr>
        <p:spPr>
          <a:xfrm>
            <a:off x="323528" y="5445224"/>
            <a:ext cx="85689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Більшість скульптурних шедеврів романського стилю збереглися у Франції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(церкви 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Сен-Лазар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Отені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й 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Сен-Мадлен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Везле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), Німеччині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(собори в 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Бамберзі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Вормсі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й Італії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(храми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Мілані, Вероні, 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Павії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8" descr="I:\музика\Рисунок6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4509120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Кнопка дії: додому 10">
            <a:hlinkClick r:id="rId5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Кнопка дії: додому 9">
            <a:hlinkClick r:id="rId6" action="ppaction://hlinkpres?slideindex=10&amp;slidetitle=Урок 8.  Романське мистецтво" highlightClick="1"/>
          </p:cNvPr>
          <p:cNvSpPr/>
          <p:nvPr/>
        </p:nvSpPr>
        <p:spPr>
          <a:xfrm>
            <a:off x="8100392" y="6381328"/>
            <a:ext cx="432048" cy="28803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uk-UA" alt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Практичне завдання</a:t>
            </a:r>
            <a:endParaRPr lang="ru-RU" dirty="0"/>
          </a:p>
        </p:txBody>
      </p:sp>
      <p:sp>
        <p:nvSpPr>
          <p:cNvPr id="3" name="Прямокутник 2"/>
          <p:cNvSpPr/>
          <p:nvPr/>
        </p:nvSpPr>
        <p:spPr>
          <a:xfrm>
            <a:off x="467544" y="692696"/>
            <a:ext cx="81369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Розгляньте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ілюстрації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Порівняйте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зображені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капітелі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колон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романських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соборів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капітелями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візантійських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античних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храмів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177" y="1526059"/>
            <a:ext cx="2443406" cy="233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1484784"/>
            <a:ext cx="2277009" cy="2364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7713" y="1484784"/>
            <a:ext cx="1812849" cy="233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3"/>
          <p:cNvSpPr>
            <a:spLocks noChangeArrowheads="1"/>
          </p:cNvSpPr>
          <p:nvPr/>
        </p:nvSpPr>
        <p:spPr bwMode="auto">
          <a:xfrm>
            <a:off x="323528" y="3861048"/>
            <a:ext cx="295232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100" b="1" i="1" dirty="0" err="1">
                <a:latin typeface="Times New Roman" pitchFamily="18" charset="0"/>
                <a:cs typeface="Times New Roman" pitchFamily="18" charset="0"/>
              </a:rPr>
              <a:t>Капітель</a:t>
            </a: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1100" b="1" i="1" dirty="0" err="1">
                <a:latin typeface="Times New Roman" pitchFamily="18" charset="0"/>
                <a:cs typeface="Times New Roman" pitchFamily="18" charset="0"/>
              </a:rPr>
              <a:t>Викрадення</a:t>
            </a: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i="1" dirty="0" err="1">
                <a:latin typeface="Times New Roman" pitchFamily="18" charset="0"/>
                <a:cs typeface="Times New Roman" pitchFamily="18" charset="0"/>
              </a:rPr>
              <a:t>Ганімеда</a:t>
            </a: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en-US" sz="1100" b="1" i="1" dirty="0">
                <a:latin typeface="Times New Roman" pitchFamily="18" charset="0"/>
                <a:cs typeface="Times New Roman" pitchFamily="18" charset="0"/>
              </a:rPr>
              <a:t>XII </a:t>
            </a: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ст. </a:t>
            </a:r>
            <a:r>
              <a:rPr lang="ru-RU" sz="1100" b="1" i="1" dirty="0" err="1">
                <a:latin typeface="Times New Roman" pitchFamily="18" charset="0"/>
                <a:cs typeface="Times New Roman" pitchFamily="18" charset="0"/>
              </a:rPr>
              <a:t>Церква</a:t>
            </a: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i="1" dirty="0" smtClean="0">
                <a:latin typeface="Times New Roman" pitchFamily="18" charset="0"/>
                <a:cs typeface="Times New Roman" pitchFamily="18" charset="0"/>
              </a:rPr>
              <a:t>Сен-Мадлен. </a:t>
            </a:r>
            <a:r>
              <a:rPr lang="ru-RU" sz="1100" b="1" i="1" dirty="0" err="1" smtClean="0">
                <a:latin typeface="Times New Roman" pitchFamily="18" charset="0"/>
                <a:cs typeface="Times New Roman" pitchFamily="18" charset="0"/>
              </a:rPr>
              <a:t>Везле</a:t>
            </a: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b="1" i="1" dirty="0" err="1">
                <a:latin typeface="Times New Roman" pitchFamily="18" charset="0"/>
                <a:cs typeface="Times New Roman" pitchFamily="18" charset="0"/>
              </a:rPr>
              <a:t>Франція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4"/>
          <p:cNvSpPr>
            <a:spLocks noChangeArrowheads="1"/>
          </p:cNvSpPr>
          <p:nvPr/>
        </p:nvSpPr>
        <p:spPr bwMode="auto">
          <a:xfrm>
            <a:off x="3347864" y="3861048"/>
            <a:ext cx="2736304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100" b="1" i="1" dirty="0" err="1">
                <a:latin typeface="Times New Roman" pitchFamily="18" charset="0"/>
                <a:cs typeface="Times New Roman" pitchFamily="18" charset="0"/>
              </a:rPr>
              <a:t>Капітель</a:t>
            </a: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1100" b="1" i="1" dirty="0" err="1" smtClean="0">
                <a:latin typeface="Times New Roman" pitchFamily="18" charset="0"/>
                <a:cs typeface="Times New Roman" pitchFamily="18" charset="0"/>
              </a:rPr>
              <a:t>Будівництво</a:t>
            </a:r>
            <a:r>
              <a:rPr lang="ru-RU" sz="11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i="1" dirty="0" err="1" smtClean="0">
                <a:latin typeface="Times New Roman" pitchFamily="18" charset="0"/>
                <a:cs typeface="Times New Roman" pitchFamily="18" charset="0"/>
              </a:rPr>
              <a:t>Ноєвого</a:t>
            </a:r>
            <a:r>
              <a:rPr lang="ru-RU" sz="11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ковчега». </a:t>
            </a:r>
            <a:r>
              <a:rPr lang="en-US" sz="1100" b="1" i="1" dirty="0">
                <a:latin typeface="Times New Roman" pitchFamily="18" charset="0"/>
                <a:cs typeface="Times New Roman" pitchFamily="18" charset="0"/>
              </a:rPr>
              <a:t>XII </a:t>
            </a: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ст. </a:t>
            </a:r>
            <a:r>
              <a:rPr lang="ru-RU" sz="1100" b="1" i="1" dirty="0" err="1">
                <a:latin typeface="Times New Roman" pitchFamily="18" charset="0"/>
                <a:cs typeface="Times New Roman" pitchFamily="18" charset="0"/>
              </a:rPr>
              <a:t>Церква</a:t>
            </a: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 Сен-Мадлен. </a:t>
            </a:r>
            <a:r>
              <a:rPr lang="ru-RU" sz="1100" b="1" i="1" dirty="0" err="1">
                <a:latin typeface="Times New Roman" pitchFamily="18" charset="0"/>
                <a:cs typeface="Times New Roman" pitchFamily="18" charset="0"/>
              </a:rPr>
              <a:t>Везле</a:t>
            </a: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b="1" i="1" dirty="0" err="1">
                <a:latin typeface="Times New Roman" pitchFamily="18" charset="0"/>
                <a:cs typeface="Times New Roman" pitchFamily="18" charset="0"/>
              </a:rPr>
              <a:t>Франція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5"/>
          <p:cNvSpPr>
            <a:spLocks noChangeArrowheads="1"/>
          </p:cNvSpPr>
          <p:nvPr/>
        </p:nvSpPr>
        <p:spPr bwMode="auto">
          <a:xfrm>
            <a:off x="6300192" y="3861048"/>
            <a:ext cx="216024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100" b="1" i="1" dirty="0" err="1">
                <a:latin typeface="Times New Roman" pitchFamily="18" charset="0"/>
                <a:cs typeface="Times New Roman" pitchFamily="18" charset="0"/>
              </a:rPr>
              <a:t>Капітель</a:t>
            </a: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 «Адам </a:t>
            </a:r>
            <a:r>
              <a:rPr lang="ru-RU" sz="1100" b="1" i="1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i="1" dirty="0" err="1">
                <a:latin typeface="Times New Roman" pitchFamily="18" charset="0"/>
                <a:cs typeface="Times New Roman" pitchFamily="18" charset="0"/>
              </a:rPr>
              <a:t>Єва</a:t>
            </a: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en-US" sz="1100" b="1" i="1" dirty="0">
                <a:latin typeface="Times New Roman" pitchFamily="18" charset="0"/>
                <a:cs typeface="Times New Roman" pitchFamily="18" charset="0"/>
              </a:rPr>
              <a:t>XII </a:t>
            </a: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ст. Музей </a:t>
            </a:r>
            <a:r>
              <a:rPr lang="ru-RU" sz="1100" b="1" i="1" dirty="0" err="1">
                <a:latin typeface="Times New Roman" pitchFamily="18" charset="0"/>
                <a:cs typeface="Times New Roman" pitchFamily="18" charset="0"/>
              </a:rPr>
              <a:t>Клюні</a:t>
            </a: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. Париж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1" y="4581129"/>
            <a:ext cx="1080119" cy="957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19672" y="4581128"/>
            <a:ext cx="969228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87824" y="4581128"/>
            <a:ext cx="1080120" cy="1008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кутник 12"/>
          <p:cNvSpPr/>
          <p:nvPr/>
        </p:nvSpPr>
        <p:spPr>
          <a:xfrm>
            <a:off x="251520" y="5877272"/>
            <a:ext cx="149261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000" b="1" i="1" dirty="0" smtClean="0">
                <a:latin typeface="Times New Roman" pitchFamily="18" charset="0"/>
                <a:cs typeface="Times New Roman" pitchFamily="18" charset="0"/>
              </a:rPr>
              <a:t>Капітель колони</a:t>
            </a:r>
          </a:p>
          <a:p>
            <a:r>
              <a:rPr lang="uk-UA" sz="1000" b="1" i="1" dirty="0" smtClean="0">
                <a:latin typeface="Times New Roman" pitchFamily="18" charset="0"/>
                <a:cs typeface="Times New Roman" pitchFamily="18" charset="0"/>
              </a:rPr>
              <a:t> доричного ордера</a:t>
            </a:r>
            <a:endParaRPr lang="ru-RU" sz="1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кутник 13"/>
          <p:cNvSpPr/>
          <p:nvPr/>
        </p:nvSpPr>
        <p:spPr>
          <a:xfrm>
            <a:off x="1691680" y="5877272"/>
            <a:ext cx="13963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000" b="1" i="1" dirty="0" smtClean="0">
                <a:latin typeface="Times New Roman" pitchFamily="18" charset="0"/>
                <a:cs typeface="Times New Roman" pitchFamily="18" charset="0"/>
              </a:rPr>
              <a:t>Капітель колони</a:t>
            </a:r>
          </a:p>
          <a:p>
            <a:r>
              <a:rPr lang="uk-UA" sz="1000" b="1" i="1" dirty="0" smtClean="0">
                <a:latin typeface="Times New Roman" pitchFamily="18" charset="0"/>
                <a:cs typeface="Times New Roman" pitchFamily="18" charset="0"/>
              </a:rPr>
              <a:t> іонічного ордера</a:t>
            </a:r>
            <a:endParaRPr lang="ru-RU" sz="1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кутник 14"/>
          <p:cNvSpPr/>
          <p:nvPr/>
        </p:nvSpPr>
        <p:spPr>
          <a:xfrm>
            <a:off x="2915816" y="5877272"/>
            <a:ext cx="20043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000" b="1" i="1" dirty="0" smtClean="0">
                <a:latin typeface="Times New Roman" pitchFamily="18" charset="0"/>
                <a:cs typeface="Times New Roman" pitchFamily="18" charset="0"/>
              </a:rPr>
              <a:t>Капітель колони </a:t>
            </a:r>
          </a:p>
          <a:p>
            <a:r>
              <a:rPr lang="uk-UA" sz="1000" b="1" i="1" dirty="0" smtClean="0">
                <a:latin typeface="Times New Roman" pitchFamily="18" charset="0"/>
                <a:cs typeface="Times New Roman" pitchFamily="18" charset="0"/>
              </a:rPr>
              <a:t>коринфського ордера</a:t>
            </a:r>
            <a:endParaRPr lang="ru-RU" sz="1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000" dirty="0" smtClean="0"/>
              <a:t/>
            </a:r>
            <a:br>
              <a:rPr lang="ru-RU" sz="1000" dirty="0" smtClean="0"/>
            </a:br>
            <a:endParaRPr lang="ru-RU" sz="1000" dirty="0"/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83968" y="4581127"/>
            <a:ext cx="1296144" cy="1290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24127" y="4581128"/>
            <a:ext cx="1351121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164288" y="4581128"/>
            <a:ext cx="1440160" cy="1200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рямоугольник 1"/>
          <p:cNvSpPr>
            <a:spLocks noChangeArrowheads="1"/>
          </p:cNvSpPr>
          <p:nvPr/>
        </p:nvSpPr>
        <p:spPr bwMode="auto">
          <a:xfrm>
            <a:off x="4355976" y="5805264"/>
            <a:ext cx="158611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1000" b="1" i="1" dirty="0" err="1">
                <a:latin typeface="Times New Roman" pitchFamily="18" charset="0"/>
                <a:cs typeface="Times New Roman" pitchFamily="18" charset="0"/>
              </a:rPr>
              <a:t>Капітель</a:t>
            </a:r>
            <a:r>
              <a:rPr lang="ru-RU" altLang="ru-RU" sz="1000" b="1" i="1" dirty="0">
                <a:latin typeface="Times New Roman" pitchFamily="18" charset="0"/>
                <a:cs typeface="Times New Roman" pitchFamily="18" charset="0"/>
              </a:rPr>
              <a:t> колони в </a:t>
            </a:r>
            <a:r>
              <a:rPr lang="ru-RU" altLang="ru-RU" sz="1000" b="1" i="1" dirty="0" err="1">
                <a:latin typeface="Times New Roman" pitchFamily="18" charset="0"/>
                <a:cs typeface="Times New Roman" pitchFamily="18" charset="0"/>
              </a:rPr>
              <a:t>соборі</a:t>
            </a:r>
            <a:endParaRPr lang="ru-RU" altLang="ru-RU" sz="10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1000" b="1" i="1" dirty="0">
                <a:latin typeface="Times New Roman" pitchFamily="18" charset="0"/>
                <a:cs typeface="Times New Roman" pitchFamily="18" charset="0"/>
              </a:rPr>
              <a:t>Св. Марка. </a:t>
            </a:r>
            <a:r>
              <a:rPr lang="en-US" altLang="ru-RU" sz="1000" b="1" i="1" dirty="0">
                <a:latin typeface="Times New Roman" pitchFamily="18" charset="0"/>
                <a:cs typeface="Times New Roman" pitchFamily="18" charset="0"/>
              </a:rPr>
              <a:t>IX–XI </a:t>
            </a:r>
            <a:r>
              <a:rPr lang="ru-RU" altLang="ru-RU" sz="1000" b="1" i="1" dirty="0">
                <a:latin typeface="Times New Roman" pitchFamily="18" charset="0"/>
                <a:cs typeface="Times New Roman" pitchFamily="18" charset="0"/>
              </a:rPr>
              <a:t>ст.</a:t>
            </a:r>
          </a:p>
          <a:p>
            <a:r>
              <a:rPr lang="ru-RU" altLang="ru-RU" sz="1000" b="1" i="1" dirty="0" err="1">
                <a:latin typeface="Times New Roman" pitchFamily="18" charset="0"/>
                <a:cs typeface="Times New Roman" pitchFamily="18" charset="0"/>
              </a:rPr>
              <a:t>Венеція</a:t>
            </a:r>
            <a:r>
              <a:rPr lang="ru-RU" altLang="ru-RU" sz="10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000" b="1" i="1" dirty="0" err="1">
                <a:latin typeface="Times New Roman" pitchFamily="18" charset="0"/>
                <a:cs typeface="Times New Roman" pitchFamily="18" charset="0"/>
              </a:rPr>
              <a:t>Італія</a:t>
            </a:r>
            <a:endParaRPr lang="ru-RU" altLang="ru-RU" sz="1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2"/>
          <p:cNvSpPr>
            <a:spLocks noChangeArrowheads="1"/>
          </p:cNvSpPr>
          <p:nvPr/>
        </p:nvSpPr>
        <p:spPr bwMode="auto">
          <a:xfrm>
            <a:off x="5796136" y="5877272"/>
            <a:ext cx="151216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1000" b="1" i="1" dirty="0" err="1">
                <a:latin typeface="Times New Roman" pitchFamily="18" charset="0"/>
                <a:cs typeface="Times New Roman" pitchFamily="18" charset="0"/>
              </a:rPr>
              <a:t>Капітель</a:t>
            </a:r>
            <a:r>
              <a:rPr lang="ru-RU" altLang="ru-RU" sz="1000" b="1" i="1" dirty="0">
                <a:latin typeface="Times New Roman" pitchFamily="18" charset="0"/>
                <a:cs typeface="Times New Roman" pitchFamily="18" charset="0"/>
              </a:rPr>
              <a:t> колони</a:t>
            </a:r>
          </a:p>
          <a:p>
            <a:r>
              <a:rPr lang="ru-RU" altLang="ru-RU" sz="1000" b="1" i="1" dirty="0" err="1">
                <a:latin typeface="Times New Roman" pitchFamily="18" charset="0"/>
                <a:cs typeface="Times New Roman" pitchFamily="18" charset="0"/>
              </a:rPr>
              <a:t>ранньохристиянського</a:t>
            </a:r>
            <a:endParaRPr lang="ru-RU" altLang="ru-RU" sz="10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1000" b="1" i="1" dirty="0">
                <a:latin typeface="Times New Roman" pitchFamily="18" charset="0"/>
                <a:cs typeface="Times New Roman" pitchFamily="18" charset="0"/>
              </a:rPr>
              <a:t>храму. </a:t>
            </a:r>
            <a:r>
              <a:rPr lang="en-US" altLang="ru-RU" sz="1000" b="1" i="1" dirty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altLang="ru-RU" sz="1000" b="1" i="1" dirty="0">
                <a:latin typeface="Times New Roman" pitchFamily="18" charset="0"/>
                <a:cs typeface="Times New Roman" pitchFamily="18" charset="0"/>
              </a:rPr>
              <a:t>ст. </a:t>
            </a:r>
            <a:r>
              <a:rPr lang="ru-RU" altLang="ru-RU" sz="1000" b="1" i="1" dirty="0" err="1">
                <a:latin typeface="Times New Roman" pitchFamily="18" charset="0"/>
                <a:cs typeface="Times New Roman" pitchFamily="18" charset="0"/>
              </a:rPr>
              <a:t>Філіппи</a:t>
            </a:r>
            <a:r>
              <a:rPr lang="ru-RU" altLang="ru-RU" sz="10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000" b="1" i="1" dirty="0" err="1">
                <a:latin typeface="Times New Roman" pitchFamily="18" charset="0"/>
                <a:cs typeface="Times New Roman" pitchFamily="18" charset="0"/>
              </a:rPr>
              <a:t>Греція</a:t>
            </a:r>
            <a:endParaRPr lang="ru-RU" altLang="ru-RU" sz="1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3"/>
          <p:cNvSpPr>
            <a:spLocks noChangeArrowheads="1"/>
          </p:cNvSpPr>
          <p:nvPr/>
        </p:nvSpPr>
        <p:spPr bwMode="auto">
          <a:xfrm>
            <a:off x="7308304" y="5805264"/>
            <a:ext cx="1547664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1000" b="1" i="1" dirty="0" err="1">
                <a:latin typeface="Times New Roman" pitchFamily="18" charset="0"/>
                <a:cs typeface="Times New Roman" pitchFamily="18" charset="0"/>
              </a:rPr>
              <a:t>Капітель</a:t>
            </a:r>
            <a:r>
              <a:rPr lang="ru-RU" altLang="ru-RU" sz="1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000" b="1" i="1" dirty="0" smtClean="0">
                <a:latin typeface="Times New Roman" pitchFamily="18" charset="0"/>
                <a:cs typeface="Times New Roman" pitchFamily="18" charset="0"/>
              </a:rPr>
              <a:t>колони у </a:t>
            </a:r>
            <a:r>
              <a:rPr lang="ru-RU" altLang="ru-RU" sz="1000" b="1" i="1" dirty="0" err="1">
                <a:latin typeface="Times New Roman" pitchFamily="18" charset="0"/>
                <a:cs typeface="Times New Roman" pitchFamily="18" charset="0"/>
              </a:rPr>
              <a:t>Великій</a:t>
            </a:r>
            <a:r>
              <a:rPr lang="ru-RU" altLang="ru-RU" sz="1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000" b="1" i="1" dirty="0" err="1" smtClean="0">
                <a:latin typeface="Times New Roman" pitchFamily="18" charset="0"/>
                <a:cs typeface="Times New Roman" pitchFamily="18" charset="0"/>
              </a:rPr>
              <a:t>мечеті</a:t>
            </a:r>
            <a:r>
              <a:rPr lang="ru-RU" altLang="ru-RU" sz="10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altLang="ru-RU" sz="1000" b="1" i="1" dirty="0" smtClean="0">
                <a:latin typeface="Times New Roman" pitchFamily="18" charset="0"/>
                <a:cs typeface="Times New Roman" pitchFamily="18" charset="0"/>
              </a:rPr>
              <a:t>VII </a:t>
            </a:r>
            <a:r>
              <a:rPr lang="ru-RU" altLang="ru-RU" sz="1000" b="1" i="1" dirty="0">
                <a:latin typeface="Times New Roman" pitchFamily="18" charset="0"/>
                <a:cs typeface="Times New Roman" pitchFamily="18" charset="0"/>
              </a:rPr>
              <a:t>ст. </a:t>
            </a:r>
            <a:r>
              <a:rPr lang="ru-RU" altLang="ru-RU" sz="1000" b="1" i="1" dirty="0" err="1">
                <a:latin typeface="Times New Roman" pitchFamily="18" charset="0"/>
                <a:cs typeface="Times New Roman" pitchFamily="18" charset="0"/>
              </a:rPr>
              <a:t>Кайруан</a:t>
            </a:r>
            <a:r>
              <a:rPr lang="ru-RU" altLang="ru-RU" sz="10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000" b="1" i="1" dirty="0" err="1">
                <a:latin typeface="Times New Roman" pitchFamily="18" charset="0"/>
                <a:cs typeface="Times New Roman" pitchFamily="18" charset="0"/>
              </a:rPr>
              <a:t>Туніс</a:t>
            </a:r>
            <a:endParaRPr lang="ru-RU" altLang="ru-RU" sz="1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Picture 5" descr="I:\музика\Рисунок3.wmf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244408" y="1340768"/>
            <a:ext cx="696806" cy="1263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Кнопка дії: додому 23">
            <a:hlinkClick r:id="rId12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5" name="Кнопка дії: додому 24">
            <a:hlinkClick r:id="rId13" action="ppaction://hlinkpres?slideindex=10&amp;slidetitle=Урок 8.  Романське мистецтво" highlightClick="1"/>
          </p:cNvPr>
          <p:cNvSpPr/>
          <p:nvPr/>
        </p:nvSpPr>
        <p:spPr>
          <a:xfrm>
            <a:off x="8604448" y="5301208"/>
            <a:ext cx="323528" cy="394344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кутник 5"/>
          <p:cNvSpPr/>
          <p:nvPr/>
        </p:nvSpPr>
        <p:spPr>
          <a:xfrm>
            <a:off x="395536" y="332656"/>
            <a:ext cx="84969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   У скульптурних творах романського стилю з'являються зображення тварин. Найчастіше - це образи фантастичних чудовиськ, що уособлюють зло й химерно переплітаються з образами святих на стінах християнських  храмів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800" y="2132856"/>
            <a:ext cx="8714680" cy="307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1"/>
          <p:cNvSpPr>
            <a:spLocks noChangeArrowheads="1"/>
          </p:cNvSpPr>
          <p:nvPr/>
        </p:nvSpPr>
        <p:spPr bwMode="auto">
          <a:xfrm>
            <a:off x="2644775" y="5517407"/>
            <a:ext cx="444374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Декор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апсиди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кафедрального собору в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яченці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. XII–XIII ст.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Італія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8" descr="I:\музика\Рисунок6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60432" y="1556792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Кнопка дії: додому 9">
            <a:hlinkClick r:id="rId4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Кнопка дії: додому 8">
            <a:hlinkClick r:id="rId5" action="ppaction://hlinkpres?slideindex=10&amp;slidetitle=Урок 8.  Романське мистецтво" highlightClick="1"/>
          </p:cNvPr>
          <p:cNvSpPr/>
          <p:nvPr/>
        </p:nvSpPr>
        <p:spPr>
          <a:xfrm>
            <a:off x="8028384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age09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76672"/>
            <a:ext cx="8640960" cy="5760640"/>
          </a:xfrm>
          <a:prstGeom prst="rect">
            <a:avLst/>
          </a:prstGeom>
        </p:spPr>
      </p:pic>
      <p:sp>
        <p:nvSpPr>
          <p:cNvPr id="5" name="Кнопка дії: додому 4">
            <a:hlinkClick r:id="rId3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" name="Кнопка дії: додому 3">
            <a:hlinkClick r:id="rId4" action="ppaction://hlinkpres?slideindex=10&amp;slidetitle=Урок 8.  Романське мистецтво" highlightClick="1"/>
          </p:cNvPr>
          <p:cNvSpPr/>
          <p:nvPr/>
        </p:nvSpPr>
        <p:spPr>
          <a:xfrm>
            <a:off x="8028384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Декоративно-прикладне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мистецтво</a:t>
            </a: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323528" y="1062608"/>
            <a:ext cx="8568952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3812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</a:t>
            </a:r>
            <a:r>
              <a:rPr kumimoji="0" lang="uk-UA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період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розквіту різних галузей декоративно-прикладного мистецтва: литва, карбування, різьблення по кості, художньої емалі, ткацтва, килимарства, ювелірного мистецтва. Переважали геометричні, рослинні або зооморфні орнаменти, зображували побутові сцени, фольклорні чи біблійні сюжети.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5" name="AutoShape 3" descr="http://www.%D1%82%D1%80%D0%BE%D0%B9%D1%81%D0%BA%D0%B0%D1%8F%D1%83%D0%BD%D1%86%D0%B8%D1%8F.%D1%80%D1%84/wp-content/uploads/2015/04/mXQBEeUmNiM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797" name="AutoShape 5" descr="http://www.%D1%82%D1%80%D0%BE%D0%B9%D1%81%D0%BA%D0%B0%D1%8F%D1%83%D0%BD%D1%86%D0%B8%D1%8F.%D1%80%D1%84/wp-content/uploads/2015/04/mXQBEeUmNiM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799" name="AutoShape 7" descr="http://www.%D1%82%D1%80%D0%BE%D0%B9%D1%81%D0%BA%D0%B0%D1%8F%D1%83%D0%BD%D1%86%D0%B8%D1%8F.%D1%80%D1%84/wp-content/uploads/2015/04/mXQBEeUmNiM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01" name="AutoShape 9" descr="http://www.%D1%82%D1%80%D0%BE%D0%B9%D1%81%D0%BA%D0%B0%D1%8F%D1%83%D0%BD%D1%86%D0%B8%D1%8F.%D1%80%D1%84/wp-content/uploads/2015/04/mXQBEeUmNiM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03" name="AutoShape 11" descr="http://www.%D1%82%D1%80%D0%BE%D0%B9%D1%81%D0%BA%D0%B0%D1%8F%D1%83%D0%BD%D1%86%D0%B8%D1%8F.%D1%80%D1%84/wp-content/uploads/2015/04/mXQBEeUmNiM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3804" name="Picture 12" descr="C:\Documents and Settings\User\Рабочий стол\Мистецтво 8 кл., розробки презентацій\І семестр\8. Романське мистецтво\Ілюстрації\декоративне мистецтво\Релікварій для шматочкі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284984"/>
            <a:ext cx="3096344" cy="2364790"/>
          </a:xfrm>
          <a:prstGeom prst="rect">
            <a:avLst/>
          </a:prstGeom>
          <a:noFill/>
        </p:spPr>
      </p:pic>
      <p:sp>
        <p:nvSpPr>
          <p:cNvPr id="10" name="Прямокутник 9"/>
          <p:cNvSpPr/>
          <p:nvPr/>
        </p:nvSpPr>
        <p:spPr>
          <a:xfrm>
            <a:off x="251520" y="5661248"/>
            <a:ext cx="38164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 err="1" smtClean="0">
                <a:latin typeface="Times New Roman" pitchFamily="18" charset="0"/>
                <a:cs typeface="Times New Roman" pitchFamily="18" charset="0"/>
              </a:rPr>
              <a:t>Релікварій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1600" b="1" i="1" dirty="0" err="1" smtClean="0">
                <a:latin typeface="Times New Roman" pitchFamily="18" charset="0"/>
                <a:cs typeface="Times New Roman" pitchFamily="18" charset="0"/>
              </a:rPr>
              <a:t>шматочків</a:t>
            </a:r>
            <a:endParaRPr lang="ru-RU" sz="16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i="1" dirty="0" err="1" smtClean="0">
                <a:latin typeface="Times New Roman" pitchFamily="18" charset="0"/>
                <a:cs typeface="Times New Roman" pitchFamily="18" charset="0"/>
              </a:rPr>
              <a:t>істинного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 smtClean="0">
                <a:latin typeface="Times New Roman" pitchFamily="18" charset="0"/>
                <a:cs typeface="Times New Roman" pitchFamily="18" charset="0"/>
              </a:rPr>
              <a:t>хреста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b="1" i="1" dirty="0" err="1" smtClean="0">
                <a:latin typeface="Times New Roman" pitchFamily="18" charset="0"/>
                <a:cs typeface="Times New Roman" pitchFamily="18" charset="0"/>
              </a:rPr>
              <a:t>Бл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. 1156–1158 </a:t>
            </a:r>
            <a:r>
              <a:rPr lang="ru-RU" sz="1600" b="1" i="1" dirty="0" err="1" smtClean="0"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. золото, </a:t>
            </a:r>
            <a:r>
              <a:rPr lang="ru-RU" sz="1600" b="1" i="1" dirty="0" err="1" smtClean="0">
                <a:latin typeface="Times New Roman" pitchFamily="18" charset="0"/>
                <a:cs typeface="Times New Roman" pitchFamily="18" charset="0"/>
              </a:rPr>
              <a:t>емаль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b="1" i="1" dirty="0" err="1" smtClean="0">
                <a:latin typeface="Times New Roman" pitchFamily="18" charset="0"/>
                <a:cs typeface="Times New Roman" pitchFamily="18" charset="0"/>
              </a:rPr>
              <a:t>Мозан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b="1" i="1" dirty="0" err="1" smtClean="0">
                <a:latin typeface="Times New Roman" pitchFamily="18" charset="0"/>
                <a:cs typeface="Times New Roman" pitchFamily="18" charset="0"/>
              </a:rPr>
              <a:t>Бельгія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808" name="Picture 16" descr="http://salavatcity.ru/forum/uploads/post-6467-1353237930_thumb.jpg"/>
          <p:cNvPicPr>
            <a:picLocks noChangeAspect="1" noChangeArrowheads="1"/>
          </p:cNvPicPr>
          <p:nvPr/>
        </p:nvPicPr>
        <p:blipFill>
          <a:blip r:embed="rId3" cstate="print"/>
          <a:srcRect l="10010" r="12412"/>
          <a:stretch>
            <a:fillRect/>
          </a:stretch>
        </p:blipFill>
        <p:spPr bwMode="auto">
          <a:xfrm>
            <a:off x="6732240" y="3573016"/>
            <a:ext cx="2232248" cy="2160240"/>
          </a:xfrm>
          <a:prstGeom prst="rect">
            <a:avLst/>
          </a:prstGeom>
          <a:noFill/>
        </p:spPr>
      </p:pic>
      <p:sp>
        <p:nvSpPr>
          <p:cNvPr id="13" name="Прямокутник 12"/>
          <p:cNvSpPr/>
          <p:nvPr/>
        </p:nvSpPr>
        <p:spPr>
          <a:xfrm>
            <a:off x="6444208" y="5805264"/>
            <a:ext cx="18794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Подушка РИМСЬКА </a:t>
            </a:r>
          </a:p>
          <a:p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b="1" i="1" dirty="0" err="1" smtClean="0">
                <a:latin typeface="Times New Roman" pitchFamily="18" charset="0"/>
                <a:cs typeface="Times New Roman" pitchFamily="18" charset="0"/>
              </a:rPr>
              <a:t>романському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err="1" smtClean="0">
                <a:latin typeface="Times New Roman" pitchFamily="18" charset="0"/>
                <a:cs typeface="Times New Roman" pitchFamily="18" charset="0"/>
              </a:rPr>
              <a:t>стилі</a:t>
            </a:r>
            <a:endParaRPr lang="ru-RU" sz="1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2780928"/>
            <a:ext cx="3034757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"/>
          <p:cNvSpPr>
            <a:spLocks noChangeArrowheads="1"/>
          </p:cNvSpPr>
          <p:nvPr/>
        </p:nvSpPr>
        <p:spPr bwMode="auto">
          <a:xfrm>
            <a:off x="3923928" y="5085184"/>
            <a:ext cx="244827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Гобелен «</a:t>
            </a:r>
            <a:r>
              <a:rPr lang="ru-RU" sz="1600" b="1" i="1" dirty="0" err="1">
                <a:latin typeface="Times New Roman" pitchFamily="18" charset="0"/>
                <a:cs typeface="Times New Roman" pitchFamily="18" charset="0"/>
              </a:rPr>
              <a:t>Створення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>
                <a:latin typeface="Times New Roman" pitchFamily="18" charset="0"/>
                <a:cs typeface="Times New Roman" pitchFamily="18" charset="0"/>
              </a:rPr>
              <a:t>світу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». Фрагмент.</a:t>
            </a:r>
          </a:p>
          <a:p>
            <a:r>
              <a:rPr lang="ru-RU" sz="1600" b="1" i="1" dirty="0" err="1">
                <a:latin typeface="Times New Roman" pitchFamily="18" charset="0"/>
                <a:cs typeface="Times New Roman" pitchFamily="18" charset="0"/>
              </a:rPr>
              <a:t>Бл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. 1100 р. Музей кафедрального собору</a:t>
            </a:r>
          </a:p>
          <a:p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b="1" i="1" dirty="0" err="1">
                <a:latin typeface="Times New Roman" pitchFamily="18" charset="0"/>
                <a:cs typeface="Times New Roman" pitchFamily="18" charset="0"/>
              </a:rPr>
              <a:t>Жироні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b="1" i="1" dirty="0" err="1">
                <a:latin typeface="Times New Roman" pitchFamily="18" charset="0"/>
                <a:cs typeface="Times New Roman" pitchFamily="18" charset="0"/>
              </a:rPr>
              <a:t>Іспанія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8" descr="I:\музика\Рисунок6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32656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Кнопка дії: додому 17">
            <a:hlinkClick r:id="rId6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7" name="Кнопка дії: додому 16">
            <a:hlinkClick r:id="rId7" action="ppaction://hlinkpres?slideindex=10&amp;slidetitle=Урок 8.  Романське мистецтво" highlightClick="1"/>
          </p:cNvPr>
          <p:cNvSpPr/>
          <p:nvPr/>
        </p:nvSpPr>
        <p:spPr>
          <a:xfrm>
            <a:off x="8172400" y="6237312"/>
            <a:ext cx="322336" cy="394344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Музичне</a:t>
            </a:r>
            <a:r>
              <a:rPr lang="ru-RU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мистецтво</a:t>
            </a:r>
            <a:r>
              <a:rPr lang="ru-RU" b="1" dirty="0" smtClean="0">
                <a:solidFill>
                  <a:srgbClr val="008000"/>
                </a:solidFill>
              </a:rPr>
              <a:t/>
            </a:r>
            <a:br>
              <a:rPr lang="ru-RU" b="1" dirty="0" smtClean="0">
                <a:solidFill>
                  <a:srgbClr val="008000"/>
                </a:solidFill>
              </a:rPr>
            </a:b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Прямоугольник 1"/>
          <p:cNvSpPr>
            <a:spLocks noChangeArrowheads="1"/>
          </p:cNvSpPr>
          <p:nvPr/>
        </p:nvSpPr>
        <p:spPr bwMode="auto">
          <a:xfrm>
            <a:off x="3131840" y="1196752"/>
            <a:ext cx="576064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утвердженням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християнства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починає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свій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розвиток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культова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музика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романську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епоху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започатковано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новий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вид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виконання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духовної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музики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григоріанський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спів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124744"/>
            <a:ext cx="2880320" cy="4706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3"/>
          <p:cNvSpPr>
            <a:spLocks noChangeArrowheads="1"/>
          </p:cNvSpPr>
          <p:nvPr/>
        </p:nvSpPr>
        <p:spPr bwMode="auto">
          <a:xfrm>
            <a:off x="251520" y="5877272"/>
            <a:ext cx="2808312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«Папа </a:t>
            </a:r>
            <a:r>
              <a:rPr lang="ru-RU" sz="1100" b="1" i="1" dirty="0" err="1">
                <a:latin typeface="Times New Roman" pitchFamily="18" charset="0"/>
                <a:cs typeface="Times New Roman" pitchFamily="18" charset="0"/>
              </a:rPr>
              <a:t>Григорій</a:t>
            </a: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 Великий </a:t>
            </a:r>
            <a:r>
              <a:rPr lang="ru-RU" sz="1100" b="1" i="1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 Дух </a:t>
            </a:r>
            <a:r>
              <a:rPr lang="ru-RU" sz="1100" b="1" i="1" dirty="0" err="1">
                <a:latin typeface="Times New Roman" pitchFamily="18" charset="0"/>
                <a:cs typeface="Times New Roman" pitchFamily="18" charset="0"/>
              </a:rPr>
              <a:t>Святий</a:t>
            </a: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990–1000 </a:t>
            </a:r>
            <a:r>
              <a:rPr lang="ru-RU" sz="1100" b="1" i="1" dirty="0" err="1"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b="1" i="1" dirty="0" err="1">
                <a:latin typeface="Times New Roman" pitchFamily="18" charset="0"/>
                <a:cs typeface="Times New Roman" pitchFamily="18" charset="0"/>
              </a:rPr>
              <a:t>Різьба</a:t>
            </a: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1100" b="1" i="1" dirty="0" err="1">
                <a:latin typeface="Times New Roman" pitchFamily="18" charset="0"/>
                <a:cs typeface="Times New Roman" pitchFamily="18" charset="0"/>
              </a:rPr>
              <a:t>кістці</a:t>
            </a: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100" b="1" i="1" dirty="0" err="1">
                <a:latin typeface="Times New Roman" pitchFamily="18" charset="0"/>
                <a:cs typeface="Times New Roman" pitchFamily="18" charset="0"/>
              </a:rPr>
              <a:t>Історичний</a:t>
            </a: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 музей у </a:t>
            </a:r>
            <a:r>
              <a:rPr lang="ru-RU" sz="1100" b="1" i="1" dirty="0" err="1">
                <a:latin typeface="Times New Roman" pitchFamily="18" charset="0"/>
                <a:cs typeface="Times New Roman" pitchFamily="18" charset="0"/>
              </a:rPr>
              <a:t>Відні</a:t>
            </a: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b="1" i="1" dirty="0" err="1">
                <a:latin typeface="Times New Roman" pitchFamily="18" charset="0"/>
                <a:cs typeface="Times New Roman" pitchFamily="18" charset="0"/>
              </a:rPr>
              <a:t>Австрія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99992" y="2852936"/>
            <a:ext cx="24298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Для перегляду відео</a:t>
            </a:r>
            <a:endParaRPr lang="ru-RU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натисніть картинку 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64288" y="3068960"/>
            <a:ext cx="17086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400" b="1" i="1" u="sng" dirty="0" smtClean="0">
                <a:latin typeface="Times New Roman" pitchFamily="18" charset="0"/>
                <a:cs typeface="Times New Roman" pitchFamily="18" charset="0"/>
              </a:rPr>
              <a:t>Сучасне виконання</a:t>
            </a:r>
            <a:endParaRPr lang="ru-RU" sz="14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3" descr="C:\Users\User\Documents\Кондратова Електронний додаток до підручника Мистецтво 8 клас\8 урок\Ілюстрації\муз.мистецтво\Qm4afviRpgY.jp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912" y="3933056"/>
            <a:ext cx="3874021" cy="2577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Кнопка дії: додому 13">
            <a:hlinkClick r:id="rId6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6" name="Рисунок 15" descr="61.gif">
            <a:hlinkClick r:id="rId7" action="ppaction://hlinkfile"/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452320" y="2204864"/>
            <a:ext cx="1129704" cy="865859"/>
          </a:xfrm>
          <a:prstGeom prst="rect">
            <a:avLst/>
          </a:prstGeom>
        </p:spPr>
      </p:pic>
      <p:cxnSp>
        <p:nvCxnSpPr>
          <p:cNvPr id="20" name="Пряма зі стрілкою 19"/>
          <p:cNvCxnSpPr/>
          <p:nvPr/>
        </p:nvCxnSpPr>
        <p:spPr>
          <a:xfrm rot="5400000">
            <a:off x="5867350" y="3789040"/>
            <a:ext cx="576858" cy="794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 зі стрілкою 21"/>
          <p:cNvCxnSpPr/>
          <p:nvPr/>
        </p:nvCxnSpPr>
        <p:spPr>
          <a:xfrm flipV="1">
            <a:off x="6588224" y="2852936"/>
            <a:ext cx="792088" cy="288032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Кнопка дії: додому 12">
            <a:hlinkClick r:id="rId9" action="ppaction://hlinkpres?slideindex=10&amp;slidetitle=Урок 8.  Романське мистецтво" highlightClick="1"/>
          </p:cNvPr>
          <p:cNvSpPr/>
          <p:nvPr/>
        </p:nvSpPr>
        <p:spPr>
          <a:xfrm>
            <a:off x="8028384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 descr="romanske_mistectv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260648"/>
            <a:ext cx="8448938" cy="6336704"/>
          </a:xfrm>
        </p:spPr>
      </p:pic>
      <p:sp>
        <p:nvSpPr>
          <p:cNvPr id="5" name="TextBox 4"/>
          <p:cNvSpPr txBox="1"/>
          <p:nvPr/>
        </p:nvSpPr>
        <p:spPr>
          <a:xfrm>
            <a:off x="971600" y="1052736"/>
            <a:ext cx="13639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Урок 8 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Кнопка дії: додому 6">
            <a:hlinkClick r:id="rId3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додому 7">
            <a:hlinkClick r:id="rId4" action="ppaction://hlinkpres?slideindex=10&amp;slidetitle=Урок 8.  Романське мистецтво" highlightClick="1"/>
          </p:cNvPr>
          <p:cNvSpPr/>
          <p:nvPr/>
        </p:nvSpPr>
        <p:spPr>
          <a:xfrm>
            <a:off x="8028384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ocuments\Кондратова Електронний додаток до підручника Мистецтво 8 клас\8 урок\Ілюстрації\муз.мистецтво\rora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548680"/>
            <a:ext cx="3580280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Users\User\Documents\Кондратова Електронний додаток до підручника Мистецтво 8 клас\8 урок\Ілюстрації\муз.мистецтво\i8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3" y="3573016"/>
            <a:ext cx="4926161" cy="2888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кутник 5"/>
          <p:cNvSpPr/>
          <p:nvPr/>
        </p:nvSpPr>
        <p:spPr>
          <a:xfrm>
            <a:off x="3995936" y="404664"/>
            <a:ext cx="47525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Григоріанський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спів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канонізований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реформатором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церковної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музики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папою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Григорієм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І Великим у 590 - 604 роках. Папа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вірив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коли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тисячі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вірян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одночасно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звертаються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до Бога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однією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мовою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латиною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мовою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однієї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музики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(меси), то Господь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обов’язково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почує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допоможе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звільнитися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гріхів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отримати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прощення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спасіння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/>
          </a:p>
        </p:txBody>
      </p:sp>
      <p:pic>
        <p:nvPicPr>
          <p:cNvPr id="7" name="Picture 8" descr="I:\музика\Рисунок6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2924944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Кнопка дії: додому 8">
            <a:hlinkClick r:id="rId5" action="ppaction://hlinkpres?slideindex=2&amp;slidetitle=Слайд 2" highlightClick="1"/>
          </p:cNvPr>
          <p:cNvSpPr/>
          <p:nvPr/>
        </p:nvSpPr>
        <p:spPr>
          <a:xfrm>
            <a:off x="467544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додому 7">
            <a:hlinkClick r:id="rId6" action="ppaction://hlinkpres?slideindex=10&amp;slidetitle=Урок 8.  Романське мистецтво" highlightClick="1"/>
          </p:cNvPr>
          <p:cNvSpPr/>
          <p:nvPr/>
        </p:nvSpPr>
        <p:spPr>
          <a:xfrm>
            <a:off x="899592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AutoShape 2" descr="http://ricca.kz/attachments/Image/Image09_2.jpg?template=generi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20" name="AutoShape 4" descr="http://ricca.kz/attachments/Image/Image09_2.jpg?template=generi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22" name="AutoShape 6" descr="http://ricca.kz/attachments/Image/Image09_2.jpg?template=generi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Прямокутник 6"/>
          <p:cNvSpPr/>
          <p:nvPr/>
        </p:nvSpPr>
        <p:spPr>
          <a:xfrm>
            <a:off x="2699792" y="332656"/>
            <a:ext cx="40585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altLang="ru-RU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Практичне завдання</a:t>
            </a:r>
            <a:endParaRPr lang="ru-RU" sz="3200" dirty="0"/>
          </a:p>
        </p:txBody>
      </p:sp>
      <p:sp>
        <p:nvSpPr>
          <p:cNvPr id="8" name="Прямокутник 7"/>
          <p:cNvSpPr/>
          <p:nvPr/>
        </p:nvSpPr>
        <p:spPr>
          <a:xfrm>
            <a:off x="323528" y="1196752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Перегляньте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уривок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відеофільму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присвяченого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романському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мистецтву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ньому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тільки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побачите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мистецькі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шедеври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стилю,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але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послухаєте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григоріанський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спів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для вас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звучатиме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«Велика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органна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меса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 Ф.Й. Гайдна.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6" descr="Картинки по запросу Бамберзький собор Св. Петра та Св. Георгія орган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124744"/>
            <a:ext cx="3996444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кутник 11"/>
          <p:cNvSpPr/>
          <p:nvPr/>
        </p:nvSpPr>
        <p:spPr>
          <a:xfrm>
            <a:off x="2411760" y="5805264"/>
            <a:ext cx="24298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Для перегляду відео</a:t>
            </a:r>
            <a:endParaRPr lang="ru-RU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натисніть картинку 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5" descr="I:\музика\Рисунок3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188640"/>
            <a:ext cx="674911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Кнопка дії: додому 16">
            <a:hlinkClick r:id="rId5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9" name="Стрілка кутом 18"/>
          <p:cNvSpPr/>
          <p:nvPr/>
        </p:nvSpPr>
        <p:spPr>
          <a:xfrm>
            <a:off x="3995936" y="5013176"/>
            <a:ext cx="813816" cy="868680"/>
          </a:xfrm>
          <a:prstGeom prst="bentArrow">
            <a:avLst>
              <a:gd name="adj1" fmla="val 14968"/>
              <a:gd name="adj2" fmla="val 25000"/>
              <a:gd name="adj3" fmla="val 45064"/>
              <a:gd name="adj4" fmla="val 29706"/>
            </a:avLst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2" name="Рисунок 21" descr="Рисунок33.wm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5536" y="4388824"/>
            <a:ext cx="1656184" cy="1819642"/>
          </a:xfrm>
          <a:prstGeom prst="rect">
            <a:avLst/>
          </a:prstGeom>
        </p:spPr>
      </p:pic>
      <p:sp>
        <p:nvSpPr>
          <p:cNvPr id="13" name="Кнопка дії: додому 12">
            <a:hlinkClick r:id="rId7" action="ppaction://hlinkpres?slideindex=10&amp;slidetitle=Урок 8.  Романське мистецтво" highlightClick="1"/>
          </p:cNvPr>
          <p:cNvSpPr/>
          <p:nvPr/>
        </p:nvSpPr>
        <p:spPr>
          <a:xfrm>
            <a:off x="8028384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Театральне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мистецтво</a:t>
            </a:r>
            <a:r>
              <a:rPr lang="ru-RU" sz="3600" dirty="0" smtClean="0">
                <a:solidFill>
                  <a:srgbClr val="C00000"/>
                </a:solidFill>
              </a:rPr>
              <a:t/>
            </a:r>
            <a:br>
              <a:rPr lang="ru-RU" sz="3600" dirty="0" smtClean="0">
                <a:solidFill>
                  <a:srgbClr val="C00000"/>
                </a:solidFill>
              </a:rPr>
            </a:br>
            <a:endParaRPr lang="ru-RU" sz="3600" dirty="0"/>
          </a:p>
        </p:txBody>
      </p:sp>
      <p:sp>
        <p:nvSpPr>
          <p:cNvPr id="3" name="Прямокутник 2"/>
          <p:cNvSpPr/>
          <p:nvPr/>
        </p:nvSpPr>
        <p:spPr>
          <a:xfrm>
            <a:off x="323528" y="980728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Розвиваються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такі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види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театрального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мистецтва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театр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пантоміми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мімів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театр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мімансу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мандрівний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театр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жонглерів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204864"/>
            <a:ext cx="2564487" cy="378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кутник 4"/>
          <p:cNvSpPr/>
          <p:nvPr/>
        </p:nvSpPr>
        <p:spPr>
          <a:xfrm>
            <a:off x="395536" y="6021288"/>
            <a:ext cx="30963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«Жонглери».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Мініатюра.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XII cm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Франція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ПРЕДМЕТИ\Музика\МИСТЕЦТВО\Розробки уроків\І чверть - Кондратова\8 урок\8 урок\Ілюстрації\театр\театр жонглерів 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988840"/>
            <a:ext cx="3162782" cy="3816424"/>
          </a:xfrm>
          <a:prstGeom prst="rect">
            <a:avLst/>
          </a:prstGeom>
          <a:noFill/>
        </p:spPr>
      </p:pic>
      <p:sp>
        <p:nvSpPr>
          <p:cNvPr id="7" name="Прямокутник 6"/>
          <p:cNvSpPr/>
          <p:nvPr/>
        </p:nvSpPr>
        <p:spPr>
          <a:xfrm>
            <a:off x="5004048" y="5805264"/>
            <a:ext cx="3707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Актори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жанри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середньовічного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театру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Актори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Гистрион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8" descr="I:\музика\Рисунок6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32656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Кнопка дії: додому 9">
            <a:hlinkClick r:id="rId5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Кнопка дії: додому 10">
            <a:hlinkClick r:id="rId6" action="ppaction://hlinkpres?slideindex=10&amp;slidetitle=Урок 8.  Романське мистецтво" highlightClick="1"/>
          </p:cNvPr>
          <p:cNvSpPr/>
          <p:nvPr/>
        </p:nvSpPr>
        <p:spPr>
          <a:xfrm>
            <a:off x="8460432" y="5517232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23528" y="260648"/>
            <a:ext cx="8568952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462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 складу 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театру пантоміми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входили хористи, оркестрова група та кілька акторів-мімів. Актори пластичними рухами відтворювали текст п'єси, який виконував хор під музичний супровід.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793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Міми-професіонали мандрували невеликими групами або кількома сім'ями. Так формувався світський міні-театр раннього Середньовіччя, що об'єднував професійних митців різних спеціальностей — танцівників, музикантів, вокалістів, поетів</a:t>
            </a:r>
            <a:r>
              <a:rPr kumimoji="0" lang="uk-UA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051" name="Picture 3" descr="http://www.studfiles.ru/html/2706/710/html_WU7q6JiTz8.5jdr/htmlconvd-43FTwY_html_m4a25289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420888"/>
            <a:ext cx="2664296" cy="2137385"/>
          </a:xfrm>
          <a:prstGeom prst="rect">
            <a:avLst/>
          </a:prstGeom>
          <a:noFill/>
        </p:spPr>
      </p:pic>
      <p:pic>
        <p:nvPicPr>
          <p:cNvPr id="2053" name="Picture 5" descr="http://www.thehandstand.org/archive/september2002/articles/images/jokes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581128"/>
            <a:ext cx="3096344" cy="2002303"/>
          </a:xfrm>
          <a:prstGeom prst="rect">
            <a:avLst/>
          </a:prstGeom>
          <a:noFill/>
        </p:spPr>
      </p:pic>
      <p:pic>
        <p:nvPicPr>
          <p:cNvPr id="2055" name="Picture 7" descr="https://im1-tub-ua.yandex.net/i?id=de6a23bbdbb26fc874ca593769396639-l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2564904"/>
            <a:ext cx="5184576" cy="3888432"/>
          </a:xfrm>
          <a:prstGeom prst="rect">
            <a:avLst/>
          </a:prstGeom>
          <a:noFill/>
        </p:spPr>
      </p:pic>
      <p:pic>
        <p:nvPicPr>
          <p:cNvPr id="6" name="Picture 8" descr="I:\музика\Рисунок6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70071" y="2492896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Кнопка дії: додому 7">
            <a:hlinkClick r:id="rId6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Кнопка дії: додому 8">
            <a:hlinkClick r:id="rId7" action="ppaction://hlinkpres?slideindex=10&amp;slidetitle=Урок 8.  Романське мистецтво" highlightClick="1"/>
          </p:cNvPr>
          <p:cNvSpPr/>
          <p:nvPr/>
        </p:nvSpPr>
        <p:spPr>
          <a:xfrm>
            <a:off x="6948264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s://im3-tub-ua.yandex.net/i?id=8de72a39f9df80809c56fcb16ce20ece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32656"/>
            <a:ext cx="7488832" cy="3295086"/>
          </a:xfrm>
          <a:prstGeom prst="rect">
            <a:avLst/>
          </a:prstGeom>
          <a:noFill/>
        </p:spPr>
      </p:pic>
      <p:pic>
        <p:nvPicPr>
          <p:cNvPr id="39940" name="Picture 4" descr="http://works.doklad.ru/images/KVmf5lSquCg/2e71279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717032"/>
            <a:ext cx="4931607" cy="2376264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3717032"/>
            <a:ext cx="349114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Кнопка дії: додому 5">
            <a:hlinkClick r:id="rId5" action="ppaction://hlinkpres?slideindex=2&amp;slidetitle=Слайд 2" highlightClick="1"/>
          </p:cNvPr>
          <p:cNvSpPr/>
          <p:nvPr/>
        </p:nvSpPr>
        <p:spPr>
          <a:xfrm>
            <a:off x="539552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додому 6">
            <a:hlinkClick r:id="rId6" action="ppaction://hlinkpres?slideindex=10&amp;slidetitle=Урок 8.  Романське мистецтво" highlightClick="1"/>
          </p:cNvPr>
          <p:cNvSpPr/>
          <p:nvPr/>
        </p:nvSpPr>
        <p:spPr>
          <a:xfrm>
            <a:off x="899592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/>
          <p:cNvSpPr/>
          <p:nvPr/>
        </p:nvSpPr>
        <p:spPr>
          <a:xfrm>
            <a:off x="395536" y="404664"/>
            <a:ext cx="8424936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    У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XI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ст. в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країнах Західної Європи (особливо в Іспанії та Фран­ції) набув популярності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театр мімансу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— видовище спотворених ді­тей, яких показували публіці за великі гроші.</a:t>
            </a: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 Міманс поступово витіснив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театр жонглерів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— у Франції так називали всіх мандрівних комедіантів і музикантів.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 Творчість жонглерів започаткувала новий мандрівний театр, до складу якого входили міми, музиканти, поети, вокалісти, акробати, дресирувальники, майстри професійного жонглювання тощо.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0962" name="Picture 2" descr="http://www.studfiles.ru/html/2706/1012/html_oyYFVYCynZ.VXiC/htmlconvd-h7GcAR_html_48195bf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2924943"/>
            <a:ext cx="1728192" cy="3732897"/>
          </a:xfrm>
          <a:prstGeom prst="rect">
            <a:avLst/>
          </a:prstGeom>
          <a:noFill/>
        </p:spPr>
      </p:pic>
      <p:pic>
        <p:nvPicPr>
          <p:cNvPr id="40964" name="Picture 4" descr="https://im3-tub-ua.yandex.net/i?id=d72e286bbeed85b810a842a9fdf685eb&amp;n=33&amp;h=215&amp;w=3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924944"/>
            <a:ext cx="4816830" cy="3384376"/>
          </a:xfrm>
          <a:prstGeom prst="rect">
            <a:avLst/>
          </a:prstGeom>
          <a:noFill/>
        </p:spPr>
      </p:pic>
      <p:pic>
        <p:nvPicPr>
          <p:cNvPr id="5" name="Picture 8" descr="I:\музика\Рисунок6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8424" y="2636912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Кнопка дії: додому 6">
            <a:hlinkClick r:id="rId5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додому 7">
            <a:hlinkClick r:id="rId6" action="ppaction://hlinkpres?slideindex=10&amp;slidetitle=Урок 8.  Романське мистецтво" highlightClick="1"/>
          </p:cNvPr>
          <p:cNvSpPr/>
          <p:nvPr/>
        </p:nvSpPr>
        <p:spPr>
          <a:xfrm>
            <a:off x="8028384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РОМАНСЬКИЙ СТИЛЬ У</a:t>
            </a:r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МОДІ</a:t>
            </a:r>
            <a:endParaRPr lang="ru-RU" dirty="0"/>
          </a:p>
        </p:txBody>
      </p:sp>
      <p:sp>
        <p:nvSpPr>
          <p:cNvPr id="4" name="Прямокутник 3"/>
          <p:cNvSpPr/>
          <p:nvPr/>
        </p:nvSpPr>
        <p:spPr>
          <a:xfrm>
            <a:off x="395536" y="836712"/>
            <a:ext cx="842493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9388" algn="just" fontAlgn="base">
              <a:spcBef>
                <a:spcPct val="0"/>
              </a:spcBef>
              <a:spcAft>
                <a:spcPct val="0"/>
              </a:spcAft>
            </a:pPr>
            <a:r>
              <a:rPr lang="uk-UA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Стиль одягу романського періоду виник на основі традицій античності, Візантійської імперії та варварських племен, які населяли Європу раніше. Основою і чоловічого, і жіночого вбрання були </a:t>
            </a:r>
            <a:r>
              <a:rPr lang="uk-UA" sz="2000" b="1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туніки.</a:t>
            </a:r>
          </a:p>
          <a:p>
            <a:pPr lvl="0" indent="179388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Чоловічий одяг складався зі спідньої (із лляної тканини та з рукавами )та верхньої тунік до колін (дорогої матерії, без рукавів та з прямим горловим вирізом).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17462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Жіночі туніки були довжиною до підлоги і мали трапецієподібну форму із закритою верхньою частиною, завищеною талією і звуженими рукавами. 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356992"/>
            <a:ext cx="2448272" cy="3299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3519497"/>
            <a:ext cx="1991058" cy="3338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2"/>
          <p:cNvSpPr>
            <a:spLocks noChangeArrowheads="1"/>
          </p:cNvSpPr>
          <p:nvPr/>
        </p:nvSpPr>
        <p:spPr bwMode="auto">
          <a:xfrm>
            <a:off x="3203848" y="3573016"/>
            <a:ext cx="21431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Вбрання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французького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арбалетника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XII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ст.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3"/>
          <p:cNvSpPr>
            <a:spLocks noChangeArrowheads="1"/>
          </p:cNvSpPr>
          <p:nvPr/>
        </p:nvSpPr>
        <p:spPr bwMode="auto">
          <a:xfrm>
            <a:off x="4355976" y="5661248"/>
            <a:ext cx="18446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Одяг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знатної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жінки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XII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ст.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трілка вправо 8">
            <a:hlinkClick r:id="rId4" action="ppaction://hlinkpres?slideindex=1&amp;slidetitle="/>
          </p:cNvPr>
          <p:cNvSpPr/>
          <p:nvPr/>
        </p:nvSpPr>
        <p:spPr>
          <a:xfrm>
            <a:off x="8165592" y="6165304"/>
            <a:ext cx="978408" cy="412624"/>
          </a:xfrm>
          <a:prstGeom prst="rightArrow">
            <a:avLst/>
          </a:prstGeom>
          <a:solidFill>
            <a:srgbClr val="66FF33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8" descr="I:\музика\Рисунок6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16416" y="3356992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Кнопка дії: додому 11">
            <a:hlinkClick r:id="rId6" action="ppaction://hlinkpres?slideindex=2&amp;slidetitle=Слайд 2" highlightClick="1"/>
          </p:cNvPr>
          <p:cNvSpPr/>
          <p:nvPr/>
        </p:nvSpPr>
        <p:spPr>
          <a:xfrm>
            <a:off x="8604448" y="551723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Кнопка дії: додому 10">
            <a:hlinkClick r:id="rId7" action="ppaction://hlinkpres?slideindex=10&amp;slidetitle=Урок 8.  Романське мистецтво" highlightClick="1"/>
          </p:cNvPr>
          <p:cNvSpPr/>
          <p:nvPr/>
        </p:nvSpPr>
        <p:spPr>
          <a:xfrm>
            <a:off x="8460432" y="4941168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uk-UA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Підсумок уроку. </a:t>
            </a:r>
            <a:r>
              <a:rPr lang="ru-RU" sz="4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Самостійна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робота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dirty="0"/>
          </a:p>
        </p:txBody>
      </p:sp>
      <p:sp>
        <p:nvSpPr>
          <p:cNvPr id="3" name="Прямокутник 2"/>
          <p:cNvSpPr/>
          <p:nvPr/>
        </p:nvSpPr>
        <p:spPr>
          <a:xfrm>
            <a:off x="611560" y="908720"/>
            <a:ext cx="82089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Проміжне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тематичне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оцінювання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тем: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античний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візантійський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романський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стилі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мистецтві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минулого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467544" y="1844824"/>
            <a:ext cx="82809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Перша </a:t>
            </a:r>
            <a:r>
              <a:rPr lang="ru-RU" sz="2400" b="1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зупинка</a:t>
            </a:r>
            <a:r>
              <a:rPr lang="ru-RU" sz="2400" b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b="1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античний</a:t>
            </a:r>
            <a:r>
              <a:rPr lang="ru-RU" sz="2400" b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стиль</a:t>
            </a:r>
          </a:p>
          <a:p>
            <a:pPr algn="just">
              <a:defRPr/>
            </a:pP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Перевірте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свої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знання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виконавши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Назвіть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основні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види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мистецтва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Запишіть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визначення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поняття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«стиль 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мистецтві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algn="just"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Назвіть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шедеври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архітектури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скульптури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античності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особливості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античного  театру.</a:t>
            </a:r>
          </a:p>
          <a:p>
            <a:pPr algn="just"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Пригадайте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назви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античних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ордерів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малюнком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4653136"/>
            <a:ext cx="1656184" cy="190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4653136"/>
            <a:ext cx="1893716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4653136"/>
            <a:ext cx="1944216" cy="199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5" descr="I:\музика\Рисунок3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12360" y="4221088"/>
            <a:ext cx="1014412" cy="183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Кнопка дії: додому 11">
            <a:hlinkClick r:id="rId6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Кнопка дії: додому 10">
            <a:hlinkClick r:id="rId7" action="ppaction://hlinkpres?slideindex=10&amp;slidetitle=Урок 8.  Романське мистецтво" highlightClick="1"/>
          </p:cNvPr>
          <p:cNvSpPr/>
          <p:nvPr/>
        </p:nvSpPr>
        <p:spPr>
          <a:xfrm>
            <a:off x="8028384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/>
          <p:cNvSpPr/>
          <p:nvPr/>
        </p:nvSpPr>
        <p:spPr>
          <a:xfrm>
            <a:off x="395536" y="404664"/>
            <a:ext cx="8424936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Друга </a:t>
            </a:r>
            <a:r>
              <a:rPr lang="ru-RU" sz="3600" b="1" i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зупинка</a:t>
            </a:r>
            <a:r>
              <a:rPr lang="ru-RU" sz="36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3600" b="1" i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візантійський</a:t>
            </a:r>
            <a:r>
              <a:rPr lang="ru-RU" sz="36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стиль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Перевірте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свої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знання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виконавши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>
              <a:buAutoNum type="arabicPeriod"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особливості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візантійського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стилю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мистецтві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>
              <a:buAutoNum type="arabicPeriod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Назвіть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характерні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риси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візантійської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архітектури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>
              <a:buAutoNum type="arabicPeriod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знаєте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про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побудову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хрестово-купольних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центричних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базилікальних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храмів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Візантійської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імперії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Наведіть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приклади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шедеврів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>
              <a:buAutoNum type="arabicPeriod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характерне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візантійського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живопису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457200" indent="-457200">
              <a:buAutoNum type="arabicPeriod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шедеври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іконопису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вам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відомі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457200" indent="-457200">
              <a:buAutoNum type="arabicPeriod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Наведіть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приклади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фрескового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живопису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Візантії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I:\музика\Рисунок3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79852" y="1340769"/>
            <a:ext cx="674911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Кнопка дії: додому 5">
            <a:hlinkClick r:id="rId3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Рисунок 6" descr="detia-423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08304" y="4653136"/>
            <a:ext cx="1504950" cy="885825"/>
          </a:xfrm>
          <a:prstGeom prst="rect">
            <a:avLst/>
          </a:prstGeom>
        </p:spPr>
      </p:pic>
      <p:sp>
        <p:nvSpPr>
          <p:cNvPr id="8" name="Кнопка дії: додому 7">
            <a:hlinkClick r:id="rId5" action="ppaction://hlinkpres?slideindex=10&amp;slidetitle=Урок 8.  Романське мистецтво" highlightClick="1"/>
          </p:cNvPr>
          <p:cNvSpPr/>
          <p:nvPr/>
        </p:nvSpPr>
        <p:spPr>
          <a:xfrm>
            <a:off x="8028384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u="sng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u="sng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u="sng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Третя</a:t>
            </a:r>
            <a:r>
              <a:rPr lang="ru-RU" b="1" u="sng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u="sng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зупинка</a:t>
            </a:r>
            <a:r>
              <a:rPr lang="ru-RU" b="1" u="sng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b="1" u="sng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романський</a:t>
            </a:r>
            <a:r>
              <a:rPr lang="ru-RU" b="1" u="sng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стиль</a:t>
            </a:r>
            <a:r>
              <a:rPr lang="ru-RU" b="1" dirty="0" smtClean="0">
                <a:solidFill>
                  <a:srgbClr val="00B050"/>
                </a:solidFill>
              </a:rPr>
              <a:t/>
            </a:r>
            <a:br>
              <a:rPr lang="ru-RU" b="1" dirty="0" smtClean="0">
                <a:solidFill>
                  <a:srgbClr val="00B050"/>
                </a:solidFill>
              </a:rPr>
            </a:br>
            <a:endParaRPr lang="ru-RU" dirty="0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95536" y="980728"/>
            <a:ext cx="8424936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Оберіть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правильні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відповіді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Романського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стилю в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живописі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характерні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строго </a:t>
            </a:r>
            <a:r>
              <a:rPr kumimoji="0" lang="ru-RU" sz="280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симетричні</a:t>
            </a:r>
            <a:r>
              <a:rPr kumimoji="0" lang="ru-RU" sz="2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композиції</a:t>
            </a:r>
            <a:endParaRPr kumimoji="0" lang="ru-RU" sz="28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</a:t>
            </a:r>
            <a:r>
              <a:rPr kumimoji="0" lang="ru-RU" sz="280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чіткий</a:t>
            </a:r>
            <a:r>
              <a:rPr kumimoji="0" lang="ru-RU" sz="2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контурний</a:t>
            </a:r>
            <a:r>
              <a:rPr kumimoji="0" lang="ru-RU" sz="2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рисунок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</a:t>
            </a:r>
            <a:r>
              <a:rPr kumimoji="0" lang="ru-RU" sz="280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площинність</a:t>
            </a:r>
            <a:r>
              <a:rPr kumimoji="0" lang="ru-RU" sz="2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зображень</a:t>
            </a:r>
            <a:endParaRPr kumimoji="0" lang="ru-RU" sz="28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Г) </a:t>
            </a:r>
            <a:r>
              <a:rPr kumimoji="0" lang="ru-RU" sz="280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порушення</a:t>
            </a:r>
            <a:r>
              <a:rPr kumimoji="0" lang="ru-RU" sz="2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пропорційності</a:t>
            </a:r>
            <a:r>
              <a:rPr kumimoji="0" lang="ru-RU" sz="2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фігур</a:t>
            </a:r>
            <a:endParaRPr kumimoji="0" lang="ru-RU" sz="28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Оберіть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правильну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відповідь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Найкращий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зразок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розпису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монастирської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церкви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романського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живопису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Франції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Абатство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Клюні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Сен-Савен-сюр-Гортан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собор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Чефалу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Г) Сен –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Трофім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" name="Picture 2" descr="C:\Documents and Settings\User\Мои документы\Мои рисунки\музика картинки\Рисунок4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6588223" y="4565304"/>
            <a:ext cx="1037307" cy="1846658"/>
          </a:xfrm>
          <a:prstGeom prst="rect">
            <a:avLst/>
          </a:prstGeom>
          <a:noFill/>
        </p:spPr>
      </p:pic>
      <p:sp>
        <p:nvSpPr>
          <p:cNvPr id="6" name="Кнопка дії: додому 5">
            <a:hlinkClick r:id="rId3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додому 6">
            <a:hlinkClick r:id="rId4" action="ppaction://hlinkpres?slideindex=10&amp;slidetitle=Урок 8.  Романське мистецтво" highlightClick="1"/>
          </p:cNvPr>
          <p:cNvSpPr/>
          <p:nvPr/>
        </p:nvSpPr>
        <p:spPr>
          <a:xfrm>
            <a:off x="8028384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Романське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мистецтво</a:t>
            </a:r>
            <a:r>
              <a:rPr lang="ru-RU" b="1" dirty="0" smtClean="0">
                <a:ln w="1905"/>
                <a:solidFill>
                  <a:schemeClr val="accent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b="1" dirty="0" smtClean="0">
                <a:ln w="1905"/>
                <a:solidFill>
                  <a:schemeClr val="accent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dirty="0"/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67544" y="1062608"/>
            <a:ext cx="820891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938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Романський стиль у живописі та скульптурі за своїми художніми ознаками — мистецтво доволі умовне, схематичне. Для романської композиції характерні простір, позбавлений глибини, різномасштабні фігури, яскраві кольори. Монументальна скульптура і настінний живопис розвивалися разом з архітектурою та підпорядковувалися інтересам церкви.</a:t>
            </a:r>
            <a:r>
              <a:rPr kumimoji="0" lang="uk-UA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Сюжети з Євангелій та Біблії займали головне місце в скульптурі й живописі. Книжкова мініатюра відзначалася високим рівнем виконання й декоративністю: особливу роль тут відігравали орнаменти та стилізовані зображення фантастичних істот і птахів.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Documents and Settings\User\Рабочий стол\Мистецтво 8 кл., розробки презентацій\І семестр\8. Романське мистецтво\Ілюстрації\живопис\907px-Meister_aus_Tahull_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005064"/>
            <a:ext cx="2355843" cy="2659739"/>
          </a:xfrm>
          <a:prstGeom prst="rect">
            <a:avLst/>
          </a:prstGeom>
          <a:noFill/>
        </p:spPr>
      </p:pic>
      <p:pic>
        <p:nvPicPr>
          <p:cNvPr id="6147" name="Picture 3" descr="C:\Documents and Settings\User\Рабочий стол\Мистецтво 8 кл., розробки презентацій\І семестр\8. Романське мистецтво\Ілюстрації\скульптура\59915_9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3933056"/>
            <a:ext cx="2031690" cy="2708920"/>
          </a:xfrm>
          <a:prstGeom prst="rect">
            <a:avLst/>
          </a:prstGeom>
          <a:noFill/>
        </p:spPr>
      </p:pic>
      <p:pic>
        <p:nvPicPr>
          <p:cNvPr id="6148" name="Picture 4" descr="C:\Documents and Settings\User\Рабочий стол\Мистецтво 8 кл., розробки презентацій\І семестр\8. Романське мистецтво\Ілюстрації\декоративне мистецтво\Релікварій для шматочків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3933056"/>
            <a:ext cx="3467100" cy="2647950"/>
          </a:xfrm>
          <a:prstGeom prst="rect">
            <a:avLst/>
          </a:prstGeom>
          <a:noFill/>
        </p:spPr>
      </p:pic>
      <p:pic>
        <p:nvPicPr>
          <p:cNvPr id="7" name="Picture 8" descr="I:\музика\Рисунок6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32656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Кнопка дії: додому 8">
            <a:hlinkClick r:id="rId6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Кнопка дії: додому 9">
            <a:hlinkClick r:id="rId7" action="ppaction://hlinkpres?slideindex=10&amp;slidetitle=Урок 8.  Романське мистецтво" highlightClick="1"/>
          </p:cNvPr>
          <p:cNvSpPr/>
          <p:nvPr/>
        </p:nvSpPr>
        <p:spPr>
          <a:xfrm>
            <a:off x="8028384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/>
          <p:cNvSpPr/>
          <p:nvPr/>
        </p:nvSpPr>
        <p:spPr>
          <a:xfrm>
            <a:off x="395536" y="332656"/>
            <a:ext cx="8352928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Встановіть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відповідність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Більшість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скульптурних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шедеврів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романського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стилю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збереглася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Франції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- 1.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Сен-Лазар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А.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Везле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- 2. Сен-Мадлен           Б.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Отен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- 3.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Сен-Сернен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В. Тулуза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Оберіть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правильні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відповіді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кольором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фону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пам’ятки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живопису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відносять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до: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А) «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школи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синіх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фонів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Б) «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школи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червоних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фонів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В) «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світлових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фонів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I:\музика\Рисунок3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8344" y="1268760"/>
            <a:ext cx="1014412" cy="183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Кнопка дії: додому 5">
            <a:hlinkClick r:id="rId3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Кнопка дії: додому 4">
            <a:hlinkClick r:id="rId4" action="ppaction://hlinkpres?slideindex=10&amp;slidetitle=Урок 8.  Романське мистецтво" highlightClick="1"/>
          </p:cNvPr>
          <p:cNvSpPr/>
          <p:nvPr/>
        </p:nvSpPr>
        <p:spPr>
          <a:xfrm>
            <a:off x="8028384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323528" y="476672"/>
            <a:ext cx="8496944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Оберіть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правильну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відповідь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якій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країні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був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поширений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живопис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дереві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Франція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Італія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Іспанія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Г)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Німеччина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Оберіть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правильну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відповідь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були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знайдені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фрагменти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каталонських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фресок: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Іспанія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Німеччина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Франція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Г)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Італія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I:\музика\Рисунок3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336" y="4365104"/>
            <a:ext cx="1014412" cy="183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Кнопка дії: додому 5">
            <a:hlinkClick r:id="rId3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Кнопка дії: додому 4">
            <a:hlinkClick r:id="rId4" action="ppaction://hlinkpres?slideindex=10&amp;slidetitle=Урок 8.  Романське мистецтво" highlightClick="1"/>
          </p:cNvPr>
          <p:cNvSpPr/>
          <p:nvPr/>
        </p:nvSpPr>
        <p:spPr>
          <a:xfrm>
            <a:off x="8028384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395536" y="188640"/>
            <a:ext cx="8064896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Оберіть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правильну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відповідь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відчутно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позначився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вплив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Візантійського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мистецтва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романський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живопис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Франція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Німеччина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Іспанія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Г)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Італія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Оберіть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правильну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відповідь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Вплив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Візантійського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мистецтва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особливо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відображений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мозаїчних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циклах собору: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Сен-Серен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Чефалу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Абатство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Клюні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Г) Санта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Марія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Маджоре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I:\музика\Рисунок3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645024"/>
            <a:ext cx="1014412" cy="183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Кнопка дії: додому 5">
            <a:hlinkClick r:id="rId3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Кнопка дії: додому 4">
            <a:hlinkClick r:id="rId4" action="ppaction://hlinkpres?slideindex=10&amp;slidetitle=Урок 8.  Романське мистецтво" highlightClick="1"/>
          </p:cNvPr>
          <p:cNvSpPr/>
          <p:nvPr/>
        </p:nvSpPr>
        <p:spPr>
          <a:xfrm>
            <a:off x="8028384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467544" y="332656"/>
            <a:ext cx="8208912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Оберіть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правильні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відповіді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Найбільша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кількість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рукописів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збережених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до наших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днів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була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створена в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монастирях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Чефалу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Італія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Південної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Франції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Східної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Іспанії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Г)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Баварії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Німеччина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10.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Оберіть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правильні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відповіді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Основні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орнаментальні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мотиви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мініатюр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романського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живопису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геометричні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фігури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рослинні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зооморфні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орнаменти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Г)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мозаїка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I:\музика\Рисунок3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8344" y="1628800"/>
            <a:ext cx="1014412" cy="183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Кнопка дії: додому 5">
            <a:hlinkClick r:id="rId3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Кнопка дії: додому 4">
            <a:hlinkClick r:id="rId4" action="ppaction://hlinkpres?slideindex=10&amp;slidetitle=Урок 8.  Романське мистецтво" highlightClick="1"/>
          </p:cNvPr>
          <p:cNvSpPr/>
          <p:nvPr/>
        </p:nvSpPr>
        <p:spPr>
          <a:xfrm>
            <a:off x="8028384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251520" y="260648"/>
            <a:ext cx="8568952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11.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Оберіть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правильні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відповіді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Романська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епоха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стала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періодом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розквіту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декоративно-прикладного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мистецтва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литва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та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карбування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різьблення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кості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художньої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емалі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ткацтва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килимарства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Г)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ювелірного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мистецтва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12.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Оберіть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правильні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відповіді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Піднесення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яких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видів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театрального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мистецтва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спостерігається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романську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добу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театр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пантоміми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театр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класичний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театр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мімансу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Г) театр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жонглерів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I:\музика\Рисунок3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8344" y="332656"/>
            <a:ext cx="1014412" cy="183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I:\музика\Рисунок7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4437112"/>
            <a:ext cx="1620837" cy="128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Кнопка дії: додому 8">
            <a:hlinkClick r:id="rId4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0" name="Рисунок 9" descr="206499416.gif">
            <a:hlinkClick r:id="rId5" action="ppaction://hlinkfile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72000" y="5877272"/>
            <a:ext cx="2966679" cy="729803"/>
          </a:xfrm>
          <a:prstGeom prst="rect">
            <a:avLst/>
          </a:prstGeom>
        </p:spPr>
      </p:pic>
      <p:sp>
        <p:nvSpPr>
          <p:cNvPr id="11" name="Вигнута догори стрілка 10"/>
          <p:cNvSpPr/>
          <p:nvPr/>
        </p:nvSpPr>
        <p:spPr>
          <a:xfrm rot="1409960">
            <a:off x="5396037" y="4745401"/>
            <a:ext cx="1729604" cy="881179"/>
          </a:xfrm>
          <a:prstGeom prst="curvedDownArrow">
            <a:avLst>
              <a:gd name="adj1" fmla="val 12582"/>
              <a:gd name="adj2" fmla="val 50000"/>
              <a:gd name="adj3" fmla="val 43875"/>
            </a:avLst>
          </a:prstGeom>
          <a:solidFill>
            <a:srgbClr val="FF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51920" y="5229200"/>
            <a:ext cx="19266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400" b="1" i="1" u="sng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Для перегляду відео</a:t>
            </a:r>
            <a:endParaRPr lang="ru-RU" sz="1400" dirty="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1400" b="1" i="1" u="sng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натисніть картинку </a:t>
            </a:r>
            <a:endParaRPr lang="ru-RU" sz="1400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Кнопка дії: додому 11">
            <a:hlinkClick r:id="rId7" action="ppaction://hlinkpres?slideindex=10&amp;slidetitle=Урок 8.  Романське мистецтво" highlightClick="1"/>
          </p:cNvPr>
          <p:cNvSpPr/>
          <p:nvPr/>
        </p:nvSpPr>
        <p:spPr>
          <a:xfrm>
            <a:off x="8028384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36712"/>
            <a:ext cx="8892480" cy="5760640"/>
          </a:xfrm>
          <a:prstGeom prst="rect">
            <a:avLst/>
          </a:prstGeom>
        </p:spPr>
      </p:pic>
      <p:pic>
        <p:nvPicPr>
          <p:cNvPr id="4" name="Picture 7" descr="I:\музика\Рисунок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264" y="4293096"/>
            <a:ext cx="1513318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Кнопка дії: додому 5">
            <a:hlinkClick r:id="rId4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Рисунок 6" descr="45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60232" y="1124744"/>
            <a:ext cx="1200150" cy="1828800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 rot="20203928">
            <a:off x="2115878" y="1061927"/>
            <a:ext cx="3488831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eriod"/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– А., Б., В., Г.; </a:t>
            </a:r>
          </a:p>
          <a:p>
            <a:pPr marL="514350" indent="-514350">
              <a:buAutoNum type="arabicPeriod"/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– Б.; </a:t>
            </a:r>
          </a:p>
          <a:p>
            <a:pPr marL="514350" indent="-514350">
              <a:buAutoNum type="arabicPeriod"/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– 1 – Б, 2 – А, 3 – В.; </a:t>
            </a:r>
          </a:p>
          <a:p>
            <a:pPr marL="514350" indent="-514350">
              <a:buAutoNum type="arabicPeriod"/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– А., В.; </a:t>
            </a:r>
          </a:p>
          <a:p>
            <a:pPr marL="514350" indent="-514350">
              <a:buAutoNum type="arabicPeriod"/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– В.;</a:t>
            </a:r>
          </a:p>
          <a:p>
            <a:pPr marL="514350" indent="-514350">
              <a:buAutoNum type="arabicPeriod"/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– А., 7. – Г.; </a:t>
            </a:r>
          </a:p>
          <a:p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8. – Б.; </a:t>
            </a:r>
          </a:p>
          <a:p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9. – Б., Г.;</a:t>
            </a:r>
          </a:p>
          <a:p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10. – А., Б.;</a:t>
            </a:r>
          </a:p>
          <a:p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11. – А., Б., В., Г.;</a:t>
            </a:r>
          </a:p>
          <a:p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12. – А., В., Г..</a:t>
            </a:r>
            <a:endParaRPr lang="ru-RU" sz="2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кутник 8"/>
          <p:cNvSpPr/>
          <p:nvPr/>
        </p:nvSpPr>
        <p:spPr>
          <a:xfrm>
            <a:off x="3347864" y="188640"/>
            <a:ext cx="2232248" cy="648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u="sng" dirty="0" err="1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Відповіді</a:t>
            </a:r>
            <a:endParaRPr lang="ru-RU" sz="3600" i="1" u="sng" dirty="0" smtClean="0">
              <a:solidFill>
                <a:srgbClr val="99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Кнопка дії: додому 9">
            <a:hlinkClick r:id="rId6" action="ppaction://hlinkpres?slideindex=10&amp;slidetitle=Урок 8.  Романське мистецтво" highlightClick="1"/>
          </p:cNvPr>
          <p:cNvSpPr/>
          <p:nvPr/>
        </p:nvSpPr>
        <p:spPr>
          <a:xfrm>
            <a:off x="8028384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404664"/>
            <a:ext cx="4248472" cy="562074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Домашнє завдання</a:t>
            </a:r>
            <a:endParaRPr lang="ru-RU" sz="3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3" name="Объект 2"/>
          <p:cNvSpPr>
            <a:spLocks noGrp="1"/>
          </p:cNvSpPr>
          <p:nvPr>
            <p:ph idx="1"/>
          </p:nvPr>
        </p:nvSpPr>
        <p:spPr>
          <a:xfrm>
            <a:off x="323528" y="980728"/>
            <a:ext cx="8280920" cy="4525963"/>
          </a:xfrm>
        </p:spPr>
        <p:txBody>
          <a:bodyPr>
            <a:normAutofit/>
          </a:bodyPr>
          <a:lstStyle/>
          <a:p>
            <a:pPr marL="514350" indent="-514350" eaLnBrk="1" hangingPunct="1">
              <a:buFont typeface="+mj-lt"/>
              <a:buAutoNum type="arabicPeriod"/>
            </a:pPr>
            <a:r>
              <a:rPr lang="ru-RU" altLang="ru-RU" sz="2600" dirty="0" smtClean="0">
                <a:latin typeface="Times New Roman" pitchFamily="18" charset="0"/>
                <a:cs typeface="Times New Roman" pitchFamily="18" charset="0"/>
              </a:rPr>
              <a:t>§ 8 , с.74 – 82</a:t>
            </a:r>
          </a:p>
          <a:p>
            <a:pPr marL="514350" indent="-514350" algn="just" eaLnBrk="1" hangingPunct="1">
              <a:buFont typeface="+mj-lt"/>
              <a:buAutoNum type="arabicPeriod"/>
            </a:pP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Створити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ескіз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жіночого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чоловічого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сучасного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костюма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елементами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рис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моди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романської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доби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600" i="1" dirty="0" err="1" smtClean="0">
                <a:latin typeface="Times New Roman" pitchFamily="18" charset="0"/>
                <a:cs typeface="Times New Roman" pitchFamily="18" charset="0"/>
              </a:rPr>
              <a:t>Техніка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i="1" dirty="0" err="1" smtClean="0">
                <a:latin typeface="Times New Roman" pitchFamily="18" charset="0"/>
                <a:cs typeface="Times New Roman" pitchFamily="18" charset="0"/>
              </a:rPr>
              <a:t>виконання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2600" i="1" dirty="0" err="1" smtClean="0">
                <a:latin typeface="Times New Roman" pitchFamily="18" charset="0"/>
                <a:cs typeface="Times New Roman" pitchFamily="18" charset="0"/>
              </a:rPr>
              <a:t>кольорові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i="1" dirty="0" err="1" smtClean="0">
                <a:latin typeface="Times New Roman" pitchFamily="18" charset="0"/>
                <a:cs typeface="Times New Roman" pitchFamily="18" charset="0"/>
              </a:rPr>
              <a:t>олівці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         Разом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однокласниками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влаштуйте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виставку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розроблених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вами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ескізів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визначте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претендента на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звання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Кращий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модельєр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класу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algn="just">
              <a:buNone/>
            </a:pP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Доповніть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своє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електронне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портфоліо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ілюстраціями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шедеврів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романського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стилю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різних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видів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мистецтва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 eaLnBrk="1" hangingPunct="1">
              <a:buFont typeface="+mj-lt"/>
              <a:buAutoNum type="arabicPeriod"/>
            </a:pPr>
            <a:endParaRPr lang="ru-RU" alt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1" hangingPunct="1">
              <a:buFont typeface="+mj-lt"/>
              <a:buAutoNum type="arabicPeriod"/>
            </a:pP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C:\Documents and Settings\User\Мои документы\Мои рисунки\анімація\devostchkazapartoj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5301208"/>
            <a:ext cx="1368152" cy="1342499"/>
          </a:xfrm>
          <a:prstGeom prst="rect">
            <a:avLst/>
          </a:prstGeom>
          <a:noFill/>
        </p:spPr>
      </p:pic>
      <p:sp>
        <p:nvSpPr>
          <p:cNvPr id="9" name="Кнопка дії: додому 8">
            <a:hlinkClick r:id="rId3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1" name="Рисунок 10" descr="0_657da_d4fec14e_X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71800" y="5337482"/>
            <a:ext cx="2411760" cy="1214924"/>
          </a:xfrm>
          <a:prstGeom prst="rect">
            <a:avLst/>
          </a:prstGeom>
        </p:spPr>
      </p:pic>
      <p:sp>
        <p:nvSpPr>
          <p:cNvPr id="7" name="Кнопка дії: додому 6">
            <a:hlinkClick r:id="rId5" action="ppaction://hlinkpres?slideindex=10&amp;slidetitle=Урок 8.  Романське мистецтво" highlightClick="1"/>
          </p:cNvPr>
          <p:cNvSpPr/>
          <p:nvPr/>
        </p:nvSpPr>
        <p:spPr>
          <a:xfrm>
            <a:off x="8028384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Урок завершено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049" name="Picture 1" descr="C:\Documents and Settings\User\Мои документы\Мои рисунки\анімація\barvu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4797152"/>
            <a:ext cx="5705475" cy="1524000"/>
          </a:xfrm>
          <a:prstGeom prst="rect">
            <a:avLst/>
          </a:prstGeom>
          <a:noFill/>
        </p:spPr>
      </p:pic>
      <p:sp>
        <p:nvSpPr>
          <p:cNvPr id="6" name="Кнопка дії: додому 5">
            <a:hlinkClick r:id="rId3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Рисунок 6" descr="dfc42b30f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768717">
            <a:off x="1060513" y="2598838"/>
            <a:ext cx="7019791" cy="994088"/>
          </a:xfrm>
          <a:prstGeom prst="rect">
            <a:avLst/>
          </a:prstGeom>
        </p:spPr>
      </p:pic>
      <p:sp>
        <p:nvSpPr>
          <p:cNvPr id="8" name="Кнопка дії: додому 7">
            <a:hlinkClick r:id="rId5" action="ppaction://hlinkpres?slideindex=10&amp;slidetitle=Урок 8.  Романське мистецтво" highlightClick="1"/>
          </p:cNvPr>
          <p:cNvSpPr/>
          <p:nvPr/>
        </p:nvSpPr>
        <p:spPr>
          <a:xfrm>
            <a:off x="8028384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Список використаних джерел </a:t>
            </a:r>
            <a:b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(література та </a:t>
            </a:r>
            <a:r>
              <a:rPr lang="uk-UA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інтернет-ресурси</a:t>
            </a: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36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Місце для вмісту 5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514350" indent="-514350"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Мистецтво: підручник для 8 кл.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загальноосвіт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закл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./Л.Г.Кондратова. – Тернопіль: навчальна книга – Богдан, 2016.ь – 288 с. : іл.</a:t>
            </a:r>
          </a:p>
          <a:p>
            <a:pPr marL="514350" indent="-514350"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https://yandex.ua/images/search?text=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романский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стиль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живопись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https://www.youtube.com/watch?v=BAcvUEV5e3Y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https://yandex.ua/images/search?p=1&amp;text=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церква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Сен-Савен-сюр-Ґартан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https://yandex.ua/images/search?text=романський стиль - фрески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Каталонії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https://yandex.ua/images/search?text=романський стиль 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декоративно-прикладне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мистецтво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https://www.youtube.com/watch?v=Ismdhz0RJOE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https://www.youtube.com/watch?v=TF4Orx0765Q&amp;list=PL7gMixbyBDST9CRbAt5AQh8reFKEhTsCf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https://www.youtube.com/watch?v=OwAMCfXkeHM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http://muzofon.tv/search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https://videouroki.net/razrabotki/romans-kii-stil-v-ievropi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https://yandex.ua/images/search?text=романський стиль - Актеры и жанры средневекового театра Актеры Гистрион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Кнопка дії: додому 4">
            <a:hlinkClick r:id="rId2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додому 6">
            <a:hlinkClick r:id="rId3" action="ppaction://hlinkpres?slideindex=10&amp;slidetitle=Урок 8.  Романське мистецтво" highlightClick="1"/>
          </p:cNvPr>
          <p:cNvSpPr/>
          <p:nvPr/>
        </p:nvSpPr>
        <p:spPr>
          <a:xfrm>
            <a:off x="8028384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uk-UA" sz="3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МОНУМЕНТАЛЬНИЙ ЖИВОПИС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рямокутник 2"/>
          <p:cNvSpPr/>
          <p:nvPr/>
        </p:nvSpPr>
        <p:spPr>
          <a:xfrm>
            <a:off x="251520" y="751344"/>
            <a:ext cx="8496944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Основу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живопису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романського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стилю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складає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настінний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розпис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just"/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виконаний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як правило, 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техніці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фрески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/>
            <a:r>
              <a:rPr lang="ru-RU" sz="2800" b="1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Характерні</a:t>
            </a:r>
            <a:r>
              <a:rPr lang="ru-RU" sz="2800" b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особливості</a:t>
            </a:r>
            <a:r>
              <a:rPr lang="ru-RU" sz="2800" b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фресок </a:t>
            </a:r>
            <a:r>
              <a:rPr lang="ru-RU" sz="2800" b="1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романського</a:t>
            </a:r>
            <a:r>
              <a:rPr lang="ru-RU" sz="2800" b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стилю:</a:t>
            </a:r>
          </a:p>
          <a:p>
            <a:pPr marL="457200" indent="-457200" algn="just">
              <a:buAutoNum type="arabicPeriod"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зміст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образне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вирішення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композиції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підпорядковувались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архітектурному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стилеві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споруди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інтер’єру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457200" indent="-457200" algn="just">
              <a:buAutoNum type="arabicPeriod"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сувора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строгість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іноді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наївні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але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завжди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повчальна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457200" indent="-457200" algn="just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фігури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людей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плоскі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пропорції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тіла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часто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порушувались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457200" indent="-457200" algn="just">
              <a:buAutoNum type="arabicPeriod"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зображення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фантастичних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птахів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тварин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запозичених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фольклору;</a:t>
            </a:r>
          </a:p>
          <a:p>
            <a:pPr marL="457200" indent="-457200" algn="just">
              <a:buAutoNum type="arabicPeriod"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парадні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зали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замків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прикрашали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розписи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історичні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побутові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сюжети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динамічного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характеру.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C:\Documents and Settings\User\Рабочий стол\Мистецтво 8 кл., розробки презентацій\І семестр\8. Романське мистецтво\Ілюстрації\живопис\Фреска «Жертвопринеcенн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4437112"/>
            <a:ext cx="2975248" cy="2185764"/>
          </a:xfrm>
          <a:prstGeom prst="rect">
            <a:avLst/>
          </a:prstGeom>
          <a:noFill/>
        </p:spPr>
      </p:pic>
      <p:pic>
        <p:nvPicPr>
          <p:cNvPr id="19460" name="Picture 4" descr="http://www.lib-art.com/imgpainting/6/4/37446-the-annunciation-to-the-shepherds-romanesque-painter-catal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4365104"/>
            <a:ext cx="3885556" cy="2301445"/>
          </a:xfrm>
          <a:prstGeom prst="rect">
            <a:avLst/>
          </a:prstGeom>
          <a:noFill/>
        </p:spPr>
      </p:pic>
      <p:pic>
        <p:nvPicPr>
          <p:cNvPr id="6" name="Picture 7" descr="I:\музика\Рисунок5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00392" y="836712"/>
            <a:ext cx="732251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Кнопка дії: додому 7">
            <a:hlinkClick r:id="rId5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Кнопка дії: додому 8">
            <a:hlinkClick r:id="rId6" action="ppaction://hlinkpres?slideindex=10&amp;slidetitle=Урок 8.  Романське мистецтво" highlightClick="1"/>
          </p:cNvPr>
          <p:cNvSpPr/>
          <p:nvPr/>
        </p:nvSpPr>
        <p:spPr>
          <a:xfrm>
            <a:off x="8028384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altLang="ru-RU" b="1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b="1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Мистецька  скарбничка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кутник 2"/>
          <p:cNvSpPr/>
          <p:nvPr/>
        </p:nvSpPr>
        <p:spPr>
          <a:xfrm>
            <a:off x="323528" y="1052736"/>
            <a:ext cx="856895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b="1" u="sng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Ознаки</a:t>
            </a:r>
            <a:r>
              <a:rPr lang="ru-RU" sz="2800" b="1" u="sng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u="sng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романського</a:t>
            </a:r>
            <a:r>
              <a:rPr lang="ru-RU" sz="2800" b="1" u="sng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стилю в </a:t>
            </a:r>
            <a:r>
              <a:rPr lang="ru-RU" sz="2800" b="1" u="sng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живописі</a:t>
            </a:r>
            <a:r>
              <a:rPr lang="ru-RU" sz="2800" b="1" u="sng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1. строго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симетричні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композиції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чіткий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контурний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рисунок;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3. 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площинність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зображень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порушення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пропорційності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фігур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неприродність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поз;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яскраві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кольори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виразність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зображень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C:\Documents and Settings\User\Рабочий стол\Мистецтво 8 кл., розробки презентацій\І семестр\8. Романське мистецтво\Ілюстрації\живопис\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4077072"/>
            <a:ext cx="3918080" cy="2610421"/>
          </a:xfrm>
          <a:prstGeom prst="rect">
            <a:avLst/>
          </a:prstGeom>
          <a:noFill/>
        </p:spPr>
      </p:pic>
      <p:pic>
        <p:nvPicPr>
          <p:cNvPr id="5" name="Picture 7" descr="I:\музика\Рисунок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4005064"/>
            <a:ext cx="1513318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Documents and Settings\User\Мои документы\Мои рисунки\анімація\26274661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00392" y="1916832"/>
            <a:ext cx="720080" cy="654618"/>
          </a:xfrm>
          <a:prstGeom prst="rect">
            <a:avLst/>
          </a:prstGeom>
          <a:noFill/>
        </p:spPr>
      </p:pic>
      <p:sp>
        <p:nvSpPr>
          <p:cNvPr id="8" name="Кнопка дії: додому 7">
            <a:hlinkClick r:id="rId5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Кнопка дії: додому 8">
            <a:hlinkClick r:id="rId6" action="ppaction://hlinkpres?slideindex=10&amp;slidetitle=Урок 8.  Романське мистецтво" highlightClick="1"/>
          </p:cNvPr>
          <p:cNvSpPr/>
          <p:nvPr/>
        </p:nvSpPr>
        <p:spPr>
          <a:xfrm>
            <a:off x="8028384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251520" y="332656"/>
            <a:ext cx="8568952" cy="3354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179388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Період розквіту романського живопису у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Франції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припадає на кінець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XI</a:t>
            </a:r>
            <a:r>
              <a:rPr kumimoji="0" lang="uk-UA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початок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XII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ст. Найкращим його зразком є розпис монастирської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церкви </a:t>
            </a:r>
            <a:r>
              <a:rPr kumimoji="0" lang="uk-UA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Сен-Савен-сюр-Ґартан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Пуату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Всі внутрішні поверхні цього невеликого храму вкриті фресками, створеними кількома майстрами.</a:t>
            </a:r>
            <a:r>
              <a:rPr kumimoji="0" lang="uk-UA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Сюжети розписів надзвичайно різноманітні: сцени зі Старого та Нового Завітів і поряд</a:t>
            </a:r>
            <a:r>
              <a:rPr lang="uk-UA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епізоди з байок Езопа. У цих фресках виразно проявилися всі характерні риси романського стилю.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17938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7" name="Picture 3" descr="http://stene.ru/wp-content/uploads/2015/05/master-iz-sen-saven-syur-gartan.-bog-obraschaetsya-k-noy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573016"/>
            <a:ext cx="4032448" cy="3034417"/>
          </a:xfrm>
          <a:prstGeom prst="rect">
            <a:avLst/>
          </a:prstGeom>
          <a:noFill/>
        </p:spPr>
      </p:pic>
      <p:pic>
        <p:nvPicPr>
          <p:cNvPr id="21509" name="Picture 5" descr="https://im1-tub-ua.yandex.net/i?id=6783ee03112c506482c3c69db18dc017&amp;n=33&amp;h=215&amp;w=33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7" y="3573016"/>
            <a:ext cx="4684203" cy="3024336"/>
          </a:xfrm>
          <a:prstGeom prst="rect">
            <a:avLst/>
          </a:prstGeom>
          <a:noFill/>
        </p:spPr>
      </p:pic>
      <p:pic>
        <p:nvPicPr>
          <p:cNvPr id="5" name="Picture 8" descr="I:\музика\Рисунок6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8424" y="2996952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Кнопка дії: додому 6">
            <a:hlinkClick r:id="rId5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додому 7">
            <a:hlinkClick r:id="rId6" action="ppaction://hlinkpres?slideindex=10&amp;slidetitle=Урок 8.  Романське мистецтво" highlightClick="1"/>
          </p:cNvPr>
          <p:cNvSpPr/>
          <p:nvPr/>
        </p:nvSpPr>
        <p:spPr>
          <a:xfrm>
            <a:off x="8028384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uk-UA" alt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alt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alt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Практичне завдання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кутник 2"/>
          <p:cNvSpPr/>
          <p:nvPr/>
        </p:nvSpPr>
        <p:spPr>
          <a:xfrm>
            <a:off x="323528" y="836712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Arial" charset="0"/>
                <a:cs typeface="Arial" charset="0"/>
              </a:rPr>
              <a:t>  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Розгляньте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ілюстрації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Порівняйте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зображені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фрески,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належать до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різних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шкіл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французького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живопису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Назвіть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спільні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відмінні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риси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297276"/>
            <a:ext cx="3744416" cy="3474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79178" y="2348880"/>
            <a:ext cx="4626698" cy="3413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3"/>
          <p:cNvSpPr>
            <a:spLocks noChangeArrowheads="1"/>
          </p:cNvSpPr>
          <p:nvPr/>
        </p:nvSpPr>
        <p:spPr bwMode="auto">
          <a:xfrm>
            <a:off x="323528" y="5877272"/>
            <a:ext cx="395922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Фреска «Христос у </a:t>
            </a:r>
            <a:r>
              <a:rPr lang="ru-RU" sz="1400" b="1" i="1" dirty="0" err="1">
                <a:latin typeface="Times New Roman" pitchFamily="18" charset="0"/>
                <a:cs typeface="Times New Roman" pitchFamily="18" charset="0"/>
              </a:rPr>
              <a:t>славі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en-US" sz="1400" b="1" i="1" dirty="0">
                <a:latin typeface="Times New Roman" pitchFamily="18" charset="0"/>
                <a:cs typeface="Times New Roman" pitchFamily="18" charset="0"/>
              </a:rPr>
              <a:t>XII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ст. </a:t>
            </a:r>
            <a:r>
              <a:rPr lang="ru-RU" sz="1400" b="1" i="1" dirty="0" err="1">
                <a:latin typeface="Times New Roman" pitchFamily="18" charset="0"/>
                <a:cs typeface="Times New Roman" pitchFamily="18" charset="0"/>
              </a:rPr>
              <a:t>Монастирська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err="1">
                <a:latin typeface="Times New Roman" pitchFamily="18" charset="0"/>
                <a:cs typeface="Times New Roman" pitchFamily="18" charset="0"/>
              </a:rPr>
              <a:t>капела</a:t>
            </a:r>
            <a:endParaRPr lang="ru-RU" sz="14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b="1" i="1" dirty="0" err="1">
                <a:latin typeface="Times New Roman" pitchFamily="18" charset="0"/>
                <a:cs typeface="Times New Roman" pitchFamily="18" charset="0"/>
              </a:rPr>
              <a:t>Берзе-ла-Віль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err="1">
                <a:latin typeface="Times New Roman" pitchFamily="18" charset="0"/>
                <a:cs typeface="Times New Roman" pitchFamily="18" charset="0"/>
              </a:rPr>
              <a:t>поблизу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err="1">
                <a:latin typeface="Times New Roman" pitchFamily="18" charset="0"/>
                <a:cs typeface="Times New Roman" pitchFamily="18" charset="0"/>
              </a:rPr>
              <a:t>абатства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err="1">
                <a:latin typeface="Times New Roman" pitchFamily="18" charset="0"/>
                <a:cs typeface="Times New Roman" pitchFamily="18" charset="0"/>
              </a:rPr>
              <a:t>Клюні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4"/>
          <p:cNvSpPr>
            <a:spLocks noChangeArrowheads="1"/>
          </p:cNvSpPr>
          <p:nvPr/>
        </p:nvSpPr>
        <p:spPr bwMode="auto">
          <a:xfrm>
            <a:off x="4860032" y="5877272"/>
            <a:ext cx="345598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Фреска «</a:t>
            </a:r>
            <a:r>
              <a:rPr lang="ru-RU" sz="1400" b="1" i="1" dirty="0" err="1">
                <a:latin typeface="Times New Roman" pitchFamily="18" charset="0"/>
                <a:cs typeface="Times New Roman" pitchFamily="18" charset="0"/>
              </a:rPr>
              <a:t>Жертвоприне</a:t>
            </a:r>
            <a:r>
              <a:rPr lang="en-US" sz="1400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1400" b="1" i="1" dirty="0" err="1">
                <a:latin typeface="Times New Roman" pitchFamily="18" charset="0"/>
                <a:cs typeface="Times New Roman" pitchFamily="18" charset="0"/>
              </a:rPr>
              <a:t>ення</a:t>
            </a:r>
            <a:endParaRPr lang="ru-RU" sz="14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i="1" dirty="0" err="1">
                <a:latin typeface="Times New Roman" pitchFamily="18" charset="0"/>
                <a:cs typeface="Times New Roman" pitchFamily="18" charset="0"/>
              </a:rPr>
              <a:t>Каїна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 та Авеля». </a:t>
            </a:r>
            <a:r>
              <a:rPr lang="en-US" sz="1400" b="1" i="1" dirty="0">
                <a:latin typeface="Times New Roman" pitchFamily="18" charset="0"/>
                <a:cs typeface="Times New Roman" pitchFamily="18" charset="0"/>
              </a:rPr>
              <a:t>XI–XII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ст.</a:t>
            </a:r>
          </a:p>
          <a:p>
            <a:r>
              <a:rPr lang="ru-RU" sz="1400" b="1" i="1" dirty="0" err="1">
                <a:latin typeface="Times New Roman" pitchFamily="18" charset="0"/>
                <a:cs typeface="Times New Roman" pitchFamily="18" charset="0"/>
              </a:rPr>
              <a:t>церква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err="1">
                <a:latin typeface="Times New Roman" pitchFamily="18" charset="0"/>
                <a:cs typeface="Times New Roman" pitchFamily="18" charset="0"/>
              </a:rPr>
              <a:t>Сен-Савен-сюр-Ґартан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5" descr="I:\музика\Рисунок3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5404" y="1772817"/>
            <a:ext cx="555809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Кнопка дії: додому 10">
            <a:hlinkClick r:id="rId5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Кнопка дії: додому 9">
            <a:hlinkClick r:id="rId6" action="ppaction://hlinkpres?slideindex=10&amp;slidetitle=Урок 8.  Романське мистецтво" highlightClick="1"/>
          </p:cNvPr>
          <p:cNvSpPr/>
          <p:nvPr/>
        </p:nvSpPr>
        <p:spPr>
          <a:xfrm>
            <a:off x="8028384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/>
          <p:cNvSpPr/>
          <p:nvPr/>
        </p:nvSpPr>
        <p:spPr>
          <a:xfrm>
            <a:off x="323528" y="260648"/>
            <a:ext cx="85689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Романський живопис Іспанії.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908720"/>
            <a:ext cx="4176464" cy="5272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кутник 4"/>
          <p:cNvSpPr/>
          <p:nvPr/>
        </p:nvSpPr>
        <p:spPr>
          <a:xfrm>
            <a:off x="4139952" y="6165304"/>
            <a:ext cx="46085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Фрагмент фрески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церкви в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Таулі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 1123 р.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251520" y="1268760"/>
            <a:ext cx="396044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600" b="1" i="1" u="sng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Спільні особливості: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насичені фарби;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образи суворо   канонізовані. 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живопис на дереві, який зумовив створення вівтарних    зображень Марії та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Христа;</a:t>
            </a:r>
          </a:p>
        </p:txBody>
      </p:sp>
      <p:pic>
        <p:nvPicPr>
          <p:cNvPr id="7" name="Picture 7" descr="I:\музика\Рисунок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4896188"/>
            <a:ext cx="1153278" cy="1701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Documents and Settings\User\Мои документы\Мои рисунки\анімація\26274661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298304"/>
            <a:ext cx="720080" cy="654618"/>
          </a:xfrm>
          <a:prstGeom prst="rect">
            <a:avLst/>
          </a:prstGeom>
          <a:noFill/>
        </p:spPr>
      </p:pic>
      <p:sp>
        <p:nvSpPr>
          <p:cNvPr id="9" name="Кнопка дії: додому 8">
            <a:hlinkClick r:id="rId5" action="ppaction://hlinkpres?slideindex=2&amp;slidetitle=Слайд 2" highlightClick="1"/>
          </p:cNvPr>
          <p:cNvSpPr/>
          <p:nvPr/>
        </p:nvSpPr>
        <p:spPr>
          <a:xfrm>
            <a:off x="251520" y="6165304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Кнопка дії: додому 9">
            <a:hlinkClick r:id="rId6" action="ppaction://hlinkpres?slideindex=10&amp;slidetitle=Урок 8.  Романське мистецтво" highlightClick="1"/>
          </p:cNvPr>
          <p:cNvSpPr/>
          <p:nvPr/>
        </p:nvSpPr>
        <p:spPr>
          <a:xfrm>
            <a:off x="755576" y="609329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19256" cy="792088"/>
          </a:xfrm>
        </p:spPr>
        <p:txBody>
          <a:bodyPr>
            <a:normAutofit fontScale="90000"/>
          </a:bodyPr>
          <a:lstStyle/>
          <a:p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Фресковий живопис романської </a:t>
            </a:r>
            <a:br>
              <a:rPr lang="uk-UA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доби в Каталонії.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7" name="Прямокутник 6"/>
          <p:cNvSpPr/>
          <p:nvPr/>
        </p:nvSpPr>
        <p:spPr>
          <a:xfrm>
            <a:off x="395536" y="1268761"/>
            <a:ext cx="4320480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u="sng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Ознаки: </a:t>
            </a: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1. поєднання геометричних орнаментів античного та візантійського стилів;</a:t>
            </a: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2.образи святих вирізняються індивідуальністю. </a:t>
            </a: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2533" name="Picture 5" descr="https://upload.wikimedia.org/wikipedia/commons/thumb/7/7d/MNAC-_Conquesta_de_Mallorca.JPG/400px-MNAC-_Conquesta_de_Mallorc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7669" y="4174172"/>
            <a:ext cx="3294772" cy="2462843"/>
          </a:xfrm>
          <a:prstGeom prst="rect">
            <a:avLst/>
          </a:prstGeom>
          <a:noFill/>
        </p:spPr>
      </p:pic>
      <p:sp>
        <p:nvSpPr>
          <p:cNvPr id="9" name="Прямокутник 8"/>
          <p:cNvSpPr/>
          <p:nvPr/>
        </p:nvSpPr>
        <p:spPr>
          <a:xfrm>
            <a:off x="467544" y="3717032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   Фрагменти каталонських фресок були знайдені в малих сакральних спорудах у Піренеях. У 1920-ті роки їх обережно зняли зі стін і перенесли в Національний музей мистецтва Каталонії у Барселоні.</a:t>
            </a:r>
            <a:endParaRPr lang="ru-RU" sz="2400" dirty="0"/>
          </a:p>
        </p:txBody>
      </p:sp>
      <p:pic>
        <p:nvPicPr>
          <p:cNvPr id="22535" name="Picture 7" descr="http://5fan.ru/files/19/5fan_ru_97418_cb4953ec6fffe0fdbe9a9119357e779e.html_files/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1124744"/>
            <a:ext cx="3137705" cy="2969172"/>
          </a:xfrm>
          <a:prstGeom prst="rect">
            <a:avLst/>
          </a:prstGeom>
          <a:noFill/>
        </p:spPr>
      </p:pic>
      <p:pic>
        <p:nvPicPr>
          <p:cNvPr id="8" name="Picture 7" descr="I:\музика\Рисунок5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251520" y="332656"/>
            <a:ext cx="961728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Кнопка дії: додому 10">
            <a:hlinkClick r:id="rId5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Кнопка дії: додому 9">
            <a:hlinkClick r:id="rId6" action="ppaction://hlinkpres?slideindex=10&amp;slidetitle=Урок 8.  Романське мистецтво" highlightClick="1"/>
          </p:cNvPr>
          <p:cNvSpPr/>
          <p:nvPr/>
        </p:nvSpPr>
        <p:spPr>
          <a:xfrm>
            <a:off x="8460432" y="5589240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742</TotalTime>
  <Words>2165</Words>
  <Application>Microsoft Office PowerPoint</Application>
  <PresentationFormat>Екран (4:3)</PresentationFormat>
  <Paragraphs>263</Paragraphs>
  <Slides>38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38</vt:i4>
      </vt:variant>
    </vt:vector>
  </HeadingPairs>
  <TitlesOfParts>
    <vt:vector size="39" baseType="lpstr">
      <vt:lpstr>Тема Office</vt:lpstr>
      <vt:lpstr>Мистецтво в культурі минулого</vt:lpstr>
      <vt:lpstr>Слайд 2</vt:lpstr>
      <vt:lpstr> Романське мистецтво </vt:lpstr>
      <vt:lpstr> МОНУМЕНТАЛЬНИЙ ЖИВОПИС </vt:lpstr>
      <vt:lpstr> Мистецька  скарбничка </vt:lpstr>
      <vt:lpstr>Слайд 6</vt:lpstr>
      <vt:lpstr> Практичне завдання </vt:lpstr>
      <vt:lpstr>Слайд 8</vt:lpstr>
      <vt:lpstr> Фресковий живопис романської  доби в Каталонії. </vt:lpstr>
      <vt:lpstr>Романський живопис Італії</vt:lpstr>
      <vt:lpstr>Слайд 11</vt:lpstr>
      <vt:lpstr> Книжкова  мініатюра </vt:lpstr>
      <vt:lpstr> Скульптура </vt:lpstr>
      <vt:lpstr>Слайд 14</vt:lpstr>
      <vt:lpstr>Практичне завдання</vt:lpstr>
      <vt:lpstr>Слайд 16</vt:lpstr>
      <vt:lpstr>Слайд 17</vt:lpstr>
      <vt:lpstr> Декоративно-прикладне мистецтво </vt:lpstr>
      <vt:lpstr> Музичне мистецтво </vt:lpstr>
      <vt:lpstr>Слайд 20</vt:lpstr>
      <vt:lpstr>Слайд 21</vt:lpstr>
      <vt:lpstr> Театральне мистецтво </vt:lpstr>
      <vt:lpstr>Слайд 23</vt:lpstr>
      <vt:lpstr>Слайд 24</vt:lpstr>
      <vt:lpstr>Слайд 25</vt:lpstr>
      <vt:lpstr>РОМАНСЬКИЙ СТИЛЬ У МОДІ</vt:lpstr>
      <vt:lpstr> Підсумок уроку. Самостійна  робота </vt:lpstr>
      <vt:lpstr>Слайд 28</vt:lpstr>
      <vt:lpstr> Третя зупинка: романський стиль </vt:lpstr>
      <vt:lpstr>Слайд 30</vt:lpstr>
      <vt:lpstr>Слайд 31</vt:lpstr>
      <vt:lpstr>Слайд 32</vt:lpstr>
      <vt:lpstr>Слайд 33</vt:lpstr>
      <vt:lpstr>Слайд 34</vt:lpstr>
      <vt:lpstr>Слайд 35</vt:lpstr>
      <vt:lpstr>Домашнє завдання</vt:lpstr>
      <vt:lpstr>Урок завершено</vt:lpstr>
      <vt:lpstr>Список використаних джерел  (література та інтернет-ресурси)</vt:lpstr>
    </vt:vector>
  </TitlesOfParts>
  <Company>DreamLair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85</cp:revision>
  <dcterms:created xsi:type="dcterms:W3CDTF">2017-02-12T14:14:07Z</dcterms:created>
  <dcterms:modified xsi:type="dcterms:W3CDTF">2017-02-27T07:24:21Z</dcterms:modified>
</cp:coreProperties>
</file>