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  <p:sldId id="270" r:id="rId14"/>
    <p:sldId id="287" r:id="rId15"/>
    <p:sldId id="273" r:id="rId16"/>
    <p:sldId id="271" r:id="rId17"/>
    <p:sldId id="272" r:id="rId18"/>
    <p:sldId id="275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9" r:id="rId28"/>
    <p:sldId id="283" r:id="rId29"/>
    <p:sldId id="284" r:id="rId30"/>
    <p:sldId id="290" r:id="rId31"/>
    <p:sldId id="285" r:id="rId32"/>
    <p:sldId id="260" r:id="rId33"/>
    <p:sldId id="291" r:id="rId34"/>
    <p:sldId id="296" r:id="rId35"/>
    <p:sldId id="293" r:id="rId36"/>
    <p:sldId id="29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8000"/>
    <a:srgbClr val="99FF33"/>
    <a:srgbClr val="FFFF99"/>
    <a:srgbClr val="FFFFCC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A0F6-0329-40D1-BB14-48EEAB16277A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973C7-C31F-4802-A617-A46E11E157A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A0F6-0329-40D1-BB14-48EEAB16277A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973C7-C31F-4802-A617-A46E11E157A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A0F6-0329-40D1-BB14-48EEAB16277A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973C7-C31F-4802-A617-A46E11E157A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і графі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2052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графіки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205288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38535E8-E1D4-46A0-84DD-FD8193008DA8}" type="slidenum">
              <a:rPr lang="ru-RU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A0F6-0329-40D1-BB14-48EEAB16277A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973C7-C31F-4802-A617-A46E11E157A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A0F6-0329-40D1-BB14-48EEAB16277A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973C7-C31F-4802-A617-A46E11E157A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A0F6-0329-40D1-BB14-48EEAB16277A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973C7-C31F-4802-A617-A46E11E157A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A0F6-0329-40D1-BB14-48EEAB16277A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973C7-C31F-4802-A617-A46E11E157A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A0F6-0329-40D1-BB14-48EEAB16277A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973C7-C31F-4802-A617-A46E11E157A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A0F6-0329-40D1-BB14-48EEAB16277A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973C7-C31F-4802-A617-A46E11E157A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A0F6-0329-40D1-BB14-48EEAB16277A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973C7-C31F-4802-A617-A46E11E157A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8A0F6-0329-40D1-BB14-48EEAB16277A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973C7-C31F-4802-A617-A46E11E157A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8A0F6-0329-40D1-BB14-48EEAB16277A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973C7-C31F-4802-A617-A46E11E157A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3" Type="http://schemas.openxmlformats.org/officeDocument/2006/relationships/image" Target="../media/image24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gif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../&#1042;&#1110;&#1076;&#1077;&#1086;/3..wmv" TargetMode="External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8.wmf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3" Type="http://schemas.openxmlformats.org/officeDocument/2006/relationships/image" Target="../media/image33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hyperlink" Target="../&#1042;&#1110;&#1076;&#1077;&#1086;/1.%20(&#1072;&#1085;&#1075;&#1083;.)%201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wmf"/><Relationship Id="rId5" Type="http://schemas.openxmlformats.org/officeDocument/2006/relationships/image" Target="../media/image34.jpeg"/><Relationship Id="rId4" Type="http://schemas.openxmlformats.org/officeDocument/2006/relationships/hyperlink" Target="../&#1042;&#1110;&#1076;&#1077;&#1086;/2.%20(%20&#1088;&#1091;&#1089;.)%202.wmv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2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2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3" Type="http://schemas.openxmlformats.org/officeDocument/2006/relationships/image" Target="../media/image5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wmf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53.wmf"/><Relationship Id="rId4" Type="http://schemas.openxmlformats.org/officeDocument/2006/relationships/hyperlink" Target="&#1055;&#1088;&#1077;&#1079;&#1077;&#1085;&#1090;&#1072;&#1094;&#1110;&#1103;1.pptx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3" Type="http://schemas.openxmlformats.org/officeDocument/2006/relationships/image" Target="../media/image54.wmf"/><Relationship Id="rId7" Type="http://schemas.openxmlformats.org/officeDocument/2006/relationships/image" Target="../media/image55.jpeg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Relationship Id="rId6" Type="http://schemas.openxmlformats.org/officeDocument/2006/relationships/hyperlink" Target="../&#1042;&#1110;&#1076;&#1077;&#1086;/5..wmv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3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image" Target="../media/image60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2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12.gif"/><Relationship Id="rId4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11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1,&#1059;&#1088;&#1086;&#1082;%209.%20%20&#1043;&#1086;&#1090;&#1080;&#1095;&#1085;&#1080;&#1081;%20&#1089;&#1090;&#1080;&#1083;&#1100;" TargetMode="External"/><Relationship Id="rId5" Type="http://schemas.openxmlformats.org/officeDocument/2006/relationships/image" Target="../media/image20.jpeg"/><Relationship Id="rId10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9.jpeg"/><Relationship Id="rId9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Мистецтво в культурі минулого</a:t>
            </a:r>
            <a:endParaRPr lang="ru-RU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611560" y="1988840"/>
            <a:ext cx="7848872" cy="4176464"/>
          </a:xfrm>
        </p:spPr>
        <p:txBody>
          <a:bodyPr>
            <a:normAutofit fontScale="32500" lnSpcReduction="20000"/>
          </a:bodyPr>
          <a:lstStyle/>
          <a:p>
            <a:r>
              <a:rPr lang="uk-UA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Нагорна Світлана Леонідівна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 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Шостаківський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„Дошкільний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заклад-загальноосвітня школа І-ІІ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ступенів”</a:t>
            </a:r>
            <a:endParaRPr lang="uk-UA" sz="7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7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Нагорний Віталій Михайлович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</a:t>
            </a:r>
          </a:p>
          <a:p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Катеринопільська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загальноосвітня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І –ІІІ ступенів № 1</a:t>
            </a:r>
            <a:endParaRPr lang="ru-RU" sz="7400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User\Мои документы\Мои рисунки\анімація\в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79448"/>
            <a:ext cx="8568952" cy="2036798"/>
          </a:xfrm>
          <a:prstGeom prst="rect">
            <a:avLst/>
          </a:prstGeom>
          <a:noFill/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23528" y="260648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величезні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стрілчасті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вікна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багатоколірними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вітражами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/>
          </a:p>
        </p:txBody>
      </p:sp>
      <p:pic>
        <p:nvPicPr>
          <p:cNvPr id="4" name="Picture 6" descr="http://img1.liveinternet.ru/images/attach/c/0/47/505/47505251_pppppppppp1_Sainte_Chapelle___Upper_Chapel__Paris__Fran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3829147" cy="2547287"/>
          </a:xfrm>
          <a:prstGeom prst="rect">
            <a:avLst/>
          </a:prstGeom>
          <a:noFill/>
        </p:spPr>
      </p:pic>
      <p:sp>
        <p:nvSpPr>
          <p:cNvPr id="5" name="Прямокутник 4"/>
          <p:cNvSpPr/>
          <p:nvPr/>
        </p:nvSpPr>
        <p:spPr>
          <a:xfrm>
            <a:off x="4572000" y="260648"/>
            <a:ext cx="42484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6. У 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готичній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архітектурі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зникають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настінні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мозаїки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та фрески, 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натомість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споруди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прикрашаються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химерно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вигнутими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скульптурними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зображеннями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складним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орнаментом.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6" name="Picture 6" descr="http://www.studfiles.ru/html/2706/624/html_cs3_vRaCyq.FolT/htmlconvd-8eh1ih_html_162b1a9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645024"/>
            <a:ext cx="2366626" cy="3002062"/>
          </a:xfrm>
          <a:prstGeom prst="rect">
            <a:avLst/>
          </a:prstGeom>
          <a:noFill/>
        </p:spPr>
      </p:pic>
      <p:pic>
        <p:nvPicPr>
          <p:cNvPr id="7" name="Picture 8" descr="http://usls.ru/ornamenty/42.files/image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645024"/>
            <a:ext cx="2157733" cy="3015983"/>
          </a:xfrm>
          <a:prstGeom prst="rect">
            <a:avLst/>
          </a:prstGeom>
          <a:noFill/>
        </p:spPr>
      </p:pic>
      <p:pic>
        <p:nvPicPr>
          <p:cNvPr id="8" name="Picture 10" descr="http://newsland.com/static/u/article_image/13/08/04/tmpyne8hE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631531"/>
            <a:ext cx="3958229" cy="2965821"/>
          </a:xfrm>
          <a:prstGeom prst="rect">
            <a:avLst/>
          </a:prstGeom>
          <a:noFill/>
        </p:spPr>
      </p:pic>
      <p:pic>
        <p:nvPicPr>
          <p:cNvPr id="5122" name="Picture 2" descr="C:\Documents and Settings\User\Мои документы\Мои рисунки\анімація\26274661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424" y="2852936"/>
            <a:ext cx="682293" cy="620266"/>
          </a:xfrm>
          <a:prstGeom prst="rect">
            <a:avLst/>
          </a:prstGeom>
          <a:noFill/>
        </p:spPr>
      </p:pic>
      <p:sp>
        <p:nvSpPr>
          <p:cNvPr id="10" name="Кнопка дії: додому 9">
            <a:hlinkClick r:id="rId7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8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548680"/>
            <a:ext cx="4038600" cy="576016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Колірна </a:t>
            </a:r>
            <a:r>
              <a:rPr lang="uk-UA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гамма</a:t>
            </a:r>
            <a:r>
              <a:rPr lang="uk-UA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кольори </a:t>
            </a:r>
            <a:r>
              <a:rPr lang="uk-UA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слонової </a:t>
            </a:r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кістки, </a:t>
            </a:r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відтінки </a:t>
            </a:r>
            <a:r>
              <a:rPr lang="uk-UA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золотого, </a:t>
            </a:r>
            <a:endParaRPr lang="uk-UA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дзвінкого жовтого,</a:t>
            </a:r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синього </a:t>
            </a:r>
            <a:r>
              <a:rPr lang="uk-UA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зеленого,</a:t>
            </a:r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відтінки </a:t>
            </a:r>
            <a:r>
              <a:rPr lang="uk-UA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червоного (теракотовий), </a:t>
            </a:r>
            <a:endParaRPr lang="uk-UA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чорного</a:t>
            </a:r>
            <a:r>
              <a:rPr lang="uk-UA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uk-UA" sz="28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uk-UA" sz="28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uk-UA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Собор Паризької Богоматері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i="1" dirty="0" smtClean="0">
                <a:solidFill>
                  <a:schemeClr val="tx1"/>
                </a:solidFill>
                <a:cs typeface="Arial" charset="0"/>
              </a:rPr>
              <a:t>►</a:t>
            </a:r>
            <a:endParaRPr lang="ru-RU" sz="2800" i="1" dirty="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19463" name="Picture 7" descr="451px-Paris-notre-dame-facade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5976" y="260648"/>
            <a:ext cx="4555564" cy="6048672"/>
          </a:xfrm>
        </p:spPr>
      </p:pic>
      <p:pic>
        <p:nvPicPr>
          <p:cNvPr id="6146" name="Picture 2" descr="C:\Documents and Settings\User\Мои документы\Мои рисунки\анімація\26274661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734" y="260648"/>
            <a:ext cx="633670" cy="576064"/>
          </a:xfrm>
          <a:prstGeom prst="rect">
            <a:avLst/>
          </a:prstGeom>
          <a:noFill/>
        </p:spPr>
      </p:pic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467544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971600" y="6093296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/>
          <p:cNvSpPr/>
          <p:nvPr/>
        </p:nvSpPr>
        <p:spPr>
          <a:xfrm>
            <a:off x="2915816" y="260648"/>
            <a:ext cx="35677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ru-RU" sz="28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endParaRPr lang="ru-RU" sz="2800" u="sng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55352" y="1197769"/>
            <a:ext cx="2376488" cy="311308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alt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99" y="1052736"/>
            <a:ext cx="6168737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2771800" y="5949280"/>
            <a:ext cx="56166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Міланський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кафедральний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собор.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XIV–XX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Італія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51520" y="980728"/>
            <a:ext cx="2592288" cy="400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зображення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готичного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храму.</a:t>
            </a: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Створіть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начерк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Архітектурного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фрагмента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цієї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споруди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Техніка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олівець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5" descr="I:\музика\Рисунок3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188640"/>
            <a:ext cx="794178" cy="144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Кнопка дії: додому 12">
            <a:hlinkClick r:id="rId4" action="ppaction://hlinkpres?slideindex=2&amp;slidetitle=Слайд 2" highlightClick="1"/>
          </p:cNvPr>
          <p:cNvSpPr/>
          <p:nvPr/>
        </p:nvSpPr>
        <p:spPr>
          <a:xfrm>
            <a:off x="755576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Кнопка дії: додому 11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1187624" y="6093296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979712" y="260648"/>
            <a:ext cx="60309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u="sng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Шедеври</a:t>
            </a:r>
            <a:r>
              <a:rPr lang="ru-RU" sz="3200" b="1" i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u="sng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готичної</a:t>
            </a:r>
            <a:r>
              <a:rPr lang="ru-RU" sz="3200" b="1" i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u="sng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архітектури</a:t>
            </a:r>
            <a:endParaRPr lang="ru-RU" sz="3200" u="sng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 descr="C:\Users\User\Desktop\fasad-sobora-notr-dam-de-pari-notre-dame-de-paris-f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29262"/>
            <a:ext cx="4032448" cy="2882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кутник 3"/>
          <p:cNvSpPr/>
          <p:nvPr/>
        </p:nvSpPr>
        <p:spPr>
          <a:xfrm>
            <a:off x="1619672" y="4005064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Собор Паризької Богоматері.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XII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XTV cm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Франція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323528" y="4509120"/>
            <a:ext cx="669674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Собор Паризької Богоматері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Нотр-Дам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де Парі) — головний храм столиці Франції, один із найпрекрасніших витворів готичного мистецтва. Перший камінь у фундамент собору було закладено 1163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а завершилось будівництво в 1345 р.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Картинки по запросу нотр дам де пари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908720"/>
            <a:ext cx="4386345" cy="2916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217319" y="4869160"/>
            <a:ext cx="1926681" cy="52322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uk-UA" sz="1400" b="1" i="1" u="sng" dirty="0" smtClean="0">
                <a:latin typeface="Times New Roman" pitchFamily="18" charset="0"/>
                <a:cs typeface="Times New Roman" pitchFamily="18" charset="0"/>
              </a:rPr>
              <a:t>Для перегляду відео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b="1" i="1" u="sng" dirty="0" smtClean="0">
                <a:latin typeface="Times New Roman" pitchFamily="18" charset="0"/>
                <a:cs typeface="Times New Roman" pitchFamily="18" charset="0"/>
              </a:rPr>
              <a:t>натисніть картинку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8" descr="I:\музика\Рисунок6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645024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Кнопка дії: додому 11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Стрілка вгору 12"/>
          <p:cNvSpPr/>
          <p:nvPr/>
        </p:nvSpPr>
        <p:spPr>
          <a:xfrm>
            <a:off x="8028384" y="3861048"/>
            <a:ext cx="288032" cy="978408"/>
          </a:xfrm>
          <a:prstGeom prst="upArrow">
            <a:avLst>
              <a:gd name="adj1" fmla="val 50000"/>
              <a:gd name="adj2" fmla="val 72278"/>
            </a:avLst>
          </a:prstGeom>
          <a:solidFill>
            <a:srgbClr val="99FF33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7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4427984" y="188640"/>
            <a:ext cx="4464496" cy="623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/>
              <a:t>    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Собор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являє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собою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ятинавну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готичну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базиліку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одночасно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вмістити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тисяч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довжина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— 130 м,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висота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веж — 69 м.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Головний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західний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фасад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ділиться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на три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яруси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нижній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трьох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порталів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середній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— так звана «галерея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королів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» та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вікно-роза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верхній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вежі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Портали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оздоблені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скульптурою. В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інтер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єрі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собору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домінує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сірий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колір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каменю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складено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стіни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стелю. Як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готичних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храмах, у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соборі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немає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настінного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зате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численні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вітражі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Вітраж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над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головним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входом: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відреставрували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частково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замінивши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відсутні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елементи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Діаметр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вітража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складає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9,6 м.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Дві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бічні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рози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діаметрі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13 м,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робить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найбільшими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Європі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Капітальну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реставрацію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проведено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 в 1841—1864 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Картинки по запросу нотр дам де пари"/>
          <p:cNvPicPr>
            <a:picLocks noChangeAspect="1" noChangeArrowheads="1"/>
          </p:cNvPicPr>
          <p:nvPr/>
        </p:nvPicPr>
        <p:blipFill>
          <a:blip r:embed="rId2" cstate="print"/>
          <a:srcRect l="18867" r="25317"/>
          <a:stretch>
            <a:fillRect/>
          </a:stretch>
        </p:blipFill>
        <p:spPr bwMode="auto">
          <a:xfrm>
            <a:off x="179512" y="665178"/>
            <a:ext cx="4248472" cy="506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60648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6"/>
            <a:ext cx="4644008" cy="3096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692696"/>
            <a:ext cx="3997054" cy="564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Text Box 5"/>
          <p:cNvSpPr txBox="1">
            <a:spLocks noChangeArrowheads="1"/>
          </p:cNvSpPr>
          <p:nvPr/>
        </p:nvSpPr>
        <p:spPr bwMode="auto">
          <a:xfrm>
            <a:off x="384220" y="5102343"/>
            <a:ext cx="41317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251520" y="260648"/>
            <a:ext cx="43204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символ </a:t>
            </a:r>
            <a:r>
              <a:rPr lang="ru-RU" sz="2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романської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замок </a:t>
            </a:r>
            <a:r>
              <a:rPr lang="ru-RU" sz="2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меч, то готика - </a:t>
            </a:r>
            <a:r>
              <a:rPr lang="ru-RU" sz="2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собор </a:t>
            </a:r>
            <a:r>
              <a:rPr lang="ru-RU" sz="2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хрест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59492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Кнопка дії: додому 9">
            <a:hlinkClick r:id="rId4" action="ppaction://hlinkpres?slideindex=2&amp;slidetitle=Слайд 2" highlightClick="1"/>
          </p:cNvPr>
          <p:cNvSpPr/>
          <p:nvPr/>
        </p:nvSpPr>
        <p:spPr>
          <a:xfrm>
            <a:off x="395536" y="6093296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827584" y="6093296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51520" y="980728"/>
            <a:ext cx="82423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Прослухайте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мелодію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мюзиклу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Нотр-Дам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Парі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створеного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композитором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Ріккардо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Коччанте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 мотивами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однойменного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роману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Віктора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Гюго.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Знайдіть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відповідність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музичним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твором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архітектурою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готичного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собору.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644898" y="268288"/>
            <a:ext cx="7848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</a:t>
            </a:r>
            <a:r>
              <a:rPr lang="ru-RU" altLang="ru-RU" sz="36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altLang="ru-RU" sz="36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dirty="0">
                <a:solidFill>
                  <a:schemeClr val="accent1"/>
                </a:solidFill>
              </a:rPr>
              <a:t/>
            </a:r>
            <a:br>
              <a:rPr lang="ru-RU" altLang="ru-RU" sz="3600" dirty="0">
                <a:solidFill>
                  <a:schemeClr val="accent1"/>
                </a:solidFill>
              </a:rPr>
            </a:br>
            <a:endParaRPr lang="ru-RU" sz="3600" dirty="0"/>
          </a:p>
        </p:txBody>
      </p:sp>
      <p:pic>
        <p:nvPicPr>
          <p:cNvPr id="4" name="Picture 2" descr="Картинки по запросу мюзикл нотр дам де пари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708920"/>
            <a:ext cx="335683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Картинки по запросу мюзикл нотр дам де пари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2708920"/>
            <a:ext cx="3777307" cy="2517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164288" y="530120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Рос.версія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31840" y="5949280"/>
            <a:ext cx="2671501" cy="707886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r>
              <a:rPr lang="uk-UA" sz="2000" b="1" i="1" u="sng" dirty="0" smtClean="0">
                <a:latin typeface="Times New Roman" pitchFamily="18" charset="0"/>
                <a:cs typeface="Times New Roman" pitchFamily="18" charset="0"/>
              </a:rPr>
              <a:t>Для перегляду відео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i="1" u="sng" dirty="0" smtClean="0">
                <a:latin typeface="Times New Roman" pitchFamily="18" charset="0"/>
                <a:cs typeface="Times New Roman" pitchFamily="18" charset="0"/>
              </a:rPr>
              <a:t>натисніть картинку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5" descr="I:\музика\Рисунок3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16416" y="260648"/>
            <a:ext cx="635375" cy="115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Кнопка дії: додому 14">
            <a:hlinkClick r:id="rId7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Подвійна стрілка вліво/вгору 15"/>
          <p:cNvSpPr/>
          <p:nvPr/>
        </p:nvSpPr>
        <p:spPr>
          <a:xfrm rot="2654394">
            <a:off x="3661119" y="4755008"/>
            <a:ext cx="1181127" cy="1171670"/>
          </a:xfrm>
          <a:prstGeom prst="leftUpArrow">
            <a:avLst>
              <a:gd name="adj1" fmla="val 11202"/>
              <a:gd name="adj2" fmla="val 19102"/>
              <a:gd name="adj3" fmla="val 42286"/>
            </a:avLst>
          </a:prstGeom>
          <a:solidFill>
            <a:srgbClr val="99FF33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Кнопка дії: додому 13">
            <a:hlinkClick r:id="rId8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5724525" y="207963"/>
            <a:ext cx="3275013" cy="558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Головний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готичний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собор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Англії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100" b="1" dirty="0" err="1">
                <a:latin typeface="Times New Roman" pitchFamily="18" charset="0"/>
                <a:cs typeface="Times New Roman" pitchFamily="18" charset="0"/>
              </a:rPr>
              <a:t>Кентерберійський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— за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будовою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близький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зразків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французької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готики.</a:t>
            </a:r>
          </a:p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  У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процесі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зведення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собору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час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реконструкції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пожежі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у 1174 р.)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зодчі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вперше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відмовилися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традиційних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норманських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круглих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арок, створивши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натомість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стрілчасті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Відтоді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готичний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стиль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закріпився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англійській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культовій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архітектурі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67544" y="5805264"/>
            <a:ext cx="52562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Кентерберійський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собор.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VII–XIX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Великобританія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Картинки по запросу кентерберійський соб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5435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5637257"/>
            <a:ext cx="827584" cy="122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795637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7380312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51520" y="4221088"/>
            <a:ext cx="849694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Довжина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Кентерберійського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Собору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— 157 м. Храм не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створює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враження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цілісної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споруди,оскільки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великої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кількості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каплиць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приміщень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прибудов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 Над основною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будівлею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підноситься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центральна</a:t>
            </a:r>
          </a:p>
          <a:p>
            <a:pPr algn="just"/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чотиригранна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вежа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заввишки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72 м;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дві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менші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вежі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прикрашають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західну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частину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собору.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Картинки по запросу Кентерберійський собор."/>
          <p:cNvPicPr>
            <a:picLocks noChangeAspect="1" noChangeArrowheads="1"/>
          </p:cNvPicPr>
          <p:nvPr/>
        </p:nvPicPr>
        <p:blipFill>
          <a:blip r:embed="rId2" cstate="print"/>
          <a:srcRect l="4371" t="4334" r="5376" b="7038"/>
          <a:stretch>
            <a:fillRect/>
          </a:stretch>
        </p:blipFill>
        <p:spPr bwMode="auto">
          <a:xfrm>
            <a:off x="1331640" y="332656"/>
            <a:ext cx="5976664" cy="3759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2420888"/>
            <a:ext cx="1146175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32656"/>
            <a:ext cx="4608512" cy="5943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251520" y="404664"/>
            <a:ext cx="4032448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Кельнський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собор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римо-католицький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храм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Кельні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видатна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пам’ятка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німецької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готичної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Собор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входить до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Світової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спадщини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Юнеск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 як один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найвідоміших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архітектурних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об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єктів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Німеччини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третій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висотою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храм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планеті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Спорудження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Кельнського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собору, яке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тривало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кілька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століть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почалося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1248 р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реставрація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продовжується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наш час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Будівля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довжину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144,5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м, а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дві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вежі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сягають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157 м у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висоту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найбільших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храмів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найвища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готична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споруда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Північній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Європі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2"/>
          <p:cNvSpPr>
            <a:spLocks noChangeArrowheads="1"/>
          </p:cNvSpPr>
          <p:nvPr/>
        </p:nvSpPr>
        <p:spPr bwMode="auto">
          <a:xfrm>
            <a:off x="4283968" y="6237312"/>
            <a:ext cx="457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Кельнський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собор.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XIII–XIX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Німеччина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260648"/>
            <a:ext cx="1146175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363589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2987824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otichnij_sti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8472942" cy="6354707"/>
          </a:xfrm>
          <a:prstGeom prst="rect">
            <a:avLst/>
          </a:prstGeom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4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83568" y="3573016"/>
            <a:ext cx="11965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Урок 9.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51520" y="764704"/>
            <a:ext cx="4608513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Реймського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собору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Богоматері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Франції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та дайте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запитання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ознаки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готичного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стилю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можете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виділити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архітектурі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собору?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Доберіть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ряд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прикметників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якими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описати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загальний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вигляд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споруди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Реймський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собор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протягом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століть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символом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королівської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влади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Розкажіть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вам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відомо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історії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600" dirty="0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23851" y="195263"/>
            <a:ext cx="46081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Аналіз</a:t>
            </a:r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архітектури</a:t>
            </a:r>
            <a:endParaRPr lang="ru-RU" alt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32656"/>
            <a:ext cx="4059754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4860032" y="5805264"/>
            <a:ext cx="3761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Реймський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собор.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XIII cm.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Франція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I:\музика\Рисунок3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88640"/>
            <a:ext cx="555809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555776" y="260648"/>
            <a:ext cx="2732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Цегляна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готика</a:t>
            </a:r>
            <a:endParaRPr lang="ru-RU" sz="28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323528" y="836712"/>
            <a:ext cx="84969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епоху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готики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зводили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тесаного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каміння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пісковику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мармуру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Але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територіях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де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природних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покладів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каменю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північні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князівства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Німеччини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Польщі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країни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Північної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Європи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algn="just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використовували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цеглу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спорудження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величних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соборів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цей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матеріал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обмежував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можливості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архітектурного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декору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фасадів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тому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зодчі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почали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застосовувати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фігурну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лекальну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цеглу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яка дозволяла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створювати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справжнє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готичне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плетиво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244475" y="1778000"/>
            <a:ext cx="4572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dirty="0">
                <a:solidFill>
                  <a:schemeClr val="accent1"/>
                </a:solidFill>
              </a:rPr>
              <a:t/>
            </a:r>
            <a:br>
              <a:rPr lang="ru-RU" altLang="ru-RU" sz="3200" dirty="0">
                <a:solidFill>
                  <a:schemeClr val="accent1"/>
                </a:solidFill>
              </a:rPr>
            </a:br>
            <a:endParaRPr lang="ru-RU" sz="32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924944"/>
            <a:ext cx="29432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3199333" y="6007869"/>
            <a:ext cx="43195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Костел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Святої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Анни.XIV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–XVI ст.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Вільнюс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Литва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8424" y="33265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71475" y="655638"/>
            <a:ext cx="7296869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соборів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прикладів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цегляної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архітектури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готики (с. 88).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Порівняйте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зображенням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Кельнського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собору</a:t>
            </a:r>
          </a:p>
          <a:p>
            <a:pPr algn="just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(с. 86).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Визначте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спільні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відмінні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цих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споруд</a:t>
            </a:r>
            <a:r>
              <a:rPr lang="ru-RU" sz="1800" dirty="0"/>
              <a:t>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691680" y="0"/>
            <a:ext cx="4572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</a:t>
            </a:r>
            <a:r>
              <a:rPr lang="ru-RU" alt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altLang="ru-RU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altLang="ru-RU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4719153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700808"/>
            <a:ext cx="3754767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395536" y="6021288"/>
            <a:ext cx="46799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Базиліка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Святої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Діви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Марії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XIV–XVI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Гданськ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Польща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5148064" y="5733256"/>
            <a:ext cx="43195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Костел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Святої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Анни.XIV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–XVI ст.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Вільнюс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Литва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I:\музика\Рисунок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6422" y="260351"/>
            <a:ext cx="794178" cy="144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6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123728" y="332656"/>
            <a:ext cx="4624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u="sng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Готична</a:t>
            </a:r>
            <a:r>
              <a:rPr lang="ru-RU" sz="32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СКУЛЬПТУРА</a:t>
            </a:r>
            <a:endParaRPr lang="ru-RU" sz="3200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User\Documents\Кондратова Електронний додаток до підручника Мистецтво 8 клас\9 урок\Ілюстрації\скульптура\Notre-Dame-de-Reims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5256584" cy="387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кутник 3"/>
          <p:cNvSpPr/>
          <p:nvPr/>
        </p:nvSpPr>
        <p:spPr>
          <a:xfrm>
            <a:off x="5580112" y="980728"/>
            <a:ext cx="33123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Монументальна пластика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тісно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пов’язана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архітектурою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Готичні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храми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вирізнялися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надзвичайно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багатим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скульптурним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оздобленням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значну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частину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складали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статуї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роботах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майстри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намагалися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передати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душевні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переживання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героїв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зробити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виразнішими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пози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жести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фігур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Образи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святих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втратили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колишню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строгість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стали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схожими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звичайних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людей.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3558" y="5517232"/>
            <a:ext cx="908953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68356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1187624" y="6093296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3779838" cy="517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7" y="188640"/>
            <a:ext cx="3696254" cy="5459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539552" y="5301208"/>
            <a:ext cx="31683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Св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Йосип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Фрагмент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статуї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західного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фасаду собору</a:t>
            </a: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Реймсі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400" b="1" i="1" dirty="0">
                <a:latin typeface="Times New Roman" pitchFamily="18" charset="0"/>
                <a:cs typeface="Times New Roman" pitchFamily="18" charset="0"/>
              </a:rPr>
              <a:t>XIII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ст.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4644008" y="5589240"/>
            <a:ext cx="41399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Діва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Марія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Фрагмент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скульптурної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Зустріч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Марії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Єлизавети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Центральний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портал собору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Реймсі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1400" b="1" i="1" dirty="0">
                <a:latin typeface="Times New Roman" pitchFamily="18" charset="0"/>
                <a:cs typeface="Times New Roman" pitchFamily="18" charset="0"/>
              </a:rPr>
              <a:t>XIII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ст.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95536" y="4797152"/>
            <a:ext cx="36734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Маркграф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Еккергард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дружина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Ута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Скульптура собору в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Наумбурзі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XII–XIII ст.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Німеччина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220072" y="836712"/>
            <a:ext cx="3672408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міському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соборі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німецького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міста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Наумбург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розташовано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дванадцять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статуй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донаторів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тобто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феодалів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пожертвували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гроші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будівництво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храму.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Хоча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скульптори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ніколи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бачили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людей,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померли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понад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200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 того,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кожну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статую вони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наділили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яскравими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рисами. тут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безвільний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маркграф Герман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своєю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лукавою дружиною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Рігліндою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мужній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воїн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маркграф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Еккергард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юна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задумлива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дружина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Ута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4" descr="Картинки по запросу Маркграф Еккегард і його дружина Ута. Скульптура собору в Наумбурзі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4897137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32" y="33265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ртрського собор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0648"/>
            <a:ext cx="7272808" cy="5453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2987824" y="5949280"/>
            <a:ext cx="22238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Шартрський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собор </a:t>
            </a:r>
          </a:p>
          <a:p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Франція </a:t>
            </a:r>
            <a:r>
              <a:rPr lang="uk-UA" b="1" i="1" dirty="0" err="1">
                <a:latin typeface="Times New Roman" pitchFamily="18" charset="0"/>
                <a:cs typeface="Times New Roman" pitchFamily="18" charset="0"/>
              </a:rPr>
              <a:t>сер.ХІІ</a:t>
            </a:r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uk-UA" b="1" i="1" dirty="0"/>
              <a:t>т.</a:t>
            </a:r>
            <a:endParaRPr lang="ru-RU" b="1" i="1" dirty="0"/>
          </a:p>
        </p:txBody>
      </p:sp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Шартрського собор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568952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додому 4">
            <a:hlinkClick r:id="rId4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331913" y="123825"/>
            <a:ext cx="6810375" cy="4365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Практичне завдання</a:t>
            </a:r>
            <a:endParaRPr kumimoji="0" lang="ru-RU" alt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611188" y="627063"/>
            <a:ext cx="8281987" cy="381635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статуй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із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порталів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Шартрського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собору та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визначте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готичної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скульптури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alt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 descr="Картинки по запросу Шартрский собор стату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318503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Картинки по запросу Шартрский собор стату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060848"/>
            <a:ext cx="5358439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I:\музика\Рисунок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08625" y="188640"/>
            <a:ext cx="531371" cy="963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и по запросу Шартрский собор стату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8460432" cy="5939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додому 4">
            <a:hlinkClick r:id="rId4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467544" y="332656"/>
            <a:ext cx="835292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середини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ст. в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Європі сформувалася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нова художня течія, поширилися нові стилістичні принципи та естетичні форми. Так виникло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готичне мистецтво,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що стало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визначальним для цілого періоду європейської культури. Термін «готика» був уведений в епоху Відродження.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88841"/>
            <a:ext cx="2880320" cy="225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Users\User\Documents\Кондратова Електронний додаток до підручника Мистецтво 8 клас\9 урок\Ілюстрації\архітектура\de-la-Cit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293096"/>
            <a:ext cx="3072341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C:\Users\User\Documents\Кондратова Електронний додаток до підручника Мистецтво 8 клас\9 урок\Ілюстрації\скульптура\Naselenie-Strasburgsk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988840"/>
            <a:ext cx="2976937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C:\Users\User\Documents\Кондратова Електронний додаток до підручника Мистецтво 8 клас\9 урок\Ілюстрації\скульптура\Gothic_altar_veit_stos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716016" y="4293096"/>
            <a:ext cx="3888432" cy="2391612"/>
          </a:xfrm>
          <a:prstGeom prst="rect">
            <a:avLst/>
          </a:prstGeom>
          <a:noFill/>
        </p:spPr>
      </p:pic>
      <p:pic>
        <p:nvPicPr>
          <p:cNvPr id="9" name="Picture 8" descr="I:\музика\Рисунок6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060848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Кнопка дії: додому 11">
            <a:hlinkClick r:id="rId7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8" action="ppaction://hlinkpres?slideindex=11&amp;slidetitle=Урок 9.  Готичний стиль" highlightClick="1"/>
          </p:cNvPr>
          <p:cNvSpPr/>
          <p:nvPr/>
        </p:nvSpPr>
        <p:spPr>
          <a:xfrm>
            <a:off x="8460432" y="5661248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и по запросу Шартрский собор стату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8446984" cy="5597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756848" y="63897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додому 4">
            <a:hlinkClick r:id="rId4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467544" y="260648"/>
            <a:ext cx="6810375" cy="57606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</a:t>
            </a:r>
            <a:r>
              <a:rPr kumimoji="0" lang="uk-UA" altLang="ru-RU" sz="36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Практичне завдання   </a:t>
            </a:r>
            <a:endParaRPr kumimoji="0" lang="ru-RU" sz="3600" b="0" i="1" u="sng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Объект 3"/>
          <p:cNvSpPr txBox="1">
            <a:spLocks/>
          </p:cNvSpPr>
          <p:nvPr/>
        </p:nvSpPr>
        <p:spPr>
          <a:xfrm>
            <a:off x="323528" y="980728"/>
            <a:ext cx="8137525" cy="3113088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400" b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Об’єднайтесь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у пари. </a:t>
            </a:r>
            <a:r>
              <a:rPr kumimoji="0" lang="ru-RU" sz="2400" b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Візьміть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пластилін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noProof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розпочніть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роботу над </a:t>
            </a:r>
            <a:r>
              <a:rPr kumimoji="0" lang="ru-RU" sz="2400" b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створенням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макета</a:t>
            </a:r>
            <a:r>
              <a:rPr kumimoji="0" lang="ru-RU" sz="2400" b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невеликого собору,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намагаючись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утілити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ru-RU" sz="2400" b="1" noProof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принципи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готичної</a:t>
            </a:r>
            <a:endParaRPr lang="ru-RU" sz="2400" b="1" noProof="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0" lang="ru-RU" sz="2400" b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Макет гот</a:t>
            </a: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2780928"/>
            <a:ext cx="6810375" cy="4365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Макет готичного собору</a:t>
            </a: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2" descr="Картинки по запросу макет готического собо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1" y="3379096"/>
            <a:ext cx="4392489" cy="3290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Картинки по запросу макет готического собо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3429000"/>
            <a:ext cx="3960440" cy="333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ілка вправо 6">
            <a:hlinkClick r:id="rId4" action="ppaction://hlinkpres?slideindex=1&amp;slidetitle="/>
          </p:cNvPr>
          <p:cNvSpPr/>
          <p:nvPr/>
        </p:nvSpPr>
        <p:spPr>
          <a:xfrm>
            <a:off x="7956376" y="2348880"/>
            <a:ext cx="1008112" cy="484632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Documents and Settings\User\Мои документы\Мои рисунки\музика картинки\Рисунок4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8316416" y="260648"/>
            <a:ext cx="605259" cy="1152307"/>
          </a:xfrm>
          <a:prstGeom prst="rect">
            <a:avLst/>
          </a:prstGeom>
          <a:noFill/>
        </p:spPr>
      </p:pic>
      <p:sp>
        <p:nvSpPr>
          <p:cNvPr id="10" name="Кнопка дії: додому 9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7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Підсумок уроку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188" y="260350"/>
            <a:ext cx="1014412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I:\музика\Рисунок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5301208"/>
            <a:ext cx="1620837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43934"/>
            <a:ext cx="2648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90525" algn="l"/>
              </a:tabLs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" name="Picture 2" descr="C:\Documents and Settings\User\Мои документы\Мои рисунки\музика картинки\Рисунок4.wm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51520" y="188640"/>
            <a:ext cx="1037307" cy="1974850"/>
          </a:xfrm>
          <a:prstGeom prst="rect">
            <a:avLst/>
          </a:prstGeom>
          <a:noFill/>
        </p:spPr>
      </p:pic>
      <p:sp>
        <p:nvSpPr>
          <p:cNvPr id="13" name="Прямокутник 12"/>
          <p:cNvSpPr/>
          <p:nvPr/>
        </p:nvSpPr>
        <p:spPr>
          <a:xfrm>
            <a:off x="1403648" y="1124744"/>
            <a:ext cx="58326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готичного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AutoNum type="arabicPeriod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ознаки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допоможуть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відрізнити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готичний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собор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античного,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візантійського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романського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храмів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42900" indent="-342900">
              <a:buAutoNum type="arabicPeriod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Розкажіть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готичної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скульптури</a:t>
            </a:r>
            <a:r>
              <a:rPr lang="ru-RU" sz="2800" dirty="0" smtClean="0"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04248" y="4005064"/>
            <a:ext cx="192668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i="1" u="sng" dirty="0" smtClean="0">
                <a:latin typeface="Times New Roman" pitchFamily="18" charset="0"/>
                <a:cs typeface="Times New Roman" pitchFamily="18" charset="0"/>
              </a:rPr>
              <a:t>Для перегляду відео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b="1" i="1" u="sng" dirty="0" smtClean="0">
                <a:latin typeface="Times New Roman" pitchFamily="18" charset="0"/>
                <a:cs typeface="Times New Roman" pitchFamily="18" charset="0"/>
              </a:rPr>
              <a:t>натисніть картинку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14" name="Кнопка дії: додому 13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5" name="Рисунок 14" descr="pellicola-video-thumb.jpg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08304" y="2636912"/>
            <a:ext cx="1486297" cy="968508"/>
          </a:xfrm>
          <a:prstGeom prst="rect">
            <a:avLst/>
          </a:prstGeom>
        </p:spPr>
      </p:pic>
      <p:sp>
        <p:nvSpPr>
          <p:cNvPr id="19" name="Стрілка кутом догори 18"/>
          <p:cNvSpPr/>
          <p:nvPr/>
        </p:nvSpPr>
        <p:spPr>
          <a:xfrm>
            <a:off x="8532440" y="3501008"/>
            <a:ext cx="310840" cy="731520"/>
          </a:xfrm>
          <a:prstGeom prst="bentUpArrow">
            <a:avLst>
              <a:gd name="adj1" fmla="val 16228"/>
              <a:gd name="adj2" fmla="val 25000"/>
              <a:gd name="adj3" fmla="val 49123"/>
            </a:avLst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Кнопка дії: додому 15">
            <a:hlinkClick r:id="rId8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43608" y="332656"/>
            <a:ext cx="6810375" cy="436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Домашнє завдання</a:t>
            </a:r>
            <a:endParaRPr kumimoji="0" lang="ru-RU" sz="3600" b="1" i="0" u="sng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39552" y="908720"/>
            <a:ext cx="8280920" cy="49685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kumimoji="0" lang="ru-RU" sz="35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§9 с.83 – 89  </a:t>
            </a:r>
            <a:r>
              <a:rPr kumimoji="0" lang="ru-RU" sz="350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 практична робота на </a:t>
            </a:r>
            <a:r>
              <a:rPr kumimoji="0" lang="ru-RU" sz="350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вибір</a:t>
            </a:r>
            <a:r>
              <a:rPr kumimoji="0" lang="ru-RU" sz="350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kumimoji="0" lang="ru-RU" sz="35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5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Завершіть</a:t>
            </a:r>
            <a:r>
              <a:rPr kumimoji="0" lang="ru-RU" sz="35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роботу над макетом </a:t>
            </a:r>
            <a:r>
              <a:rPr kumimoji="0" lang="ru-RU" sz="35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готичного</a:t>
            </a:r>
            <a:r>
              <a:rPr kumimoji="0" lang="ru-RU" sz="35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собору. Прикрасьте фасад </a:t>
            </a:r>
            <a:r>
              <a:rPr kumimoji="0" lang="ru-RU" sz="35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скульптурними</a:t>
            </a:r>
            <a:r>
              <a:rPr kumimoji="0" lang="ru-RU" sz="35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5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композиціями</a:t>
            </a:r>
            <a:r>
              <a:rPr kumimoji="0" lang="ru-RU" sz="35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5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і</a:t>
            </a:r>
            <a:r>
              <a:rPr kumimoji="0" lang="ru-RU" sz="35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презентуйте </a:t>
            </a:r>
            <a:r>
              <a:rPr kumimoji="0" lang="ru-RU" sz="35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kumimoji="0" lang="ru-RU" sz="35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5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витвір</a:t>
            </a:r>
            <a:r>
              <a:rPr kumimoji="0" lang="ru-RU" sz="35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5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рідним</a:t>
            </a:r>
            <a:r>
              <a:rPr kumimoji="0" lang="ru-RU" sz="35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5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5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друзям</a:t>
            </a:r>
            <a:r>
              <a:rPr kumimoji="0" lang="ru-RU" sz="35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kumimoji="0" lang="uk-UA" sz="35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Створити буквицю в готичному              стилі.</a:t>
            </a:r>
            <a:endParaRPr kumimoji="0" lang="ru-RU" sz="35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User\Мои документы\Мои рисунки\анімація\devostchkazapartoj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5020896"/>
            <a:ext cx="1872208" cy="1837104"/>
          </a:xfrm>
          <a:prstGeom prst="rect">
            <a:avLst/>
          </a:prstGeom>
          <a:noFill/>
        </p:spPr>
      </p:pic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545083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59" y="3645024"/>
            <a:ext cx="6077339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8460432" y="5589240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завершено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49" name="Picture 1" descr="C:\Documents and Settings\User\Мои документы\Мои рисунки\анімація\barvu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797152"/>
            <a:ext cx="5705475" cy="1524000"/>
          </a:xfrm>
          <a:prstGeom prst="rect">
            <a:avLst/>
          </a:prstGeom>
          <a:noFill/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Рисунок 6" descr="3ec79578fa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20690">
            <a:off x="1064272" y="2755679"/>
            <a:ext cx="7063548" cy="790575"/>
          </a:xfrm>
          <a:prstGeom prst="rect">
            <a:avLst/>
          </a:prstGeom>
        </p:spPr>
      </p:pic>
      <p:sp>
        <p:nvSpPr>
          <p:cNvPr id="8" name="Кнопка дії: додому 7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 </a:t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(література та </a:t>
            </a:r>
            <a:r>
              <a:rPr lang="uk-UA" sz="2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Мистецтво: підручник для 8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./Л.Г.Кондратова. – Тернопіль: навчальна книга – Богдан, 2016.ь – 288 с. : іл.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Мистецтво: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для  8-го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закладів / О.В.Гайдамака. – Київ 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2016. -  196 с. : іл.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ttps://yandex.ua/images/search</a:t>
            </a: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стрілчаті вікна з багатоколірними вітражами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гігантські ажурні башти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ttps://uk.wikipedia.org/wiki</a:t>
            </a:r>
            <a:endParaRPr lang="uk-U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https://yandex.ua/search/</a:t>
            </a:r>
            <a:endParaRPr lang="uk-U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http://svitppt.com.ua/download.html?id=15469</a:t>
            </a:r>
            <a:endParaRPr lang="uk-U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http://gdz4you.com/</a:t>
            </a:r>
            <a:endParaRPr lang="uk-U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готичний стиль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готичний стиль – архітектура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готичний стиль - скульптура</a:t>
            </a:r>
          </a:p>
          <a:p>
            <a:pPr marL="514350" indent="-514350">
              <a:buFont typeface="Arial" pitchFamily="34" charset="0"/>
              <a:buAutoNum type="arabicPeriod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нопка дії: додому 4">
            <a:hlinkClick r:id="rId2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3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altLang="ru-RU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 скарбничка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рямокутник 6"/>
          <p:cNvSpPr/>
          <p:nvPr/>
        </p:nvSpPr>
        <p:spPr>
          <a:xfrm>
            <a:off x="467544" y="1052736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i="1" u="sng" dirty="0" smtClean="0">
                <a:latin typeface="Times New Roman" pitchFamily="18" charset="0"/>
                <a:cs typeface="Times New Roman" pitchFamily="18" charset="0"/>
              </a:rPr>
              <a:t>Готика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(італ. </a:t>
            </a:r>
            <a:r>
              <a:rPr lang="uk-UA" sz="20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gotico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походить від назви німецького племені готів).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Термін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«Готика»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введений в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епоху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зневажливе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позначення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всього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середньовічного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, що вважалося «варварським».</a:t>
            </a:r>
          </a:p>
          <a:p>
            <a:pPr algn="just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2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Готика, готичний </a:t>
            </a:r>
            <a:r>
              <a:rPr lang="uk-UA" sz="20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стиль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— художній стиль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європейського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пізнього Середньовіччя між серединами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XV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століть, який найяскравіше виявився в архітектурі та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характеризувався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стрімко спрямованими вгору будівлями з багатим зовнішнім та внутрішнім оздобленням, зокрема рельєфами, статуями,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вітражами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7" descr="450px-Chartres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3717032"/>
            <a:ext cx="2147529" cy="2863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Содержимое 6" descr="462px-Cathedrale_de_Coutances_bordercropp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3933056"/>
            <a:ext cx="2067627" cy="26807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3573016"/>
            <a:ext cx="1146175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User\Мои документы\Мои рисунки\анімація\26274661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260648"/>
            <a:ext cx="840710" cy="764282"/>
          </a:xfrm>
          <a:prstGeom prst="rect">
            <a:avLst/>
          </a:prstGeom>
          <a:noFill/>
        </p:spPr>
      </p:pic>
      <p:sp>
        <p:nvSpPr>
          <p:cNvPr id="11" name="Кнопка дії: додому 10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Кнопка дії: додому 11">
            <a:hlinkClick r:id="rId7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23528" y="332656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/>
              <a:t>   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Осередком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релігійного, культурного та громадського життя того часу був міський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собор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— великий християнський храм, що втілив у собі основні риси мистецтва готики. На базі церковних шкіл виникли уні­верситети, які перетворювалися на своєрідні інтелектуальні центри. Високого розвитку досягли художні ремесла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4" descr="https://upload.wikimedia.org/wikipedia/commons/thumb/a/ae/Salisbury_Cathedral.jpg/800px-Salisbury_Cathedr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780928"/>
            <a:ext cx="4248472" cy="3613187"/>
          </a:xfrm>
          <a:prstGeom prst="rect">
            <a:avLst/>
          </a:prstGeom>
          <a:noFill/>
        </p:spPr>
      </p:pic>
      <p:sp>
        <p:nvSpPr>
          <p:cNvPr id="17" name="Прямокутник 16"/>
          <p:cNvSpPr/>
          <p:nvPr/>
        </p:nvSpPr>
        <p:spPr>
          <a:xfrm>
            <a:off x="6228184" y="5949280"/>
            <a:ext cx="2388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Солсберійський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собор</a:t>
            </a:r>
            <a:endParaRPr lang="ru-RU" i="1" dirty="0"/>
          </a:p>
        </p:txBody>
      </p:sp>
      <p:pic>
        <p:nvPicPr>
          <p:cNvPr id="5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4077072"/>
            <a:ext cx="1146175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8460432" y="5517232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Характерними особливостями готичного стилю є: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23528" y="1124744"/>
            <a:ext cx="849694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4625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174625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символіко-алегоричний тип відображення дійсності, верховенство архітектури в системі мистецтв;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174625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культове призначення мистецтва;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174625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релігійна тематика (співвіднесення з вічністю, з «вищими» ірраціональними силами) й водночас інтерес до людських почуттів, повернення до індивідуальності.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Англія гот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861048"/>
            <a:ext cx="3600400" cy="2710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5868144" y="5877272"/>
            <a:ext cx="2988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Cомерсет</a:t>
            </a:r>
            <a:r>
              <a:rPr lang="ru-RU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b="1" i="1" dirty="0" err="1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Кафедральний</a:t>
            </a:r>
            <a:r>
              <a:rPr lang="ru-RU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собор, </a:t>
            </a:r>
            <a:r>
              <a:rPr lang="ru-RU" b="1" i="1" dirty="0" err="1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Британія</a:t>
            </a:r>
            <a:r>
              <a:rPr lang="ru-RU" sz="1600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6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005064"/>
            <a:ext cx="1146175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Documents and Settings\User\Мои документы\Мои рисунки\анімація\2627466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1916832"/>
            <a:ext cx="682293" cy="620266"/>
          </a:xfrm>
          <a:prstGeom prst="rect">
            <a:avLst/>
          </a:prstGeom>
          <a:noFill/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11&amp;slidetitle=Урок 9.  Готичний стиль" highlightClick="1"/>
          </p:cNvPr>
          <p:cNvSpPr/>
          <p:nvPr/>
        </p:nvSpPr>
        <p:spPr>
          <a:xfrm>
            <a:off x="8460432" y="5373216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Готична</a:t>
            </a:r>
            <a:r>
              <a:rPr lang="ru-RU" b="1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архітектура</a:t>
            </a: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2028909"/>
            <a:ext cx="8532440" cy="2138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33061" tIns="914112" rIns="1567956" bIns="45705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323528" y="980728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9388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епоху готики провідним видом мистецтва залишалася архітектура. У цей період поряд із храмами почали споруджувати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ратуші —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будівлі міського самоврядування. Зазвичай їх зводили на центральна площі. Величні готичні собори будували переважно за кошти містин; Це був досить довгий процес, що іноді тривав кілька століть.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1" name="Picture 5" descr="http://tartle.net/images/800x1300/15/04/goticheskaya-ratusha-v-bryugge-vypolnennaya-v-tradi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429000"/>
            <a:ext cx="4114741" cy="3168352"/>
          </a:xfrm>
          <a:prstGeom prst="rect">
            <a:avLst/>
          </a:prstGeom>
          <a:noFill/>
        </p:spPr>
      </p:pic>
      <p:sp>
        <p:nvSpPr>
          <p:cNvPr id="8" name="Прямокутник 7"/>
          <p:cNvSpPr/>
          <p:nvPr/>
        </p:nvSpPr>
        <p:spPr>
          <a:xfrm>
            <a:off x="6410623" y="5517232"/>
            <a:ext cx="2733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Готична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ратуша Брюгге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5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51520" y="332656"/>
            <a:ext cx="85689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4625" algn="l"/>
              </a:tabLst>
            </a:pPr>
            <a:r>
              <a:rPr kumimoji="0" lang="uk-UA" sz="2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Визначальні риси готичної архітектури:</a:t>
            </a:r>
            <a:endParaRPr kumimoji="0" lang="ru-RU" sz="28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462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User\Documents\Кондратова Електронний додаток до підручника Мистецтво 8 клас\9 урок\Ілюстрації\архітектура\Kathedrale_Siena_Fassa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908720"/>
            <a:ext cx="4980477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кутник 3"/>
          <p:cNvSpPr/>
          <p:nvPr/>
        </p:nvSpPr>
        <p:spPr>
          <a:xfrm>
            <a:off x="251520" y="980728"/>
            <a:ext cx="36724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174625" algn="l"/>
              </a:tabLst>
            </a:pP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міські архітектурні ансамблі (культові та світські будівлі, площі, мости, колодязі);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174625" algn="l"/>
              </a:tabLst>
            </a:pP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криті галереї довкола центральних міських площ;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174625" algn="l"/>
              </a:tabLst>
            </a:pP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вузькі фасади </a:t>
            </a:r>
            <a:r>
              <a:rPr lang="uk-UA" sz="2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дво-</a:t>
            </a: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або триповерхових житлових будинків з високими фронтонами;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174625" algn="l"/>
              </a:tabLst>
            </a:pP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фортечні мури з прикрашеними в'їзними вежами довкола замків королів і феодалів;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174625" algn="l"/>
              </a:tabLst>
            </a:pP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гостроверхі собори зі стрілчастими склепіннями, великою кількістю арок, вікон і галерей.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4932040" y="6165304"/>
            <a:ext cx="2670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Сієнський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собор. Фасад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Documents and Settings\User\Мои документы\Мои рисунки\анімація\2627466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8424" y="332656"/>
            <a:ext cx="523875" cy="476250"/>
          </a:xfrm>
          <a:prstGeom prst="rect">
            <a:avLst/>
          </a:prstGeom>
          <a:noFill/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11&amp;slidetitle=Урок 9.  Готичний стиль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467544" y="260648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sz="24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ознаки</a:t>
            </a:r>
            <a:r>
              <a:rPr lang="ru-RU" sz="24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готичного</a:t>
            </a:r>
            <a:r>
              <a:rPr lang="ru-RU" sz="24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стилю: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спрямованість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 небо;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lifeglobe.net/media/entry/645/43849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96752"/>
            <a:ext cx="2273938" cy="2160242"/>
          </a:xfrm>
          <a:prstGeom prst="rect">
            <a:avLst/>
          </a:prstGeom>
          <a:noFill/>
        </p:spPr>
      </p:pic>
      <p:pic>
        <p:nvPicPr>
          <p:cNvPr id="5" name="Picture 4" descr="http://eur-lang.narod.ru/histart/middleages2/018_interior_evolu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717033"/>
            <a:ext cx="3027537" cy="1440160"/>
          </a:xfrm>
          <a:prstGeom prst="rect">
            <a:avLst/>
          </a:prstGeom>
          <a:noFill/>
        </p:spPr>
      </p:pic>
      <p:pic>
        <p:nvPicPr>
          <p:cNvPr id="6" name="Picture 6" descr="http://bms.24open.ru/images/b565429de26973110e4829a4b3ec94a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5134691"/>
            <a:ext cx="2576910" cy="1723309"/>
          </a:xfrm>
          <a:prstGeom prst="rect">
            <a:avLst/>
          </a:prstGeom>
          <a:noFill/>
        </p:spPr>
      </p:pic>
      <p:sp>
        <p:nvSpPr>
          <p:cNvPr id="7" name="Прямокутник 6"/>
          <p:cNvSpPr/>
          <p:nvPr/>
        </p:nvSpPr>
        <p:spPr>
          <a:xfrm>
            <a:off x="323528" y="3284984"/>
            <a:ext cx="4968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стрілчасті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арки; 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4716016" y="692696"/>
            <a:ext cx="3672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каркасна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конструкція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pic>
        <p:nvPicPr>
          <p:cNvPr id="9" name="Picture 2" descr="http://www.eatu.ru/eatu-img-2/0036-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1268760"/>
            <a:ext cx="1800200" cy="2120537"/>
          </a:xfrm>
          <a:prstGeom prst="rect">
            <a:avLst/>
          </a:prstGeom>
          <a:noFill/>
        </p:spPr>
      </p:pic>
      <p:pic>
        <p:nvPicPr>
          <p:cNvPr id="10" name="Picture 2" descr="http://i99.beon.ru/dic.academic.ru/pictures/wiki/files/83/Soissons-saint-jean-des-vign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1196752"/>
            <a:ext cx="1674186" cy="2232248"/>
          </a:xfrm>
          <a:prstGeom prst="rect">
            <a:avLst/>
          </a:prstGeom>
          <a:noFill/>
        </p:spPr>
      </p:pic>
      <p:sp>
        <p:nvSpPr>
          <p:cNvPr id="11" name="Прямокутник 10"/>
          <p:cNvSpPr/>
          <p:nvPr/>
        </p:nvSpPr>
        <p:spPr>
          <a:xfrm>
            <a:off x="4860032" y="3501008"/>
            <a:ext cx="3120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гігантські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ажурні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башти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</p:txBody>
      </p:sp>
      <p:pic>
        <p:nvPicPr>
          <p:cNvPr id="12" name="Picture 2" descr="http://www.alma-ni.com/files/spaw/images/giverni%20i%20ruan/ruan1%20giv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3861048"/>
            <a:ext cx="3456384" cy="2589799"/>
          </a:xfrm>
          <a:prstGeom prst="rect">
            <a:avLst/>
          </a:prstGeom>
          <a:noFill/>
        </p:spPr>
      </p:pic>
      <p:pic>
        <p:nvPicPr>
          <p:cNvPr id="13" name="Picture 7" descr="I:\музика\Рисунок5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72400" y="3645024"/>
            <a:ext cx="755641" cy="1114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Documents and Settings\User\Мои документы\Мои рисунки\анімація\262746611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16416" y="260648"/>
            <a:ext cx="603084" cy="548258"/>
          </a:xfrm>
          <a:prstGeom prst="rect">
            <a:avLst/>
          </a:prstGeom>
          <a:noFill/>
        </p:spPr>
      </p:pic>
      <p:sp>
        <p:nvSpPr>
          <p:cNvPr id="15" name="Кнопка дії: додому 14">
            <a:hlinkClick r:id="rId10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Кнопка дії: додому 15">
            <a:hlinkClick r:id="rId11" action="ppaction://hlinkpres?slideindex=11&amp;slidetitle=Урок 9.  Готичний стиль" highlightClick="1"/>
          </p:cNvPr>
          <p:cNvSpPr/>
          <p:nvPr/>
        </p:nvSpPr>
        <p:spPr>
          <a:xfrm>
            <a:off x="8388424" y="5589240"/>
            <a:ext cx="466352" cy="466352"/>
          </a:xfrm>
          <a:prstGeom prst="actionButtonHome">
            <a:avLst/>
          </a:prstGeom>
          <a:solidFill>
            <a:srgbClr val="FFC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1586</Words>
  <Application>Microsoft Office PowerPoint</Application>
  <PresentationFormat>Екран (4:3)</PresentationFormat>
  <Paragraphs>152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36</vt:i4>
      </vt:variant>
    </vt:vector>
  </HeadingPairs>
  <TitlesOfParts>
    <vt:vector size="37" baseType="lpstr">
      <vt:lpstr>Тема Office</vt:lpstr>
      <vt:lpstr>Мистецтво в культурі минулого</vt:lpstr>
      <vt:lpstr>Слайд 2</vt:lpstr>
      <vt:lpstr>Слайд 3</vt:lpstr>
      <vt:lpstr> Мистецька  скарбничка </vt:lpstr>
      <vt:lpstr>Слайд 5</vt:lpstr>
      <vt:lpstr> Характерними особливостями готичного стилю є:</vt:lpstr>
      <vt:lpstr> Готична архітектура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Підсумок уроку</vt:lpstr>
      <vt:lpstr>Слайд 33</vt:lpstr>
      <vt:lpstr>Слайд 34</vt:lpstr>
      <vt:lpstr>Урок завершено</vt:lpstr>
      <vt:lpstr>Список використаних джерел  (література та інтернет-ресурси)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Мистецтво в культурі минулого</dc:title>
  <dc:creator>User</dc:creator>
  <cp:lastModifiedBy>User</cp:lastModifiedBy>
  <cp:revision>66</cp:revision>
  <dcterms:created xsi:type="dcterms:W3CDTF">2017-02-14T17:44:13Z</dcterms:created>
  <dcterms:modified xsi:type="dcterms:W3CDTF">2017-02-27T07:30:08Z</dcterms:modified>
</cp:coreProperties>
</file>