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0000"/>
    <a:srgbClr val="0E2138"/>
    <a:srgbClr val="0916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C970-D949-4700-9923-5332E01D3AD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54C6-6EFB-460A-A6BF-DB9E3187D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C970-D949-4700-9923-5332E01D3AD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54C6-6EFB-460A-A6BF-DB9E3187D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C970-D949-4700-9923-5332E01D3AD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54C6-6EFB-460A-A6BF-DB9E3187D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C970-D949-4700-9923-5332E01D3AD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54C6-6EFB-460A-A6BF-DB9E3187D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C970-D949-4700-9923-5332E01D3AD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54C6-6EFB-460A-A6BF-DB9E3187D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C970-D949-4700-9923-5332E01D3AD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54C6-6EFB-460A-A6BF-DB9E3187D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C970-D949-4700-9923-5332E01D3AD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54C6-6EFB-460A-A6BF-DB9E3187D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C970-D949-4700-9923-5332E01D3AD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54C6-6EFB-460A-A6BF-DB9E3187D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C970-D949-4700-9923-5332E01D3AD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54C6-6EFB-460A-A6BF-DB9E3187D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C970-D949-4700-9923-5332E01D3AD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54C6-6EFB-460A-A6BF-DB9E3187D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C970-D949-4700-9923-5332E01D3AD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854C6-6EFB-460A-A6BF-DB9E3187D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4C970-D949-4700-9923-5332E01D3ADE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854C6-6EFB-460A-A6BF-DB9E3187D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antarktis.ru/_bs/imgs/img_33ic9715xlct1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1.liveinternet.ru/images/attach/b/3/21/94/21094250_00000009984.jp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borshec.ru/uploads/news/news-FHy5r5biG4.jp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dibujosoon.com/files/e84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open.az/uploads/posts/2010-01/1264252793_3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 descr="600px-Antarctica-Locatio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07194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899670">
            <a:off x="705107" y="1421221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0E2138"/>
                </a:solidFill>
              </a:rPr>
              <a:t>Антарктида </a:t>
            </a:r>
            <a:endParaRPr lang="ru-RU" sz="9600" b="1" i="1" dirty="0">
              <a:solidFill>
                <a:srgbClr val="0E2138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928934"/>
            <a:ext cx="8215370" cy="3143272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у цифрах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7" descr="3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000504"/>
            <a:ext cx="687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43372" y="4429132"/>
            <a:ext cx="4786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Вчитель географії</a:t>
            </a:r>
          </a:p>
          <a:p>
            <a:r>
              <a:rPr lang="uk-UA" sz="2400" b="1" i="1" dirty="0" err="1" smtClean="0"/>
              <a:t>Вікнинського</a:t>
            </a:r>
            <a:r>
              <a:rPr lang="uk-UA" sz="2400" b="1" i="1" dirty="0" smtClean="0"/>
              <a:t> НВК І-ІІІ ступенів</a:t>
            </a:r>
          </a:p>
          <a:p>
            <a:r>
              <a:rPr lang="uk-UA" sz="2400" b="1" i="1" dirty="0" err="1" smtClean="0"/>
              <a:t>Катеринопільської</a:t>
            </a:r>
            <a:r>
              <a:rPr lang="uk-UA" sz="2400" b="1" i="1" dirty="0" smtClean="0"/>
              <a:t> районної ради</a:t>
            </a:r>
          </a:p>
          <a:p>
            <a:r>
              <a:rPr lang="uk-UA" sz="2400" b="1" i="1" dirty="0" smtClean="0"/>
              <a:t>Черкаської області</a:t>
            </a:r>
          </a:p>
          <a:p>
            <a:r>
              <a:rPr lang="uk-UA" sz="2400" b="1" i="1" dirty="0" smtClean="0"/>
              <a:t>Гончар Світлана Миколаївна </a:t>
            </a:r>
            <a:endParaRPr lang="ru-RU" sz="24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229600" cy="1900238"/>
          </a:xfrm>
        </p:spPr>
        <p:txBody>
          <a:bodyPr/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Найбільший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айсберг в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світі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був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помічений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Антарктиді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в 1956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займав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площу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31 000 кв.км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644" b="13131"/>
          <a:stretch>
            <a:fillRect/>
          </a:stretch>
        </p:blipFill>
        <p:spPr bwMode="auto">
          <a:xfrm>
            <a:off x="0" y="1993080"/>
            <a:ext cx="9144000" cy="486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14290"/>
            <a:ext cx="8658196" cy="250033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північному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заході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Антарктиди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на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Землі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Викторії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є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озеро Ванда, на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якому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лід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появляється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тільки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тоді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коли температура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повітря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знижується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до - 50 °С .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Відбувається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це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тому,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що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вода в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цьому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незвичайному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озері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солоніше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морську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в 11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разів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t="8191" b="10962"/>
          <a:stretch>
            <a:fillRect/>
          </a:stretch>
        </p:blipFill>
        <p:spPr bwMode="auto">
          <a:xfrm>
            <a:off x="1071538" y="2643158"/>
            <a:ext cx="6951151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57430"/>
            <a:ext cx="7758138" cy="1839907"/>
          </a:xfrm>
        </p:spPr>
        <p:txBody>
          <a:bodyPr/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Антарктида – шостий материк Землі, відкритий набагато пізніше решти материків в 1821 році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19 из 9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214290"/>
            <a:ext cx="2857520" cy="8572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Відкриття Антарктиди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786454"/>
            <a:ext cx="3857652" cy="8572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Російська експедиція в Антарктиду в 1819-1821 рр.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6153144"/>
            <a:ext cx="4276756" cy="5620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Шлюпки </a:t>
            </a:r>
            <a:r>
              <a:rPr lang="uk-UA" sz="2400" b="1" dirty="0" err="1" smtClean="0"/>
              <a:t>“Восток”</a:t>
            </a:r>
            <a:r>
              <a:rPr lang="uk-UA" sz="2400" b="1" dirty="0" smtClean="0"/>
              <a:t> і </a:t>
            </a:r>
            <a:r>
              <a:rPr lang="uk-UA" sz="2400" b="1" dirty="0" err="1" smtClean="0"/>
              <a:t>“Мирний”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3214686"/>
            <a:ext cx="5286412" cy="5000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err="1" smtClean="0"/>
              <a:t>Беллінсгаузен</a:t>
            </a:r>
            <a:r>
              <a:rPr lang="uk-UA" sz="2400" b="1" dirty="0" smtClean="0"/>
              <a:t> Ф.Ф.         Лазарєв М.П.</a:t>
            </a:r>
            <a:endParaRPr lang="ru-RU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022388" y="928670"/>
            <a:ext cx="612161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Українська антарктична станція </a:t>
            </a:r>
          </a:p>
          <a:p>
            <a:pPr algn="ctr"/>
            <a:r>
              <a:rPr lang="uk-UA" sz="32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“Академік</a:t>
            </a:r>
            <a:r>
              <a:rPr lang="uk-UA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uk-UA" sz="32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Вернадський”</a:t>
            </a:r>
            <a:endParaRPr lang="ru-RU" sz="3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571500" y="357188"/>
            <a:ext cx="8072438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СПИСОК ВИКОРИСТАНИХ ДЖЕРЕЛ </a:t>
            </a:r>
          </a:p>
          <a:p>
            <a:endParaRPr lang="ru-RU" sz="2000" u="sng">
              <a:latin typeface="Calibri" pitchFamily="34" charset="0"/>
            </a:endParaRPr>
          </a:p>
          <a:p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http://fishki.net</a:t>
            </a:r>
          </a:p>
          <a:p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http://900igr.net/kartinki/priroda</a:t>
            </a:r>
          </a:p>
          <a:p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http://www.google.ru</a:t>
            </a:r>
          </a:p>
          <a:p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http://images.yandex.ru</a:t>
            </a:r>
          </a:p>
          <a:p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http://www.komi.com</a:t>
            </a:r>
          </a:p>
          <a:p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http://rus.ruvr.ru/</a:t>
            </a:r>
          </a:p>
          <a:p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http://news.km.ru/</a:t>
            </a:r>
          </a:p>
          <a:p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http://runews.radeant.com</a:t>
            </a:r>
          </a:p>
          <a:p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http://www.rgo.ru</a:t>
            </a:r>
          </a:p>
          <a:p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http://900igr.net/photo/priroda</a:t>
            </a:r>
          </a:p>
          <a:p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http://www.liveinternet.ru</a:t>
            </a:r>
          </a:p>
          <a:p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оризонтальный свиток 9"/>
          <p:cNvSpPr/>
          <p:nvPr/>
        </p:nvSpPr>
        <p:spPr>
          <a:xfrm>
            <a:off x="428596" y="857232"/>
            <a:ext cx="8286808" cy="464347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E2138"/>
                </a:solidFill>
                <a:latin typeface="Arial" pitchFamily="34" charset="0"/>
                <a:cs typeface="Arial" pitchFamily="34" charset="0"/>
              </a:rPr>
              <a:t>Антарктида – льодовий континент</a:t>
            </a:r>
            <a:endParaRPr lang="ru-RU" b="1" dirty="0">
              <a:solidFill>
                <a:srgbClr val="0E213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320000"/>
                </a:solidFill>
                <a:latin typeface="Century Gothic" pitchFamily="34" charset="0"/>
              </a:rPr>
              <a:t>          </a:t>
            </a:r>
            <a:r>
              <a:rPr lang="ru-RU" b="1" dirty="0" smtClean="0">
                <a:solidFill>
                  <a:srgbClr val="32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uk-UA" b="1" dirty="0" smtClean="0">
                <a:solidFill>
                  <a:srgbClr val="320000"/>
                </a:solidFill>
                <a:latin typeface="Arial" pitchFamily="34" charset="0"/>
                <a:cs typeface="Arial" pitchFamily="34" charset="0"/>
              </a:rPr>
              <a:t>На краю нашої планети лежить, як спляча красуня,   </a:t>
            </a:r>
          </a:p>
          <a:p>
            <a:pPr>
              <a:buNone/>
            </a:pPr>
            <a:r>
              <a:rPr lang="uk-UA" b="1" dirty="0" smtClean="0">
                <a:solidFill>
                  <a:srgbClr val="320000"/>
                </a:solidFill>
                <a:latin typeface="Arial" pitchFamily="34" charset="0"/>
                <a:cs typeface="Arial" pitchFamily="34" charset="0"/>
              </a:rPr>
              <a:t>           земля, закована в голубе.  </a:t>
            </a:r>
            <a:r>
              <a:rPr lang="uk-UA" b="1" dirty="0" err="1" smtClean="0">
                <a:solidFill>
                  <a:srgbClr val="320000"/>
                </a:solidFill>
                <a:latin typeface="Arial" pitchFamily="34" charset="0"/>
                <a:cs typeface="Arial" pitchFamily="34" charset="0"/>
              </a:rPr>
              <a:t>Зловіща</a:t>
            </a:r>
            <a:r>
              <a:rPr lang="uk-UA" b="1" dirty="0" smtClean="0">
                <a:solidFill>
                  <a:srgbClr val="320000"/>
                </a:solidFill>
                <a:latin typeface="Arial" pitchFamily="34" charset="0"/>
                <a:cs typeface="Arial" pitchFamily="34" charset="0"/>
              </a:rPr>
              <a:t> і прекрасна, </a:t>
            </a:r>
          </a:p>
          <a:p>
            <a:pPr>
              <a:buNone/>
            </a:pPr>
            <a:r>
              <a:rPr lang="uk-UA" b="1" dirty="0" smtClean="0">
                <a:solidFill>
                  <a:srgbClr val="320000"/>
                </a:solidFill>
                <a:latin typeface="Arial" pitchFamily="34" charset="0"/>
                <a:cs typeface="Arial" pitchFamily="34" charset="0"/>
              </a:rPr>
              <a:t>           вона лежить у своїй морозній дрімоті, в складках </a:t>
            </a:r>
          </a:p>
          <a:p>
            <a:pPr>
              <a:buNone/>
            </a:pPr>
            <a:r>
              <a:rPr lang="uk-UA" b="1" dirty="0" smtClean="0">
                <a:solidFill>
                  <a:srgbClr val="320000"/>
                </a:solidFill>
                <a:latin typeface="Arial" pitchFamily="34" charset="0"/>
                <a:cs typeface="Arial" pitchFamily="34" charset="0"/>
              </a:rPr>
              <a:t>           мантії снігу, який світиться аметистами і   </a:t>
            </a:r>
          </a:p>
          <a:p>
            <a:pPr>
              <a:buNone/>
            </a:pPr>
            <a:r>
              <a:rPr lang="uk-UA" b="1" dirty="0" smtClean="0">
                <a:solidFill>
                  <a:srgbClr val="320000"/>
                </a:solidFill>
                <a:latin typeface="Arial" pitchFamily="34" charset="0"/>
                <a:cs typeface="Arial" pitchFamily="34" charset="0"/>
              </a:rPr>
              <a:t>           смарагдами льоду. Вона спить в льодяних </a:t>
            </a:r>
          </a:p>
          <a:p>
            <a:pPr>
              <a:buNone/>
            </a:pPr>
            <a:r>
              <a:rPr lang="uk-UA" b="1" dirty="0" smtClean="0">
                <a:solidFill>
                  <a:srgbClr val="320000"/>
                </a:solidFill>
                <a:latin typeface="Arial" pitchFamily="34" charset="0"/>
                <a:cs typeface="Arial" pitchFamily="34" charset="0"/>
              </a:rPr>
              <a:t>           переливах Місяця  і Сонця, і її горизонти окрашені </a:t>
            </a:r>
          </a:p>
          <a:p>
            <a:pPr>
              <a:buNone/>
            </a:pPr>
            <a:r>
              <a:rPr lang="uk-UA" b="1" dirty="0" smtClean="0">
                <a:solidFill>
                  <a:srgbClr val="320000"/>
                </a:solidFill>
                <a:latin typeface="Arial" pitchFamily="34" charset="0"/>
                <a:cs typeface="Arial" pitchFamily="34" charset="0"/>
              </a:rPr>
              <a:t>           розовими, голубими, золотими і зеленими тонами пастелі </a:t>
            </a:r>
          </a:p>
          <a:p>
            <a:pPr>
              <a:buNone/>
            </a:pPr>
            <a:r>
              <a:rPr lang="uk-UA" b="1" dirty="0" smtClean="0">
                <a:solidFill>
                  <a:srgbClr val="320000"/>
                </a:solidFill>
                <a:latin typeface="Arial" pitchFamily="34" charset="0"/>
                <a:cs typeface="Arial" pitchFamily="34" charset="0"/>
              </a:rPr>
              <a:t>           … Така Антарктида – материк, за площею майже рівний </a:t>
            </a:r>
          </a:p>
          <a:p>
            <a:pPr>
              <a:buNone/>
            </a:pPr>
            <a:r>
              <a:rPr lang="uk-UA" b="1" dirty="0" smtClean="0">
                <a:solidFill>
                  <a:srgbClr val="320000"/>
                </a:solidFill>
                <a:latin typeface="Arial" pitchFamily="34" charset="0"/>
                <a:cs typeface="Arial" pitchFamily="34" charset="0"/>
              </a:rPr>
              <a:t>           Південній Америці, внутрішні області якого нам відомі  </a:t>
            </a:r>
          </a:p>
          <a:p>
            <a:pPr>
              <a:buNone/>
            </a:pPr>
            <a:r>
              <a:rPr lang="uk-UA" b="1" dirty="0" smtClean="0">
                <a:solidFill>
                  <a:srgbClr val="320000"/>
                </a:solidFill>
                <a:latin typeface="Arial" pitchFamily="34" charset="0"/>
                <a:cs typeface="Arial" pitchFamily="34" charset="0"/>
              </a:rPr>
              <a:t>           фактично менше, ніж освічена сторона Місяця».</a:t>
            </a:r>
          </a:p>
          <a:p>
            <a:endParaRPr lang="en-US" i="1" dirty="0" smtClean="0"/>
          </a:p>
          <a:p>
            <a:pPr algn="ctr">
              <a:buNone/>
            </a:pPr>
            <a:r>
              <a:rPr lang="en-US" sz="4000" b="1" i="1" dirty="0" smtClean="0"/>
              <a:t>                      </a:t>
            </a:r>
            <a:r>
              <a:rPr lang="ru-RU" sz="4000" b="1" i="1" dirty="0" smtClean="0"/>
              <a:t>1947 г., </a:t>
            </a:r>
            <a:r>
              <a:rPr lang="ru-RU" sz="4000" b="1" i="1" dirty="0" err="1" smtClean="0"/>
              <a:t>американський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дослідник</a:t>
            </a:r>
            <a:endParaRPr lang="ru-RU" sz="4000" b="1" i="1" dirty="0" smtClean="0"/>
          </a:p>
          <a:p>
            <a:pPr algn="ctr">
              <a:buNone/>
            </a:pPr>
            <a:r>
              <a:rPr lang="ru-RU" sz="4000" b="1" i="1" dirty="0" smtClean="0"/>
              <a:t>           </a:t>
            </a:r>
            <a:r>
              <a:rPr lang="ru-RU" sz="4000" b="1" i="1" dirty="0" err="1" smtClean="0"/>
              <a:t>Антарктиди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Річард</a:t>
            </a:r>
            <a:r>
              <a:rPr lang="ru-RU" sz="4000" b="1" i="1" dirty="0" smtClean="0"/>
              <a:t> Берд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57752" y="785794"/>
            <a:ext cx="4286248" cy="571504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Антарктида –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це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великий континент на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Південному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полюсі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який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займає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площу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14 110 000 кв.км,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майже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вдвічі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більшу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ніж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Австралія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Тут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більше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90%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території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вкрито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льодом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снігом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року.</a:t>
            </a:r>
          </a:p>
          <a:p>
            <a:endParaRPr lang="ru-RU" dirty="0"/>
          </a:p>
        </p:txBody>
      </p:sp>
      <p:pic>
        <p:nvPicPr>
          <p:cNvPr id="7" name="Picture 2" descr="Картинка 28 из 9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4595812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2214554"/>
            <a:ext cx="3429024" cy="3311517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деяких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місцях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льодяний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покрив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сягає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4 км в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товщину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!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Картинка 1 из 900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571480"/>
            <a:ext cx="5357812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357298"/>
            <a:ext cx="3829048" cy="4525963"/>
          </a:xfrm>
        </p:spPr>
        <p:txBody>
          <a:bodyPr/>
          <a:lstStyle/>
          <a:p>
            <a:r>
              <a:rPr lang="ru-RU" b="1" dirty="0" smtClean="0"/>
              <a:t>В </a:t>
            </a:r>
            <a:r>
              <a:rPr lang="ru-RU" b="1" dirty="0" err="1" smtClean="0"/>
              <a:t>Антарктиді</a:t>
            </a:r>
            <a:r>
              <a:rPr lang="ru-RU" b="1" dirty="0" smtClean="0"/>
              <a:t> </a:t>
            </a:r>
            <a:r>
              <a:rPr lang="ru-RU" b="1" dirty="0" err="1" smtClean="0"/>
              <a:t>панують</a:t>
            </a:r>
            <a:r>
              <a:rPr lang="ru-RU" b="1" dirty="0" smtClean="0"/>
              <a:t> </a:t>
            </a:r>
            <a:r>
              <a:rPr lang="ru-RU" b="1" dirty="0" err="1" smtClean="0"/>
              <a:t>найсильніші</a:t>
            </a:r>
            <a:r>
              <a:rPr lang="ru-RU" b="1" dirty="0" smtClean="0"/>
              <a:t> </a:t>
            </a:r>
            <a:r>
              <a:rPr lang="ru-RU" b="1" dirty="0" err="1" smtClean="0"/>
              <a:t>вітри</a:t>
            </a:r>
            <a:r>
              <a:rPr lang="ru-RU" b="1" dirty="0" smtClean="0"/>
              <a:t> на </a:t>
            </a:r>
            <a:r>
              <a:rPr lang="ru-RU" b="1" dirty="0" err="1" smtClean="0"/>
              <a:t>планеті</a:t>
            </a:r>
            <a:r>
              <a:rPr lang="ru-RU" b="1" dirty="0" smtClean="0"/>
              <a:t>. </a:t>
            </a:r>
            <a:r>
              <a:rPr lang="ru-RU" b="1" dirty="0" err="1" smtClean="0"/>
              <a:t>Іноді</a:t>
            </a:r>
            <a:r>
              <a:rPr lang="ru-RU" b="1" dirty="0" smtClean="0"/>
              <a:t> вони </a:t>
            </a:r>
            <a:r>
              <a:rPr lang="ru-RU" b="1" dirty="0" err="1" smtClean="0"/>
              <a:t>дмуть</a:t>
            </a:r>
            <a:r>
              <a:rPr lang="ru-RU" b="1" dirty="0" smtClean="0"/>
              <a:t> </a:t>
            </a:r>
            <a:r>
              <a:rPr lang="ru-RU" b="1" dirty="0" err="1" smtClean="0"/>
              <a:t>зі</a:t>
            </a:r>
            <a:r>
              <a:rPr lang="ru-RU" b="1" dirty="0" smtClean="0"/>
              <a:t> </a:t>
            </a:r>
            <a:r>
              <a:rPr lang="ru-RU" b="1" dirty="0" err="1" smtClean="0"/>
              <a:t>швидкістю</a:t>
            </a:r>
            <a:r>
              <a:rPr lang="ru-RU" b="1" dirty="0" smtClean="0"/>
              <a:t> 320км/год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  <p:pic>
        <p:nvPicPr>
          <p:cNvPr id="4" name="Picture 2" descr="Картинка 222 из 7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4973637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1411279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Середня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температура в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Антарктиді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зимою становить  -60 °С.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Якщо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на такому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морозі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впустити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металічний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брусок,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розіб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`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ється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вщент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як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скло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229600" cy="1543048"/>
          </a:xfrm>
        </p:spPr>
        <p:txBody>
          <a:bodyPr>
            <a:normAutofit fontScale="92500"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Найнижча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температура на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Землі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(-89,2 °С)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була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зафіксована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російською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полярною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станцією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«Восток».</a:t>
            </a:r>
            <a:endParaRPr lang="ru-RU" dirty="0"/>
          </a:p>
        </p:txBody>
      </p:sp>
      <p:pic>
        <p:nvPicPr>
          <p:cNvPr id="4" name="Picture 2" descr="Картинка 17 из 18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571625"/>
            <a:ext cx="8643938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3286148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Вчені постійно слідкують за тим, як змінюється клімат на Землі. Вони вважають, що забруднення навколишнього середовища на планеті починає загрожувати й Антарктиді.  Через те, що клімат на Землі стає теплішим, лід Антарктиди починає повільно танути. Спеціалісти вважають, що через 30 років рівень моря підніметься на 1,7 м.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1597"/>
          <a:stretch>
            <a:fillRect/>
          </a:stretch>
        </p:blipFill>
        <p:spPr bwMode="auto">
          <a:xfrm>
            <a:off x="144130" y="0"/>
            <a:ext cx="8855407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72074"/>
            <a:ext cx="8229600" cy="1785926"/>
          </a:xfrm>
        </p:spPr>
        <p:txBody>
          <a:bodyPr/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Якби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весь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лід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Антарктиді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враз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розтанув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рівень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моря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піднявся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б аж на 60 м!</a:t>
            </a:r>
          </a:p>
          <a:p>
            <a:endParaRPr lang="ru-RU" dirty="0"/>
          </a:p>
        </p:txBody>
      </p:sp>
      <p:pic>
        <p:nvPicPr>
          <p:cNvPr id="5122" name="Picture 2" descr="mama.tomsk.ru * Просмотр темы - Ничему не учимся."/>
          <p:cNvPicPr>
            <a:picLocks noChangeAspect="1" noChangeArrowheads="1"/>
          </p:cNvPicPr>
          <p:nvPr/>
        </p:nvPicPr>
        <p:blipFill>
          <a:blip r:embed="rId2" cstate="print"/>
          <a:srcRect l="1245" t="6574" r="5342" b="29569"/>
          <a:stretch>
            <a:fillRect/>
          </a:stretch>
        </p:blipFill>
        <p:spPr bwMode="auto">
          <a:xfrm>
            <a:off x="0" y="0"/>
            <a:ext cx="9144000" cy="50006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438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Антарктида </vt:lpstr>
      <vt:lpstr>Антарктида – льодовий континент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Антарктида </dc:title>
  <dc:creator>Admin</dc:creator>
  <cp:lastModifiedBy>Света</cp:lastModifiedBy>
  <cp:revision>19</cp:revision>
  <dcterms:created xsi:type="dcterms:W3CDTF">2015-01-22T17:24:41Z</dcterms:created>
  <dcterms:modified xsi:type="dcterms:W3CDTF">2015-02-12T11:21:07Z</dcterms:modified>
</cp:coreProperties>
</file>