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0" r:id="rId19"/>
    <p:sldId id="274" r:id="rId20"/>
    <p:sldId id="275" r:id="rId21"/>
    <p:sldId id="277" r:id="rId22"/>
    <p:sldId id="278" r:id="rId23"/>
    <p:sldId id="279" r:id="rId24"/>
    <p:sldId id="276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99FF"/>
    <a:srgbClr val="660066"/>
    <a:srgbClr val="CC99FF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>
                <a:alpha val="69000"/>
              </a:srgbClr>
            </a:gs>
            <a:gs pos="45000">
              <a:srgbClr val="E6D78A"/>
            </a:gs>
            <a:gs pos="77000">
              <a:srgbClr val="C7AC4C">
                <a:alpha val="81000"/>
              </a:srgbClr>
            </a:gs>
            <a:gs pos="100000">
              <a:srgbClr val="E6DCAC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1A06A-FFC6-48CF-957E-06736A7B04B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34DDA-0832-4370-9AE7-26EF9AC8E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blog.com.ua/index.php/istoriya/arabskij-halifat.html" TargetMode="External"/><Relationship Id="rId2" Type="http://schemas.openxmlformats.org/officeDocument/2006/relationships/hyperlink" Target="http://uk.wikipedia.org/wiki/%D0%A5%D0%B0%D0%BB%D1%96%D1%84%D0%B0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pblog.com.ua/index.php/istoriya/vizantijska-imperija.html" TargetMode="External"/><Relationship Id="rId5" Type="http://schemas.openxmlformats.org/officeDocument/2006/relationships/hyperlink" Target="http://libsib.ru/kulturologiya/osnovnie-etapi-mirovoy-kulturi-vi-xx-vv--problemi-sovremennoy-kulturi/kultura-arabskogo-chalifata" TargetMode="External"/><Relationship Id="rId4" Type="http://schemas.openxmlformats.org/officeDocument/2006/relationships/hyperlink" Target="http://ua-referat.com/&#1040;&#1088;&#1072;&#1073;&#1089;&#1100;&#1082;&#1080;&#1081;_&#1093;&#1072;&#1083;&#1110;&#1092;&#1072;&#1090;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I:\Арабський халіфат\2483.jpg"/>
          <p:cNvPicPr>
            <a:picLocks noChangeAspect="1" noChangeArrowheads="1"/>
          </p:cNvPicPr>
          <p:nvPr/>
        </p:nvPicPr>
        <p:blipFill>
          <a:blip r:embed="rId2" cstate="print"/>
          <a:srcRect l="9169" r="4829"/>
          <a:stretch>
            <a:fillRect/>
          </a:stretch>
        </p:blipFill>
        <p:spPr bwMode="auto">
          <a:xfrm>
            <a:off x="-3" y="0"/>
            <a:ext cx="9141926" cy="68579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736"/>
            <a:ext cx="8215370" cy="1470025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АРАБСЬКИЙ  ХАЛІФАТ</a:t>
            </a:r>
            <a:endParaRPr lang="ru-RU" sz="5400" b="1" dirty="0">
              <a:solidFill>
                <a:srgbClr val="CC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429000"/>
            <a:ext cx="6400800" cy="313849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ХОМЕНКО МАРИНА ОЛЕКСАНДРІВНА</a:t>
            </a:r>
            <a:b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ВЧИТЕЛЬ ІСТОРІЇ ТА ПРАВОЗНАВСТВА</a:t>
            </a:r>
            <a:b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ДЕРЕНКІВЕЦЬКИЙ НАВЧАЛЬНО-ВИХОВНИЙ КОМПЛЕКС</a:t>
            </a:r>
            <a:b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“ДОШКІЛЬНИЙ НАВЧАЛЬНИЙ ЗАКЛАД – ЗАГАЛЬОНОСВІТНЯ ШКОЛА І-ІІІ СТУПЕНІВ”</a:t>
            </a:r>
            <a:endParaRPr lang="ru-RU" sz="26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15328" cy="72074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Арабські завоювання</a:t>
            </a:r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4000504"/>
            <a:ext cx="8186766" cy="2214578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ст. араби підкорили частину Вірменії, Азербайджану, Грузії.  Після цих завоювань спрямували  свої походи у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вестготські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володіння в Іспанії. Здійснювали набіги на Візантію.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I:\Арабський халіфат\24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928670"/>
            <a:ext cx="5143500" cy="32146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15328" cy="72074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Арабські завоювання</a:t>
            </a:r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5786" y="1071547"/>
            <a:ext cx="4643470" cy="2571768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Наступ арабів в Європі було зупинено в битві при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Пуатьє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732 року франкським королем Карлом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Мартеллом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I:\Арабський халіфат\битва при Пуатьэ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428736"/>
            <a:ext cx="3112200" cy="4786600"/>
          </a:xfrm>
          <a:prstGeom prst="rect">
            <a:avLst/>
          </a:prstGeom>
          <a:noFill/>
        </p:spPr>
      </p:pic>
      <p:pic>
        <p:nvPicPr>
          <p:cNvPr id="8195" name="Picture 3" descr="I:\Арабський халіфат\image003.jpg"/>
          <p:cNvPicPr>
            <a:picLocks noChangeAspect="1" noChangeArrowheads="1"/>
          </p:cNvPicPr>
          <p:nvPr/>
        </p:nvPicPr>
        <p:blipFill>
          <a:blip r:embed="rId3" cstate="print"/>
          <a:srcRect l="891" t="52669" r="68033" b="622"/>
          <a:stretch>
            <a:fillRect/>
          </a:stretch>
        </p:blipFill>
        <p:spPr bwMode="auto">
          <a:xfrm>
            <a:off x="2500298" y="2786058"/>
            <a:ext cx="3011781" cy="340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Релігійні вірування арабів</a:t>
            </a:r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3500438"/>
            <a:ext cx="8358246" cy="3000396"/>
          </a:xfrm>
        </p:spPr>
        <p:txBody>
          <a:bodyPr>
            <a:normAutofit/>
          </a:bodyPr>
          <a:lstStyle/>
          <a:p>
            <a:pPr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Араби належали до семітських народів. Вони довго були язичниками і поклонялись сонцю, місяцю, вірили в добрих і злих духів.</a:t>
            </a:r>
          </a:p>
          <a:p>
            <a:pPr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Та з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622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року розпочинається перехід арабів до єдиної релігії –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ісламу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(покірність Богові).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I:\Арабський халіфат\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071546"/>
            <a:ext cx="3797808" cy="25656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Виникнення ісламу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Засновником релігійного вчення вважають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Мухаммеда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Мухаммада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).  Він проповідував існування єдиного Бога – Аллаха. Себе він називав посланцем Аллаха – пророком.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Він переселяється в місто Медина 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622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році. Це і стає датою створення ісламу.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Навколо цієї релігії відбувається об'єднання арабів.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Мухаммед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стає главою арабів і мусульманської церкви.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214950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Коран – священна книга мусульман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I:\Арабський халіфат\кора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3590" r="43397"/>
          <a:stretch>
            <a:fillRect/>
          </a:stretch>
        </p:blipFill>
        <p:spPr bwMode="auto">
          <a:xfrm>
            <a:off x="1000100" y="714356"/>
            <a:ext cx="3364256" cy="4297669"/>
          </a:xfrm>
          <a:prstGeom prst="rect">
            <a:avLst/>
          </a:prstGeom>
          <a:noFill/>
        </p:spPr>
      </p:pic>
      <p:pic>
        <p:nvPicPr>
          <p:cNvPr id="10243" name="Picture 3" descr="I:\Арабський халіфат\сторінка з Корану 14 ст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097" r="3528"/>
          <a:stretch>
            <a:fillRect/>
          </a:stretch>
        </p:blipFill>
        <p:spPr bwMode="auto">
          <a:xfrm>
            <a:off x="4786315" y="714356"/>
            <a:ext cx="3718517" cy="42897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5429264"/>
            <a:ext cx="4040188" cy="7143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ечеть – мусульманський храм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5500702"/>
            <a:ext cx="4041775" cy="7143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Мінарет – башта біля мечеті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I:\Арабський халіфат\ОАЕм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7682"/>
          <a:stretch>
            <a:fillRect/>
          </a:stretch>
        </p:blipFill>
        <p:spPr bwMode="auto">
          <a:xfrm>
            <a:off x="500034" y="857232"/>
            <a:ext cx="4757791" cy="3853180"/>
          </a:xfrm>
          <a:prstGeom prst="rect">
            <a:avLst/>
          </a:prstGeom>
          <a:noFill/>
        </p:spPr>
      </p:pic>
      <p:pic>
        <p:nvPicPr>
          <p:cNvPr id="11267" name="Picture 3" descr="I:\Арабський халіфат\584px-Баку._Мечеть_на_Биби-Эйбате_(до_реконструкции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51257" r="15161"/>
          <a:stretch>
            <a:fillRect/>
          </a:stretch>
        </p:blipFill>
        <p:spPr bwMode="auto">
          <a:xfrm>
            <a:off x="5929322" y="785794"/>
            <a:ext cx="1793311" cy="43891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636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Хадж – паломництво до Мекки і Медини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I:\Арабський халіфат\вин ысламу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047"/>
          <a:stretch>
            <a:fillRect/>
          </a:stretch>
        </p:blipFill>
        <p:spPr bwMode="auto">
          <a:xfrm>
            <a:off x="2643174" y="214290"/>
            <a:ext cx="3971925" cy="50815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Основні правила ісламу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72164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Віра в існування єдиного і всемогутнього Аллаха, й його пророка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Мухаммеда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П'ять разів на добу  молитися;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Раз на рік упродовж місяця  Рамазан (Рамадан) дотримуватись посту. Не їсти і не пити від світанку до заходу сонця;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Кожен мусульманин повинен віддавати п'яту частину своїх прибутків на милостиню;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можливості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хоч раз у житті здійснити хадж до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екки.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72074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Найвидатнішим представником династії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Аббасидів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був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Харун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аль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Рашид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Арабський халіфат\харун справедливий правитель Тис ы 1 ны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139"/>
          <a:stretch>
            <a:fillRect/>
          </a:stretch>
        </p:blipFill>
        <p:spPr bwMode="auto">
          <a:xfrm>
            <a:off x="785786" y="642918"/>
            <a:ext cx="3223974" cy="4429156"/>
          </a:xfrm>
          <a:prstGeom prst="rect">
            <a:avLst/>
          </a:prstGeom>
          <a:noFill/>
        </p:spPr>
      </p:pic>
      <p:pic>
        <p:nvPicPr>
          <p:cNvPr id="3" name="Picture 2" descr="I:\Арабський халіфат\HarunAlRashi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642918"/>
            <a:ext cx="4114800" cy="44439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4"/>
            <a:ext cx="4186238" cy="4625989"/>
          </a:xfrm>
        </p:spPr>
        <p:txBody>
          <a:bodyPr>
            <a:noAutofit/>
          </a:bodyPr>
          <a:lstStyle/>
          <a:p>
            <a:pPr marL="108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Араби підкоряючи народи досить швидко сприймали і удосконалювали свої знання.</a:t>
            </a:r>
          </a:p>
          <a:p>
            <a:pPr marL="108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Іслам особливо заохочував розвиток мистецтва, науки та інших видів культури.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I:\Арабський халіфат\арабески орнамен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9758" y="642938"/>
            <a:ext cx="3655483" cy="5483225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0034" y="357166"/>
            <a:ext cx="3857652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Розвиток культури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З'ясувати коли, де і як утворився Арабський халіфат;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Розглянути як жили і чим займалися жителі  даної держави;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Визначити роль ісламу в історії Арабського халіфату;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Дослідити досягнення арабської культури.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72547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Література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I:\Арабський халіфат\0009-005-Tysjacha-i-odna-noch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848"/>
          <a:stretch>
            <a:fillRect/>
          </a:stretch>
        </p:blipFill>
        <p:spPr bwMode="auto">
          <a:xfrm>
            <a:off x="857224" y="714356"/>
            <a:ext cx="3468000" cy="4449558"/>
          </a:xfrm>
          <a:prstGeom prst="rect">
            <a:avLst/>
          </a:prstGeom>
          <a:noFill/>
        </p:spPr>
      </p:pic>
      <p:pic>
        <p:nvPicPr>
          <p:cNvPr id="14339" name="Picture 3" descr="I:\Арабський халіфат\0014-014-3.-Literatura.jpg"/>
          <p:cNvPicPr>
            <a:picLocks noChangeAspect="1" noChangeArrowheads="1"/>
          </p:cNvPicPr>
          <p:nvPr/>
        </p:nvPicPr>
        <p:blipFill>
          <a:blip r:embed="rId3" cstate="print"/>
          <a:srcRect l="11718" t="16667" r="62500" b="33333"/>
          <a:stretch>
            <a:fillRect/>
          </a:stretch>
        </p:blipFill>
        <p:spPr bwMode="auto">
          <a:xfrm>
            <a:off x="5000628" y="785794"/>
            <a:ext cx="2994033" cy="43548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72547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Медицина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I:\Арабський халіфат\arab medicin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3015000" cy="2345000"/>
          </a:xfrm>
          <a:prstGeom prst="rect">
            <a:avLst/>
          </a:prstGeom>
          <a:noFill/>
        </p:spPr>
      </p:pic>
      <p:pic>
        <p:nvPicPr>
          <p:cNvPr id="15363" name="Picture 3" descr="I:\Арабський халіфат\imag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42" y="571466"/>
            <a:ext cx="3292983" cy="2310003"/>
          </a:xfrm>
          <a:prstGeom prst="rect">
            <a:avLst/>
          </a:prstGeom>
          <a:noFill/>
        </p:spPr>
      </p:pic>
      <p:pic>
        <p:nvPicPr>
          <p:cNvPr id="15364" name="Picture 4" descr="I:\Арабський халіфат\аптек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786058"/>
            <a:ext cx="2652713" cy="27813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72547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Астрономія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I:\Арабський халіфат\близнюки в рукописах перських астрономыв.jpg"/>
          <p:cNvPicPr>
            <a:picLocks noChangeAspect="1" noChangeArrowheads="1"/>
          </p:cNvPicPr>
          <p:nvPr/>
        </p:nvPicPr>
        <p:blipFill>
          <a:blip r:embed="rId2" cstate="print"/>
          <a:srcRect r="2581"/>
          <a:stretch>
            <a:fillRect/>
          </a:stretch>
        </p:blipFill>
        <p:spPr bwMode="auto">
          <a:xfrm>
            <a:off x="428596" y="714356"/>
            <a:ext cx="4328450" cy="3337560"/>
          </a:xfrm>
          <a:prstGeom prst="rect">
            <a:avLst/>
          </a:prstGeom>
          <a:noFill/>
        </p:spPr>
      </p:pic>
      <p:pic>
        <p:nvPicPr>
          <p:cNvPr id="16387" name="Picture 3" descr="I:\Арабський халіфат\Astronomes_-_miniature_ottomane_XVI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57166"/>
            <a:ext cx="2935287" cy="5029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72547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Архітектура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I:\Арабський халіфат\0014-008-Mavritanskij-sti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4090078" cy="4982459"/>
          </a:xfrm>
          <a:prstGeom prst="rect">
            <a:avLst/>
          </a:prstGeom>
          <a:noFill/>
        </p:spPr>
      </p:pic>
      <p:pic>
        <p:nvPicPr>
          <p:cNvPr id="17411" name="Picture 3" descr="I:\Арабський халіфат\багда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85728"/>
            <a:ext cx="3417570" cy="50299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636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Розпад Арабського халіфату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Арабський халіфат\image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7981371" cy="47382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Причини занепаду халіфату: 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Складність контролювати величезні території держави;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Еміри деяких областей почали проводити самостійну політику;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Постійні повстання  підкорених арабами народів;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Нашестя монголо-татар, та захоплення на певний період столиці халіфату – Багдаду.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Список використаної літератури та </a:t>
            </a:r>
            <a:r>
              <a:rPr lang="uk-UA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інтернет-ресурсів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Подаляк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Н.Г. Історія середніх віків: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Для 7-го кл.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К.: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, 2007</a:t>
            </a:r>
          </a:p>
          <a:p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Рябчук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І.М. Всесвітня історія у схемах і таблицях. 6-9 класи. – Х.: Країна мрій, 2008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http://uk.wikipedia.org/wiki/%D0%A5%D0%B0%D0%BB%D1%96%D1%84%D0%B0%D1%82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http://www.npblog.com.ua/index.php/istoriya/arabskij-halifat.html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http://ua-referat.com/Арабський_халіфат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http://libsib.ru/kulturologiya/osnovnie-etapi-mirovoy-kulturi-vi-xx-vv--problemi-sovremennoy-kulturi/kultura-arabskogo-chalifata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/>
          </a:p>
          <a:p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  <a:hlinkClick r:id="rId6"/>
            </a:endParaRPr>
          </a:p>
        </p:txBody>
      </p:sp>
    </p:spTree>
  </p:cSld>
  <p:clrMapOvr>
    <a:masterClrMapping/>
  </p:clrMapOvr>
  <p:transition spd="slow"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929618" cy="128588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Арабський</a:t>
            </a:r>
            <a:r>
              <a:rPr lang="ru-RU" sz="27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халіфат</a:t>
            </a:r>
            <a:r>
              <a:rPr lang="ru-RU" sz="2700" b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теократична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мусульманська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держава,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виникла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мусульманських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завоювань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VII-IX ст.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Очолювали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халіфи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Арабський халіфат\image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02" t="1335" r="756" b="1231"/>
          <a:stretch>
            <a:fillRect/>
          </a:stretch>
        </p:blipFill>
        <p:spPr bwMode="auto">
          <a:xfrm>
            <a:off x="1285852" y="1428736"/>
            <a:ext cx="6440869" cy="47977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71472" y="2857496"/>
            <a:ext cx="4572032" cy="639762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Територія розселення арабів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Арабський халіфат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4348" y="428604"/>
            <a:ext cx="3607308" cy="2619756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857224" y="5929330"/>
            <a:ext cx="7715304" cy="568324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Такий рельєф і клімат більшої частини півострова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I:\Арабський халіфат\374794-003.jpg"/>
          <p:cNvPicPr>
            <a:picLocks noChangeAspect="1" noChangeArrowheads="1"/>
          </p:cNvPicPr>
          <p:nvPr/>
        </p:nvPicPr>
        <p:blipFill>
          <a:blip r:embed="rId3" cstate="print"/>
          <a:srcRect l="1041" t="16667" r="55208" b="6944"/>
          <a:stretch>
            <a:fillRect/>
          </a:stretch>
        </p:blipFill>
        <p:spPr bwMode="auto">
          <a:xfrm>
            <a:off x="5214942" y="428604"/>
            <a:ext cx="3000396" cy="3929090"/>
          </a:xfrm>
          <a:prstGeom prst="rect">
            <a:avLst/>
          </a:prstGeom>
          <a:noFill/>
        </p:spPr>
      </p:pic>
      <p:pic>
        <p:nvPicPr>
          <p:cNvPr id="2053" name="Picture 5" descr="I:\Арабський халіфат\374794-00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47682" t="14405" r="8119" b="50235"/>
          <a:stretch>
            <a:fillRect/>
          </a:stretch>
        </p:blipFill>
        <p:spPr bwMode="auto">
          <a:xfrm>
            <a:off x="2428860" y="3786190"/>
            <a:ext cx="3596986" cy="21582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им могли займатись араби у таких складних умовах?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Кочове скотарство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I:\Арабський халіфат\45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7620000" cy="5076825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5857892"/>
            <a:ext cx="8229600" cy="614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Жителі пустелі – бедуїни (степовики)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Кочове скотарство</a:t>
            </a:r>
            <a:endParaRPr lang="ru-RU" sz="32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786454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Жителі пустелі – бедуїни (степовики)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I:\Арабський халіфат\img3.jpg"/>
          <p:cNvPicPr>
            <a:picLocks noChangeAspect="1" noChangeArrowheads="1"/>
          </p:cNvPicPr>
          <p:nvPr/>
        </p:nvPicPr>
        <p:blipFill>
          <a:blip r:embed="rId2" cstate="print"/>
          <a:srcRect l="6875" t="18750" r="5937" b="3750"/>
          <a:stretch>
            <a:fillRect/>
          </a:stretch>
        </p:blipFill>
        <p:spPr bwMode="auto">
          <a:xfrm>
            <a:off x="3929058" y="2643182"/>
            <a:ext cx="4650608" cy="3100388"/>
          </a:xfrm>
          <a:prstGeom prst="rect">
            <a:avLst/>
          </a:prstGeom>
          <a:noFill/>
        </p:spPr>
      </p:pic>
      <p:pic>
        <p:nvPicPr>
          <p:cNvPr id="4099" name="Picture 3" descr="I:\Арабський халіфат\бедуън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3030"/>
          <a:stretch>
            <a:fillRect/>
          </a:stretch>
        </p:blipFill>
        <p:spPr bwMode="auto">
          <a:xfrm>
            <a:off x="500037" y="857234"/>
            <a:ext cx="4572029" cy="2712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500042"/>
            <a:ext cx="3500462" cy="5143536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Скотарство не завжди забезпечувало потреби населення, тому вони почали здійснювати набіги на своїх осілих сусідів, а в подальшому це перетворилось на спосіб існування.</a:t>
            </a:r>
          </a:p>
          <a:p>
            <a:pPr indent="457200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:\Арабський халіфат\big_86426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429000"/>
            <a:ext cx="3810000" cy="2865120"/>
          </a:xfrm>
          <a:prstGeom prst="rect">
            <a:avLst/>
          </a:prstGeom>
          <a:noFill/>
        </p:spPr>
      </p:pic>
      <p:pic>
        <p:nvPicPr>
          <p:cNvPr id="5123" name="Picture 3" descr="I:\Арабський халіфат\Spra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499" y="642909"/>
            <a:ext cx="2563246" cy="27434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15328" cy="72074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Арабські завоювання</a:t>
            </a:r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71858" cy="4691063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ст. арабами було завойовано Сирію, Месопотамію, Палестину, Єгипет, Північну Африку. Здійснили набіги на Іран.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I:\Арабський халіфат\0012-008-Zavoevanija-arabov-VII-n.-VIII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995" r="1455"/>
          <a:stretch>
            <a:fillRect/>
          </a:stretch>
        </p:blipFill>
        <p:spPr bwMode="auto">
          <a:xfrm>
            <a:off x="3929058" y="1428736"/>
            <a:ext cx="4596605" cy="356146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510</Words>
  <Application>Microsoft Office PowerPoint</Application>
  <PresentationFormat>Экран (4:3)</PresentationFormat>
  <Paragraphs>61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АРАБСЬКИЙ  ХАЛІФАТ</vt:lpstr>
      <vt:lpstr>ЗАВДАННЯ:</vt:lpstr>
      <vt:lpstr> Арабський халіфат – теократична мусульманська держава, що виникла в результаті мусульманських завоювань в VII-IX ст. Очолювали її халіфи. </vt:lpstr>
      <vt:lpstr>Слайд 4</vt:lpstr>
      <vt:lpstr> Чим могли займатись араби у таких складних умовах?</vt:lpstr>
      <vt:lpstr>Кочове скотарство</vt:lpstr>
      <vt:lpstr>Кочове скотарство</vt:lpstr>
      <vt:lpstr>Слайд 8</vt:lpstr>
      <vt:lpstr>Арабські завоювання</vt:lpstr>
      <vt:lpstr>Арабські завоювання</vt:lpstr>
      <vt:lpstr>Арабські завоювання</vt:lpstr>
      <vt:lpstr>Релігійні вірування арабів</vt:lpstr>
      <vt:lpstr>Виникнення ісламу</vt:lpstr>
      <vt:lpstr>Коран – священна книга мусульман</vt:lpstr>
      <vt:lpstr>Слайд 15</vt:lpstr>
      <vt:lpstr>Хадж – паломництво до Мекки і Медини</vt:lpstr>
      <vt:lpstr>Основні правила ісламу</vt:lpstr>
      <vt:lpstr>Найвидатнішим представником династії Аббасидів був Харун аль Рашид </vt:lpstr>
      <vt:lpstr>Слайд 19</vt:lpstr>
      <vt:lpstr>Література </vt:lpstr>
      <vt:lpstr>Медицина  </vt:lpstr>
      <vt:lpstr>Астрономія   </vt:lpstr>
      <vt:lpstr>Архітектура    </vt:lpstr>
      <vt:lpstr>Розпад Арабського халіфату</vt:lpstr>
      <vt:lpstr>Причини занепаду халіфату: </vt:lpstr>
      <vt:lpstr>Список використаної літератури та інтернет-ресурсів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АРАБСЬКИЙ ХАЛІФАТ</dc:title>
  <dc:creator>User</dc:creator>
  <cp:lastModifiedBy>User</cp:lastModifiedBy>
  <cp:revision>45</cp:revision>
  <dcterms:created xsi:type="dcterms:W3CDTF">2015-02-21T14:43:19Z</dcterms:created>
  <dcterms:modified xsi:type="dcterms:W3CDTF">2015-02-23T18:49:16Z</dcterms:modified>
</cp:coreProperties>
</file>