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4" r:id="rId1"/>
  </p:sldMasterIdLst>
  <p:notesMasterIdLst>
    <p:notesMasterId r:id="rId15"/>
  </p:notes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0E029-F21B-40D8-A05E-5FB381FF6497}" type="datetimeFigureOut">
              <a:rPr lang="pl-PL" smtClean="0"/>
              <a:pPr/>
              <a:t>2021-02-18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6C475-D908-4713-9F24-576DDFAE1A6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672977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26C475-D908-4713-9F24-576DDFAE1A6B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935011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875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070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606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764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708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985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067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145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091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6261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2/18/2021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3393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xmlns="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xmlns="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xmlns="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xmlns="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xmlns="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xmlns="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xmlns="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xmlns="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xmlns="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xmlns="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xmlns="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xmlns="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xmlns="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xmlns="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xmlns="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xmlns="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xmlns="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xmlns="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xmlns="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xmlns="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xmlns="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xmlns="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xmlns="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xmlns="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xmlns="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xmlns="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xmlns="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xmlns="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xmlns="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xmlns="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xmlns="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xmlns="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xmlns="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xmlns="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xmlns="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xmlns="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xmlns="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xmlns="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xmlns="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xmlns="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xmlns="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xmlns="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xmlns="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xmlns="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xmlns="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xmlns="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xmlns="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xmlns="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xmlns="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xmlns="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xmlns="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xmlns="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2/18/2021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111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87" r:id="rId6"/>
    <p:sldLayoutId id="2147483783" r:id="rId7"/>
    <p:sldLayoutId id="2147483784" r:id="rId8"/>
    <p:sldLayoutId id="2147483785" r:id="rId9"/>
    <p:sldLayoutId id="2147483786" r:id="rId10"/>
    <p:sldLayoutId id="214748378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48690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17484786" TargetMode="External"/><Relationship Id="rId4" Type="http://schemas.openxmlformats.org/officeDocument/2006/relationships/hyperlink" Target="https://learningapps.org/1748499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48681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1748457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48818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17486032" TargetMode="External"/><Relationship Id="rId4" Type="http://schemas.openxmlformats.org/officeDocument/2006/relationships/hyperlink" Target="https://learningapps.org/1748610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biologiavidadoa/biologia-ludini/endokrinna-sistema" TargetMode="External"/><Relationship Id="rId7" Type="http://schemas.openxmlformats.org/officeDocument/2006/relationships/hyperlink" Target="https://www.pharmencyclopedia.com.ua/article/7848/talamu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ubject.com.ua/lesson/biology/9klas/68.html" TargetMode="External"/><Relationship Id="rId5" Type="http://schemas.openxmlformats.org/officeDocument/2006/relationships/hyperlink" Target="https://www.youtube.com/" TargetMode="External"/><Relationship Id="rId4" Type="http://schemas.openxmlformats.org/officeDocument/2006/relationships/hyperlink" Target="https://history.vn.ua/pidruchniki/mischuk-biology-8-class-2016/3.ph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s://learningapps.org/user/bezkorovaja%20irin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earningapps.org/user/bezkorovaja%20irina" TargetMode="External"/><Relationship Id="rId5" Type="http://schemas.openxmlformats.org/officeDocument/2006/relationships/audio" Target="../media/audio1.wav"/><Relationship Id="rId4" Type="http://schemas.openxmlformats.org/officeDocument/2006/relationships/hyperlink" Target="https://learningapps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48848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arningapps.org/17486174" TargetMode="External"/><Relationship Id="rId5" Type="http://schemas.openxmlformats.org/officeDocument/2006/relationships/hyperlink" Target="https://learningapps.org/17488012" TargetMode="External"/><Relationship Id="rId4" Type="http://schemas.openxmlformats.org/officeDocument/2006/relationships/hyperlink" Target="https://learningapps.org/1748839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48665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17486351" TargetMode="External"/><Relationship Id="rId4" Type="http://schemas.openxmlformats.org/officeDocument/2006/relationships/hyperlink" Target="https://learningapps.org/1748650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48772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17485555" TargetMode="External"/><Relationship Id="rId4" Type="http://schemas.openxmlformats.org/officeDocument/2006/relationships/hyperlink" Target="https://learningapps.org/1748564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48788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17485838" TargetMode="External"/><Relationship Id="rId4" Type="http://schemas.openxmlformats.org/officeDocument/2006/relationships/hyperlink" Target="https://learningapps.org/1748590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48765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17485366" TargetMode="External"/><Relationship Id="rId4" Type="http://schemas.openxmlformats.org/officeDocument/2006/relationships/hyperlink" Target="https://learningapps.org/1748545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748738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1748525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xmlns="" id="{D6F5F07B-A917-442C-82D5-5719737E9E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3" descr="Linie krzywe tworzące sieć">
            <a:extLst>
              <a:ext uri="{FF2B5EF4-FFF2-40B4-BE49-F238E27FC236}">
                <a16:creationId xmlns:a16="http://schemas.microsoft.com/office/drawing/2014/main" xmlns="" id="{CE4E1905-5052-4E2A-A91C-F8750349F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76"/>
          <a:stretch/>
        </p:blipFill>
        <p:spPr>
          <a:xfrm>
            <a:off x="18" y="-1119"/>
            <a:ext cx="12191982" cy="6859119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C6C3E48C-655A-4982-8E73-7FB0D9E650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9" y="3307170"/>
            <a:ext cx="12191982" cy="3558767"/>
          </a:xfrm>
          <a:prstGeom prst="rect">
            <a:avLst/>
          </a:prstGeom>
          <a:gradFill>
            <a:gsLst>
              <a:gs pos="89000">
                <a:srgbClr val="000000">
                  <a:alpha val="0"/>
                </a:srgbClr>
              </a:gs>
              <a:gs pos="0">
                <a:schemeClr val="tx1"/>
              </a:gs>
              <a:gs pos="56000">
                <a:srgbClr val="000000">
                  <a:alpha val="26000"/>
                </a:srgbClr>
              </a:gs>
              <a:gs pos="14000">
                <a:srgbClr val="000000">
                  <a:alpha val="37000"/>
                </a:srgbClr>
              </a:gs>
              <a:gs pos="0">
                <a:srgbClr val="000000">
                  <a:alpha val="2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04DBB82-3407-449A-BA42-7755C9A449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439" y="317640"/>
            <a:ext cx="10463135" cy="2729554"/>
          </a:xfrm>
        </p:spPr>
        <p:txBody>
          <a:bodyPr>
            <a:noAutofit/>
          </a:bodyPr>
          <a:lstStyle/>
          <a:p>
            <a:r>
              <a:rPr lang="ru-RU" sz="6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Інтерактивні</a:t>
            </a:r>
            <a:r>
              <a:rPr lang="ru-RU" sz="6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вправи</a:t>
            </a:r>
            <a:r>
              <a:rPr lang="ru-RU" sz="6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ru-RU" sz="6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 </a:t>
            </a:r>
            <a:r>
              <a:rPr lang="ru-RU" sz="6000" b="1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біології</a:t>
            </a:r>
            <a:r>
              <a:rPr lang="ru-RU" sz="6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ru-RU" sz="6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8 </a:t>
            </a:r>
            <a:r>
              <a:rPr lang="ru-RU" sz="6000" b="1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клас</a:t>
            </a:r>
            <a:endParaRPr lang="pl-PL" sz="6000" b="1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77" name="Tytuł 1">
            <a:extLst>
              <a:ext uri="{FF2B5EF4-FFF2-40B4-BE49-F238E27FC236}">
                <a16:creationId xmlns:a16="http://schemas.microsoft.com/office/drawing/2014/main" xmlns="" id="{D97BAD5A-9BCB-4C58-B970-5F3FF9FA6939}"/>
              </a:ext>
            </a:extLst>
          </p:cNvPr>
          <p:cNvSpPr txBox="1">
            <a:spLocks/>
          </p:cNvSpPr>
          <p:nvPr/>
        </p:nvSpPr>
        <p:spPr>
          <a:xfrm>
            <a:off x="1630908" y="3721777"/>
            <a:ext cx="8625385" cy="27295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l-PL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ytuł 1">
            <a:extLst>
              <a:ext uri="{FF2B5EF4-FFF2-40B4-BE49-F238E27FC236}">
                <a16:creationId xmlns:a16="http://schemas.microsoft.com/office/drawing/2014/main" xmlns="" id="{F46402AE-DCF4-42B5-BCB7-6EB5EF95287D}"/>
              </a:ext>
            </a:extLst>
          </p:cNvPr>
          <p:cNvSpPr txBox="1">
            <a:spLocks/>
          </p:cNvSpPr>
          <p:nvPr/>
        </p:nvSpPr>
        <p:spPr>
          <a:xfrm>
            <a:off x="5681273" y="3307170"/>
            <a:ext cx="6388830" cy="3177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ts val="1600"/>
              </a:lnSpc>
            </a:pPr>
            <a:r>
              <a:rPr lang="ru-RU" sz="2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Підготувала</a:t>
            </a:r>
            <a:endParaRPr lang="ru-RU" sz="2000" b="1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endParaRPr lang="ru-RU" sz="2000" b="1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Безкоровайна </a:t>
            </a:r>
            <a:r>
              <a:rPr lang="ru-RU" sz="2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Ірина</a:t>
            </a: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Миколаївна</a:t>
            </a: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,</a:t>
            </a:r>
          </a:p>
          <a:p>
            <a:pPr algn="just">
              <a:lnSpc>
                <a:spcPts val="1600"/>
              </a:lnSpc>
            </a:pPr>
            <a:endParaRPr lang="ru-RU" sz="2000" b="1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r>
              <a:rPr lang="ru-RU" sz="2000" b="1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вчитель</a:t>
            </a:r>
            <a:r>
              <a:rPr lang="ru-RU" sz="2000" b="1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хімії</a:t>
            </a: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біології</a:t>
            </a:r>
            <a:endParaRPr lang="ru-RU" sz="2000" b="1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endParaRPr lang="ru-RU" sz="2000" b="1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порного </a:t>
            </a: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закладу “Цибулівський заклад</a:t>
            </a:r>
          </a:p>
          <a:p>
            <a:pPr algn="just">
              <a:lnSpc>
                <a:spcPts val="1600"/>
              </a:lnSpc>
            </a:pPr>
            <a:endParaRPr lang="ru-RU" sz="2000" b="1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r>
              <a:rPr lang="ru-RU" sz="2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загальної</a:t>
            </a: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середньої</a:t>
            </a: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освіти</a:t>
            </a: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І-ІІІ </a:t>
            </a:r>
            <a:r>
              <a:rPr lang="ru-RU" sz="2000" b="1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ступенів</a:t>
            </a: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”</a:t>
            </a:r>
          </a:p>
          <a:p>
            <a:pPr algn="just">
              <a:lnSpc>
                <a:spcPts val="1600"/>
              </a:lnSpc>
            </a:pPr>
            <a:endParaRPr lang="ru-RU" sz="2000" b="1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r>
              <a:rPr lang="ru-RU" sz="2000" b="1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Монастирищенської </a:t>
            </a:r>
            <a:r>
              <a:rPr lang="ru-RU" sz="2000" b="1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міської</a:t>
            </a:r>
            <a:r>
              <a:rPr lang="ru-RU" sz="2000" b="1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ради</a:t>
            </a:r>
          </a:p>
          <a:p>
            <a:pPr algn="just">
              <a:lnSpc>
                <a:spcPts val="1600"/>
              </a:lnSpc>
            </a:pPr>
            <a:endParaRPr lang="uk-UA" sz="2000" b="1" dirty="0" smtClean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r>
              <a:rPr lang="uk-UA" sz="2000" b="1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Черкаської області </a:t>
            </a:r>
            <a:endParaRPr lang="ru-RU" sz="2000" b="1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l">
              <a:lnSpc>
                <a:spcPts val="1600"/>
              </a:lnSpc>
            </a:pP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332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B6D6CF7-0CB8-4699-9467-93D12D6B9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333EEA3-CB52-4C74-917A-3DCA5E7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" y="1714"/>
            <a:ext cx="5289353" cy="6856286"/>
          </a:xfrm>
        </p:spPr>
        <p:txBody>
          <a:bodyPr>
            <a:normAutofit/>
          </a:bodyPr>
          <a:lstStyle/>
          <a:p>
            <a:pPr algn="ctr"/>
            <a:r>
              <a:rPr lang="uk-UA" sz="36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Видільна система</a:t>
            </a:r>
            <a: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</a:br>
            <a:endParaRPr lang="pl-PL" sz="36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EC4A826-74B4-41C9-BBF1-C4EA9A8CD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6282" y="194872"/>
            <a:ext cx="6220917" cy="649074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sz="2400" dirty="0" smtClean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Сечовидільна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Відшукай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слова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Знайти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слова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learningapps.org/17486907</a:t>
            </a: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Будова і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функція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сечовидільної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системи</a:t>
            </a:r>
            <a:endParaRPr lang="uk-UA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Скачки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learningapps.org/17484993</a:t>
            </a: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Функція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виділення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органи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виділення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. Будова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сечовидільної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Фрагменти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зображення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https://learningapps.org/17484786</a:t>
            </a: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198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B6D6CF7-0CB8-4699-9467-93D12D6B9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333EEA3-CB52-4C74-917A-3DCA5E7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" y="1713"/>
            <a:ext cx="5289353" cy="6856287"/>
          </a:xfrm>
        </p:spPr>
        <p:txBody>
          <a:bodyPr>
            <a:normAutofit/>
          </a:bodyPr>
          <a:lstStyle/>
          <a:p>
            <a:pPr algn="ctr"/>
            <a:r>
              <a:rPr lang="uk-UA" sz="36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Ендокринна система</a:t>
            </a:r>
            <a:r>
              <a:rPr lang="uk-UA" sz="54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uk-UA" sz="54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</a:br>
            <a:endParaRPr lang="pl-PL" sz="54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EC4A826-74B4-41C9-BBF1-C4EA9A8CD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1311" y="254834"/>
            <a:ext cx="6190938" cy="475188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Ендокринна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Вікторина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https://learningapps.org/17486816</a:t>
            </a: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Гормони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Цікаві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факти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ендокринну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систему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Вікторина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https://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learningapps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.org/17484579</a:t>
            </a:r>
          </a:p>
        </p:txBody>
      </p:sp>
    </p:spTree>
    <p:extLst>
      <p:ext uri="{BB962C8B-B14F-4D97-AF65-F5344CB8AC3E}">
        <p14:creationId xmlns:p14="http://schemas.microsoft.com/office/powerpoint/2010/main" xmlns="" val="20601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B6D6CF7-0CB8-4699-9467-93D12D6B9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300444" y="0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333EEA3-CB52-4C74-917A-3DCA5E7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" y="0"/>
            <a:ext cx="5289353" cy="6867902"/>
          </a:xfrm>
        </p:spPr>
        <p:txBody>
          <a:bodyPr>
            <a:normAutofit/>
          </a:bodyPr>
          <a:lstStyle/>
          <a:p>
            <a:pPr algn="ctr"/>
            <a:r>
              <a:rPr lang="uk-UA" sz="36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Опорно-рухова система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36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EC4A826-74B4-41C9-BBF1-C4EA9A8CD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292" y="314792"/>
            <a:ext cx="6205927" cy="629586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Опорно-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рухова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система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Скачки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learningapps.org/17488188</a:t>
            </a:r>
            <a:endParaRPr lang="uk-UA" sz="24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Опорно-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рухова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система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Аудіо- та відео-контент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learningapps.org/17486104</a:t>
            </a:r>
            <a:endParaRPr lang="uk-UA" sz="24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Цікаві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факти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кістки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Вікторина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https://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learningapps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.org/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17486032</a:t>
            </a:r>
            <a:endParaRPr lang="pl-PL" sz="2400" u="sng" dirty="0">
              <a:solidFill>
                <a:schemeClr val="accent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925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B6D6CF7-0CB8-4699-9467-93D12D6B9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0" y="1120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333EEA3-CB52-4C74-917A-3DCA5E7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75" y="1396818"/>
            <a:ext cx="4223965" cy="4111831"/>
          </a:xfrm>
        </p:spPr>
        <p:txBody>
          <a:bodyPr>
            <a:normAutofit/>
          </a:bodyPr>
          <a:lstStyle/>
          <a:p>
            <a:pPr algn="ctr"/>
            <a:endParaRPr lang="pl-PL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EC4A826-74B4-41C9-BBF1-C4EA9A8CD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877419"/>
            <a:ext cx="5219700" cy="5105400"/>
          </a:xfrm>
        </p:spPr>
        <p:txBody>
          <a:bodyPr>
            <a:normAutofit/>
          </a:bodyPr>
          <a:lstStyle/>
          <a:p>
            <a:endParaRPr lang="pl-PL"/>
          </a:p>
        </p:txBody>
      </p:sp>
      <p:pic>
        <p:nvPicPr>
          <p:cNvPr id="7" name="Picture 3" descr="Linie krzywe tworzące sieć">
            <a:extLst>
              <a:ext uri="{FF2B5EF4-FFF2-40B4-BE49-F238E27FC236}">
                <a16:creationId xmlns:a16="http://schemas.microsoft.com/office/drawing/2014/main" xmlns="" id="{CF430155-9E86-4E79-8E2E-49DDDB85B4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76"/>
          <a:stretch/>
        </p:blipFill>
        <p:spPr>
          <a:xfrm>
            <a:off x="19" y="0"/>
            <a:ext cx="12191982" cy="6859119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57355A91-10BC-48A9-8346-054FC039A645}"/>
              </a:ext>
            </a:extLst>
          </p:cNvPr>
          <p:cNvSpPr txBox="1"/>
          <p:nvPr/>
        </p:nvSpPr>
        <p:spPr>
          <a:xfrm>
            <a:off x="2997200" y="2950813"/>
            <a:ext cx="61976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pl-PL" dirty="0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xmlns="" id="{7E257F06-8F7C-4844-993C-1934DED5C5D1}"/>
              </a:ext>
            </a:extLst>
          </p:cNvPr>
          <p:cNvSpPr txBox="1"/>
          <p:nvPr/>
        </p:nvSpPr>
        <p:spPr>
          <a:xfrm>
            <a:off x="5978" y="566998"/>
            <a:ext cx="12186023" cy="57240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800" dirty="0" smtClean="0">
                <a:latin typeface="Verdana" pitchFamily="34" charset="0"/>
                <a:cs typeface="Times New Roman" panose="02020603050405020304" pitchFamily="18" charset="0"/>
              </a:rPr>
              <a:t>Список </a:t>
            </a:r>
            <a:r>
              <a:rPr lang="pl-PL" sz="2800" dirty="0">
                <a:latin typeface="Verdana" pitchFamily="34" charset="0"/>
                <a:cs typeface="Times New Roman" panose="02020603050405020304" pitchFamily="18" charset="0"/>
              </a:rPr>
              <a:t>використаних джерел</a:t>
            </a:r>
            <a:endParaRPr lang="uk-UA" sz="2800" dirty="0">
              <a:latin typeface="Verdana" pitchFamily="34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pl-PL" sz="2800" u="sng" dirty="0" smtClean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</a:t>
            </a:r>
            <a:r>
              <a:rPr lang="pl-PL" sz="2800" u="sng" dirty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://</a:t>
            </a:r>
            <a:r>
              <a:rPr lang="pl-PL" sz="2800" u="sng" dirty="0" smtClean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sites.google.com/site/biologiavidadoa/biologia-ludini/endokrinna-</a:t>
            </a:r>
            <a:r>
              <a:rPr lang="pl-PL" sz="2800" u="sng" dirty="0" smtClean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sistema</a:t>
            </a:r>
            <a:endParaRPr lang="pl-PL" sz="2800" dirty="0">
              <a:effectLst/>
              <a:latin typeface="Verdan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>
                <a:latin typeface="Verdana" pitchFamily="34" charset="0"/>
                <a:cs typeface="Times New Roman" panose="02020603050405020304" pitchFamily="18" charset="0"/>
              </a:rPr>
              <a:t>2. </a:t>
            </a:r>
            <a:r>
              <a:rPr lang="ru-RU" sz="2800" u="sng" dirty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</a:t>
            </a:r>
            <a:r>
              <a:rPr lang="ru-RU" sz="2800" u="sng" dirty="0" smtClean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history.vn.ua/pidruchniki/mischuk-biology-8-class</a:t>
            </a:r>
          </a:p>
          <a:p>
            <a:pPr algn="just"/>
            <a:r>
              <a:rPr lang="ru-RU" sz="2800" dirty="0" smtClean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   </a:t>
            </a:r>
            <a:r>
              <a:rPr lang="ru-RU" sz="2800" u="sng" dirty="0" smtClean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2016/3.php</a:t>
            </a:r>
            <a:endParaRPr lang="pl-PL" sz="2800" dirty="0">
              <a:effectLst/>
              <a:latin typeface="Verdan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>
                <a:latin typeface="Verdana" pitchFamily="34" charset="0"/>
                <a:cs typeface="Times New Roman" panose="02020603050405020304" pitchFamily="18" charset="0"/>
              </a:rPr>
              <a:t>3. </a:t>
            </a:r>
            <a:r>
              <a:rPr lang="pl-PL" sz="2800" dirty="0"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https://www.youtube.com/</a:t>
            </a:r>
            <a:endParaRPr lang="uk-UA" sz="2800" dirty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>
                <a:latin typeface="Verdana" pitchFamily="34" charset="0"/>
                <a:cs typeface="Times New Roman" panose="02020603050405020304" pitchFamily="18" charset="0"/>
              </a:rPr>
              <a:t>4. </a:t>
            </a:r>
            <a:r>
              <a:rPr lang="ru-RU" sz="2800" u="sng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https://www.youtube.com/</a:t>
            </a:r>
            <a:r>
              <a:rPr lang="ru-RU" sz="2800" u="sng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2800" dirty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https://subject.com.ua/lesson/biology/9klas/68.html</a:t>
            </a:r>
            <a:endParaRPr lang="uk-UA" sz="2800" dirty="0">
              <a:latin typeface="Verdan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uk-UA" sz="2800" dirty="0" smtClean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2800" u="sng" dirty="0" smtClean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</a:t>
            </a:r>
            <a:r>
              <a:rPr lang="uk-UA" sz="2800" u="sng" dirty="0">
                <a:effectLst/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://www.pharmencyclopedia.com.ua/article/7848/talamus</a:t>
            </a:r>
            <a:endParaRPr lang="uk-UA" sz="2800" u="sng" dirty="0">
              <a:latin typeface="Verdan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uk-UA" sz="2800" dirty="0" smtClean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С.В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Страшко</a:t>
            </a:r>
            <a:r>
              <a:rPr lang="pl-PL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800" dirty="0" smtClean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Л.Г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Горяна</a:t>
            </a:r>
            <a:r>
              <a:rPr lang="pl-PL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800" dirty="0" smtClean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В.Г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Білик</a:t>
            </a:r>
            <a:r>
              <a:rPr lang="pl-PL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800" dirty="0" smtClean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С.А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Ігнатенко</a:t>
            </a:r>
            <a:r>
              <a:rPr lang="pl-PL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„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Біологія</a:t>
            </a:r>
            <a:r>
              <a:rPr lang="pl-PL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”, </a:t>
            </a:r>
            <a:r>
              <a:rPr lang="uk-UA" sz="2800" dirty="0" smtClean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підручник для 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</a:t>
            </a:r>
            <a:r>
              <a:rPr lang="uk-UA" sz="2800" dirty="0" smtClean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класу загальноосвітніх 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навчальних закладів</a:t>
            </a:r>
            <a:r>
              <a:rPr lang="pl-PL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видавництво Київ </a:t>
            </a:r>
            <a:r>
              <a:rPr lang="pl-PL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Грамота</a:t>
            </a:r>
            <a:r>
              <a:rPr lang="pl-PL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uk-UA" sz="2800" dirty="0">
                <a:latin typeface="Verdana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2016.</a:t>
            </a:r>
            <a:endParaRPr lang="pl-PL" sz="2800" dirty="0">
              <a:effectLst/>
              <a:latin typeface="Verdan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endParaRPr lang="uk-UA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66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D54CF15D-7EB7-49A6-AD40-C7A9B95A67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0000"/>
          </a:blip>
          <a:srcRect l="33042" r="17285" b="2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3BEA98E-E903-4511-9CD0-61784021D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" y="1712"/>
            <a:ext cx="5289353" cy="6856287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FFFFFF"/>
                </a:solidFill>
                <a:latin typeface="Verdana" pitchFamily="34" charset="0"/>
                <a:cs typeface="Times New Roman" panose="02020603050405020304" pitchFamily="18" charset="0"/>
              </a:rPr>
              <a:t>Доступ до </a:t>
            </a:r>
            <a:r>
              <a:rPr lang="ru-RU" sz="6000" b="1" dirty="0" err="1">
                <a:solidFill>
                  <a:srgbClr val="FFFFFF"/>
                </a:solidFill>
                <a:latin typeface="Verdana" pitchFamily="34" charset="0"/>
                <a:cs typeface="Times New Roman" panose="02020603050405020304" pitchFamily="18" charset="0"/>
              </a:rPr>
              <a:t>всіх</a:t>
            </a:r>
            <a:r>
              <a:rPr lang="ru-RU" sz="6000" b="1" dirty="0">
                <a:solidFill>
                  <a:srgbClr val="FFFFFF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dirty="0" err="1" smtClean="0">
                <a:solidFill>
                  <a:srgbClr val="FFFFFF"/>
                </a:solidFill>
                <a:latin typeface="Verdana" pitchFamily="34" charset="0"/>
                <a:cs typeface="Times New Roman" panose="02020603050405020304" pitchFamily="18" charset="0"/>
              </a:rPr>
              <a:t>вправ</a:t>
            </a:r>
            <a:r>
              <a:rPr lang="ru-RU" sz="6000" b="1" dirty="0" smtClean="0">
                <a:solidFill>
                  <a:srgbClr val="FFFFFF"/>
                </a:solidFill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ru-RU" sz="6000" b="1" dirty="0" smtClean="0">
                <a:solidFill>
                  <a:srgbClr val="FFFFFF"/>
                </a:solidFill>
                <a:latin typeface="Verdana" pitchFamily="34" charset="0"/>
                <a:cs typeface="Times New Roman" panose="02020603050405020304" pitchFamily="18" charset="0"/>
              </a:rPr>
            </a:br>
            <a:endParaRPr lang="pl-PL" sz="6000" b="1" dirty="0">
              <a:solidFill>
                <a:srgbClr val="FFFFFF"/>
              </a:solidFill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E0B3529F-1EE5-46F3-9587-C515297D8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1449" y="681427"/>
            <a:ext cx="6590976" cy="1657039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pl-PL" sz="3200" b="1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  <a:hlinkMouseOver r:id="rId6">
                  <a:snd r:embed="rId5" name="whoosh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MouseOver>
              </a:rPr>
              <a:t>https://</a:t>
            </a:r>
            <a:r>
              <a:rPr lang="pl-PL" sz="3300" b="1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  <a:hlinkMouseOver r:id="rId6">
                  <a:snd r:embed="rId5" name="whoosh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MouseOver>
              </a:rPr>
              <a:t>learningapps.org</a:t>
            </a:r>
            <a:r>
              <a:rPr lang="pl-PL" sz="3300" b="1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  <a:hlinkMouseOver r:id="rId6">
                  <a:snd r:embed="rId5" name="whoosh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MouseOver>
              </a:rPr>
              <a:t>/</a:t>
            </a:r>
            <a:endParaRPr lang="uk-UA" sz="3300" b="1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  <a:hlinkClick r:id="rId7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  <a:hlinkMouseOver r:id="rId6">
                <a:snd r:embed="rId5" name="whoosh.wav"/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MouseOver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pl-PL" sz="3300" b="1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  <a:hlinkMouseOver r:id="rId6">
                  <a:snd r:embed="rId5" name="whoosh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MouseOver>
              </a:rPr>
              <a:t>user/bezkorovaj</a:t>
            </a:r>
            <a:r>
              <a:rPr lang="en-US" sz="3200" b="1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  <a:hlinkMouseOver r:id="rId6">
                  <a:snd r:embed="rId5" name="whoosh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MouseOver>
              </a:rPr>
              <a:t>n</a:t>
            </a:r>
            <a:r>
              <a:rPr lang="pl-PL" sz="3200" b="1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  <a:hlinkMouseOver r:id="rId6">
                  <a:snd r:embed="rId5" name="whoosh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MouseOver>
              </a:rPr>
              <a:t>a%20irina</a:t>
            </a:r>
            <a:endParaRPr lang="pl-PL" sz="3200" b="1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DF972073-86CD-4540-9B93-3686F30F40BB}"/>
              </a:ext>
            </a:extLst>
          </p:cNvPr>
          <p:cNvSpPr txBox="1"/>
          <p:nvPr/>
        </p:nvSpPr>
        <p:spPr>
          <a:xfrm>
            <a:off x="6434461" y="4234191"/>
            <a:ext cx="47182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Verdana" pitchFamily="34" charset="0"/>
                <a:cs typeface="Times New Roman" panose="02020603050405020304" pitchFamily="18" charset="0"/>
              </a:rPr>
              <a:t>Для перегляду </a:t>
            </a:r>
            <a:r>
              <a:rPr lang="ru-RU" sz="2400" b="1" dirty="0" err="1">
                <a:latin typeface="Verdana" pitchFamily="34" charset="0"/>
                <a:cs typeface="Times New Roman" panose="02020603050405020304" pitchFamily="18" charset="0"/>
              </a:rPr>
              <a:t>всіх</a:t>
            </a:r>
            <a:endParaRPr lang="ru-RU" sz="2400" b="1" dirty="0">
              <a:latin typeface="Verdana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err="1">
                <a:latin typeface="Verdana" pitchFamily="34" charset="0"/>
                <a:cs typeface="Times New Roman" panose="02020603050405020304" pitchFamily="18" charset="0"/>
              </a:rPr>
              <a:t>вправ</a:t>
            </a:r>
            <a:r>
              <a:rPr lang="ru-RU" sz="2400" b="1" dirty="0"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Verdana" pitchFamily="34" charset="0"/>
                <a:cs typeface="Times New Roman" panose="02020603050405020304" pitchFamily="18" charset="0"/>
              </a:rPr>
              <a:t>потрібно</a:t>
            </a:r>
            <a:endParaRPr lang="ru-RU" sz="2400" b="1" dirty="0">
              <a:latin typeface="Verdana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err="1">
                <a:latin typeface="Verdana" pitchFamily="34" charset="0"/>
                <a:cs typeface="Times New Roman" panose="02020603050405020304" pitchFamily="18" charset="0"/>
              </a:rPr>
              <a:t>натиснути</a:t>
            </a:r>
            <a:r>
              <a:rPr lang="ru-RU" sz="2400" b="1" dirty="0"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pl-PL" sz="2400" b="1" dirty="0" err="1">
                <a:latin typeface="Verdana" pitchFamily="34" charset="0"/>
                <a:cs typeface="Times New Roman" panose="02020603050405020304" pitchFamily="18" charset="0"/>
              </a:rPr>
              <a:t>Ctrl</a:t>
            </a:r>
            <a:r>
              <a:rPr lang="pl-PL" sz="2400" b="1" dirty="0"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Verdana" pitchFamily="34" charset="0"/>
                <a:cs typeface="Times New Roman" panose="02020603050405020304" pitchFamily="18" charset="0"/>
              </a:rPr>
              <a:t>т</a:t>
            </a:r>
            <a:r>
              <a:rPr lang="ru-RU" sz="2400" b="1" dirty="0">
                <a:latin typeface="Verdana" pitchFamily="34" charset="0"/>
                <a:cs typeface="Times New Roman" panose="02020603050405020304" pitchFamily="18" charset="0"/>
              </a:rPr>
              <a:t>а перейти за </a:t>
            </a:r>
            <a:r>
              <a:rPr lang="ru-RU" sz="2400" b="1" dirty="0" err="1">
                <a:latin typeface="Verdana" pitchFamily="34" charset="0"/>
                <a:cs typeface="Times New Roman" panose="02020603050405020304" pitchFamily="18" charset="0"/>
              </a:rPr>
              <a:t>посиланням</a:t>
            </a:r>
            <a:endParaRPr lang="pl-PL" sz="2400" b="1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Dymek mowy: owalny 9">
            <a:extLst>
              <a:ext uri="{FF2B5EF4-FFF2-40B4-BE49-F238E27FC236}">
                <a16:creationId xmlns:a16="http://schemas.microsoft.com/office/drawing/2014/main" xmlns="" id="{A572F685-E1D8-40F1-B4A8-B330A4BBF7D2}"/>
              </a:ext>
            </a:extLst>
          </p:cNvPr>
          <p:cNvSpPr/>
          <p:nvPr/>
        </p:nvSpPr>
        <p:spPr>
          <a:xfrm>
            <a:off x="5479786" y="3661801"/>
            <a:ext cx="6417708" cy="2960662"/>
          </a:xfrm>
          <a:prstGeom prst="wedgeEllipseCallout">
            <a:avLst>
              <a:gd name="adj1" fmla="val 5351"/>
              <a:gd name="adj2" fmla="val -101815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01940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67115491-6FE2-4D3E-A7A2-7294E151B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B0887A86-6276-44AF-9132-92EF2549E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E0257C7-739B-4516-AF38-DB3532A756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76"/>
          <a:stretch/>
        </p:blipFill>
        <p:spPr>
          <a:xfrm>
            <a:off x="0" y="-1119"/>
            <a:ext cx="12191982" cy="6859119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18A23DCF-9050-4408-BD52-4DA60F1D377D}"/>
              </a:ext>
            </a:extLst>
          </p:cNvPr>
          <p:cNvSpPr txBox="1"/>
          <p:nvPr/>
        </p:nvSpPr>
        <p:spPr>
          <a:xfrm>
            <a:off x="0" y="72162"/>
            <a:ext cx="121919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u="sng" dirty="0">
                <a:latin typeface="Verdana" pitchFamily="34" charset="0"/>
                <a:cs typeface="Times New Roman" panose="02020603050405020304" pitchFamily="18" charset="0"/>
              </a:rPr>
              <a:t>Фізіологічні системи організму </a:t>
            </a:r>
            <a:r>
              <a:rPr lang="uk-UA" sz="4400" b="1" u="sng" dirty="0" smtClean="0">
                <a:latin typeface="Verdana" pitchFamily="34" charset="0"/>
                <a:cs typeface="Times New Roman" panose="02020603050405020304" pitchFamily="18" charset="0"/>
              </a:rPr>
              <a:t>людини</a:t>
            </a:r>
          </a:p>
          <a:p>
            <a:pPr algn="ctr"/>
            <a:endParaRPr lang="pl-PL" sz="4400" b="1" u="sng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75F7E146-D5A5-4F05-8C19-425A62D25938}"/>
              </a:ext>
            </a:extLst>
          </p:cNvPr>
          <p:cNvSpPr txBox="1"/>
          <p:nvPr/>
        </p:nvSpPr>
        <p:spPr>
          <a:xfrm>
            <a:off x="659567" y="1670404"/>
            <a:ext cx="110927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smtClean="0">
                <a:latin typeface="Verdana" pitchFamily="34" charset="0"/>
                <a:cs typeface="Times New Roman" panose="02020603050405020304" pitchFamily="18" charset="0"/>
              </a:rPr>
              <a:t>Серцево-судинна </a:t>
            </a:r>
            <a: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  <a:t>система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3600" b="1" dirty="0" smtClean="0">
                <a:latin typeface="Verdana" pitchFamily="34" charset="0"/>
                <a:cs typeface="Times New Roman" panose="02020603050405020304" pitchFamily="18" charset="0"/>
              </a:rPr>
              <a:t> Дихальна </a:t>
            </a:r>
            <a: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  <a:t>система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3600" b="1" dirty="0" smtClean="0">
                <a:latin typeface="Verdana" pitchFamily="34" charset="0"/>
                <a:cs typeface="Times New Roman" panose="02020603050405020304" pitchFamily="18" charset="0"/>
              </a:rPr>
              <a:t> Нервова </a:t>
            </a:r>
            <a: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  <a:t>система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3600" b="1" dirty="0" smtClean="0">
                <a:latin typeface="Verdana" pitchFamily="34" charset="0"/>
                <a:cs typeface="Times New Roman" panose="02020603050405020304" pitchFamily="18" charset="0"/>
              </a:rPr>
              <a:t> Травна </a:t>
            </a:r>
            <a: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  <a:t>система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3600" b="1" dirty="0" smtClean="0">
                <a:latin typeface="Verdana" pitchFamily="34" charset="0"/>
                <a:cs typeface="Times New Roman" panose="02020603050405020304" pitchFamily="18" charset="0"/>
              </a:rPr>
              <a:t> Статева </a:t>
            </a:r>
            <a: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  <a:t>система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3600" b="1" dirty="0" smtClean="0">
                <a:latin typeface="Verdana" pitchFamily="34" charset="0"/>
                <a:cs typeface="Times New Roman" panose="02020603050405020304" pitchFamily="18" charset="0"/>
              </a:rPr>
              <a:t> Видільна </a:t>
            </a:r>
            <a: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  <a:t>система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3600" b="1" dirty="0" smtClean="0">
                <a:latin typeface="Verdana" pitchFamily="34" charset="0"/>
                <a:cs typeface="Times New Roman" panose="02020603050405020304" pitchFamily="18" charset="0"/>
              </a:rPr>
              <a:t> Ендокринна </a:t>
            </a:r>
            <a: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  <a:t>система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3600" b="1" dirty="0" smtClean="0">
                <a:latin typeface="Verdana" pitchFamily="34" charset="0"/>
                <a:cs typeface="Times New Roman" panose="02020603050405020304" pitchFamily="18" charset="0"/>
              </a:rPr>
              <a:t> Опорно-рухова система</a:t>
            </a:r>
            <a:endParaRPr lang="uk-UA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l-PL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B6D6CF7-0CB8-4699-9467-93D12D6B9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5978" y="1713"/>
            <a:ext cx="5289354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333EEA3-CB52-4C74-917A-3DCA5E7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714"/>
            <a:ext cx="5295330" cy="6856286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err="1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Внутрішні</a:t>
            </a:r>
            <a:r>
              <a:rPr lang="ru-RU" sz="36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u="sng" dirty="0" err="1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органи</a:t>
            </a:r>
            <a:r>
              <a:rPr lang="ru-RU" sz="36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u="sng" dirty="0" err="1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3600" i="1" u="sng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EC4A826-74B4-41C9-BBF1-C4EA9A8CD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6281" y="157448"/>
            <a:ext cx="6160957" cy="670055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Внутрішні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органи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Фрагменти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зображення</a:t>
            </a:r>
            <a:endParaRPr lang="ru-RU" sz="2400" dirty="0"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https://learningapps.org/17488487</a:t>
            </a: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Організм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біологічна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система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Перший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мільйон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https://learningapps.org/17488391</a:t>
            </a:r>
            <a:endParaRPr lang="ru-RU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Будова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організму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. Орган як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частина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тіла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Фрагменти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зображення</a:t>
            </a:r>
            <a:endParaRPr lang="ru-RU" sz="2400" dirty="0"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https://learningapps.org/17488012</a:t>
            </a: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Органи людини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Класифікація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https://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learningapps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.org/17486174</a:t>
            </a:r>
          </a:p>
        </p:txBody>
      </p:sp>
    </p:spTree>
    <p:extLst>
      <p:ext uri="{BB962C8B-B14F-4D97-AF65-F5344CB8AC3E}">
        <p14:creationId xmlns:p14="http://schemas.microsoft.com/office/powerpoint/2010/main" xmlns="" val="19793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6C006D68-3737-48DA-B75D-99669AD9B5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C4961027-1EE2-47BC-A821-E5EA7B15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" y="0"/>
            <a:ext cx="5289353" cy="6858000"/>
          </a:xfrm>
        </p:spPr>
        <p:txBody>
          <a:bodyPr>
            <a:normAutofit/>
          </a:bodyPr>
          <a:lstStyle/>
          <a:p>
            <a:pPr algn="ctr"/>
            <a:r>
              <a:rPr lang="uk-UA" sz="3600" b="1" u="sng" dirty="0" smtClean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Серцево-судинна система</a:t>
            </a:r>
            <a:r>
              <a:rPr lang="uk-UA" b="1" dirty="0" smtClean="0">
                <a:solidFill>
                  <a:schemeClr val="bg1"/>
                </a:solidFill>
                <a:latin typeface="Verdana" pitchFamily="34" charset="0"/>
              </a:rPr>
              <a:t/>
            </a:r>
            <a:br>
              <a:rPr lang="uk-UA" b="1" dirty="0" smtClean="0">
                <a:solidFill>
                  <a:schemeClr val="bg1"/>
                </a:solidFill>
                <a:latin typeface="Verdana" pitchFamily="34" charset="0"/>
              </a:rPr>
            </a:br>
            <a:endParaRPr lang="pl-P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10BC0724-CB95-406B-99F3-FF1D21530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1272" y="209863"/>
            <a:ext cx="6145967" cy="625089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Цікаві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факти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серце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кровоносну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систему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Вікторина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learningapps.org/17486656</a:t>
            </a:r>
            <a:endParaRPr lang="uk-UA" sz="24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Будова і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функції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серця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Фрагменти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зображення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learningapps.org/17486503</a:t>
            </a:r>
            <a:endParaRPr lang="uk-UA" sz="24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Будова і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функції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кровоносної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Фрагменти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зображення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https://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learningapps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.org/17486351</a:t>
            </a:r>
            <a:endParaRPr lang="ru-RU" sz="2400" u="sng" dirty="0">
              <a:solidFill>
                <a:schemeClr val="accent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651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B6D6CF7-0CB8-4699-9467-93D12D6B9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333EEA3-CB52-4C74-917A-3DCA5E7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" y="1714"/>
            <a:ext cx="5289353" cy="6856286"/>
          </a:xfrm>
        </p:spPr>
        <p:txBody>
          <a:bodyPr>
            <a:normAutofit/>
          </a:bodyPr>
          <a:lstStyle/>
          <a:p>
            <a:pPr algn="ctr"/>
            <a:r>
              <a:rPr lang="uk-UA" sz="36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Дихальна </a:t>
            </a:r>
            <a:r>
              <a:rPr lang="uk-UA" sz="3600" b="1" u="sng" dirty="0" smtClean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система</a:t>
            </a:r>
            <a:r>
              <a:rPr lang="uk-UA" sz="4800" b="1" u="sng" dirty="0" smtClean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uk-UA" sz="4800" b="1" u="sng" dirty="0" smtClean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</a:br>
            <a:endParaRPr lang="pl-PL" sz="48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EC4A826-74B4-41C9-BBF1-C4EA9A8CD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6261" y="194873"/>
            <a:ext cx="6130977" cy="646076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Подорож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по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дихальній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системі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Класифікація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learningapps.org/17487729</a:t>
            </a:r>
            <a:endParaRPr lang="uk-UA" sz="24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Дихальна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система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будова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функції</a:t>
            </a:r>
            <a:endParaRPr lang="uk-UA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Кросворд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learningapps.org/17485646</a:t>
            </a:r>
            <a:endParaRPr lang="uk-UA" sz="24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органів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дихання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Фрагменти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зображення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://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learningapps</a:t>
            </a:r>
            <a:r>
              <a:rPr lang="pl-PL" sz="24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.org/17485555</a:t>
            </a:r>
          </a:p>
        </p:txBody>
      </p:sp>
    </p:spTree>
    <p:extLst>
      <p:ext uri="{BB962C8B-B14F-4D97-AF65-F5344CB8AC3E}">
        <p14:creationId xmlns:p14="http://schemas.microsoft.com/office/powerpoint/2010/main" xmlns="" val="341651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B6D6CF7-0CB8-4699-9467-93D12D6B9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333EEA3-CB52-4C74-917A-3DCA5E7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" y="-1"/>
            <a:ext cx="5289353" cy="6858001"/>
          </a:xfrm>
        </p:spPr>
        <p:txBody>
          <a:bodyPr>
            <a:normAutofit/>
          </a:bodyPr>
          <a:lstStyle/>
          <a:p>
            <a:pPr algn="ctr"/>
            <a:r>
              <a:rPr lang="uk-UA" sz="36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Нервова система</a:t>
            </a:r>
            <a: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uk-UA" sz="3600" b="1" dirty="0">
                <a:latin typeface="Verdana" pitchFamily="34" charset="0"/>
                <a:cs typeface="Times New Roman" panose="02020603050405020304" pitchFamily="18" charset="0"/>
              </a:rPr>
            </a:br>
            <a:endParaRPr lang="pl-PL" sz="36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EC4A826-74B4-41C9-BBF1-C4EA9A8CD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1272" y="194871"/>
            <a:ext cx="6086007" cy="631085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ru-RU" sz="2500" dirty="0" smtClean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500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Нервова</a:t>
            </a:r>
            <a:r>
              <a:rPr lang="ru-RU" sz="2500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система </a:t>
            </a:r>
            <a:r>
              <a:rPr lang="ru-RU" sz="25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5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Вікторина</a:t>
            </a:r>
            <a:endParaRPr lang="ru-RU" sz="25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5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pl-PL" sz="25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learningapps.org/17487887</a:t>
            </a:r>
            <a:endParaRPr lang="uk-UA" sz="25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uk-UA" sz="25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5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Головний</a:t>
            </a:r>
            <a:r>
              <a:rPr lang="ru-RU" sz="25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мозок</a:t>
            </a:r>
            <a:r>
              <a:rPr lang="ru-RU" sz="25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uk-UA" sz="25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uk-UA" sz="25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Аудіо- та відео-контент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5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pl-PL" sz="25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learningapps.org/17485900</a:t>
            </a:r>
            <a:endParaRPr lang="uk-UA" sz="25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uk-UA" sz="25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5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Будова </a:t>
            </a:r>
            <a:r>
              <a:rPr lang="ru-RU" sz="25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нервової</a:t>
            </a:r>
            <a:r>
              <a:rPr lang="ru-RU" sz="25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системи</a:t>
            </a:r>
            <a:endParaRPr lang="ru-RU" sz="25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5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Кросворд</a:t>
            </a:r>
            <a:endParaRPr lang="ru-RU" sz="25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5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https://</a:t>
            </a:r>
            <a:r>
              <a:rPr lang="pl-PL" sz="25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learningapps</a:t>
            </a:r>
            <a:r>
              <a:rPr lang="pl-PL" sz="2500" u="sng" dirty="0">
                <a:solidFill>
                  <a:schemeClr val="accent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</a:rPr>
              <a:t>.org/17485838</a:t>
            </a:r>
          </a:p>
        </p:txBody>
      </p:sp>
    </p:spTree>
    <p:extLst>
      <p:ext uri="{BB962C8B-B14F-4D97-AF65-F5344CB8AC3E}">
        <p14:creationId xmlns:p14="http://schemas.microsoft.com/office/powerpoint/2010/main" xmlns="" val="365193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B6D6CF7-0CB8-4699-9467-93D12D6B9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333EEA3-CB52-4C74-917A-3DCA5E7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" y="-17835"/>
            <a:ext cx="5289353" cy="6875835"/>
          </a:xfrm>
        </p:spPr>
        <p:txBody>
          <a:bodyPr>
            <a:normAutofit/>
          </a:bodyPr>
          <a:lstStyle/>
          <a:p>
            <a:pPr algn="ctr"/>
            <a:r>
              <a:rPr lang="uk-UA" sz="36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Травна </a:t>
            </a:r>
            <a:r>
              <a:rPr lang="uk-UA" sz="3600" b="1" u="sng" dirty="0" smtClean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система</a:t>
            </a:r>
            <a:r>
              <a:rPr lang="uk-UA" sz="6000" b="1" u="sng" dirty="0" smtClean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uk-UA" sz="6000" b="1" u="sng" dirty="0" smtClean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</a:br>
            <a:endParaRPr lang="pl-PL" sz="60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EC4A826-74B4-41C9-BBF1-C4EA9A8CD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1272" y="239843"/>
            <a:ext cx="6160958" cy="6145967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err="1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Травна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  <a:sym typeface="Symbol"/>
              </a:rPr>
              <a:t>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будова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функції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органів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залоз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Де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це</a:t>
            </a:r>
            <a:r>
              <a:rPr lang="pl-PL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?</a:t>
            </a:r>
            <a:endParaRPr lang="uk-UA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/>
              </a:rPr>
              <a:t>learningapps.org/17487656</a:t>
            </a:r>
            <a:endParaRPr lang="uk-UA" sz="24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Травлення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Аудіо- та відео-контент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pl-PL" sz="2400" dirty="0" smtClean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/>
              </a:rPr>
              <a:t>learningapps.org/17485456</a:t>
            </a:r>
            <a:endParaRPr lang="uk-UA" sz="2400" dirty="0" smtClean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u-RU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Цікаві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факти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травну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систему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Перший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мільйон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u="sng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https://learningapps.org/17485366</a:t>
            </a:r>
            <a:endParaRPr lang="pl-PL" sz="2400" u="sng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42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inie krzywe tworzące sieć">
            <a:extLst>
              <a:ext uri="{FF2B5EF4-FFF2-40B4-BE49-F238E27FC236}">
                <a16:creationId xmlns:a16="http://schemas.microsoft.com/office/drawing/2014/main" xmlns="" id="{9B6D6CF7-0CB8-4699-9467-93D12D6B9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33042" r="17285" b="2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333EEA3-CB52-4C74-917A-3DCA5E7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7" y="1714"/>
            <a:ext cx="5289353" cy="6856286"/>
          </a:xfrm>
        </p:spPr>
        <p:txBody>
          <a:bodyPr>
            <a:normAutofit/>
          </a:bodyPr>
          <a:lstStyle/>
          <a:p>
            <a:pPr algn="ctr"/>
            <a:r>
              <a:rPr lang="uk-UA" sz="36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>Статева система</a:t>
            </a:r>
            <a:r>
              <a:rPr lang="uk-UA" sz="60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uk-UA" sz="6000" b="1" u="sng" dirty="0">
                <a:solidFill>
                  <a:schemeClr val="bg1"/>
                </a:solidFill>
                <a:latin typeface="Verdana" pitchFamily="34" charset="0"/>
                <a:cs typeface="Times New Roman" panose="02020603050405020304" pitchFamily="18" charset="0"/>
              </a:rPr>
            </a:br>
            <a:endParaRPr lang="pl-PL" sz="6000" u="sng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EC4A826-74B4-41C9-BBF1-C4EA9A8CD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6302" y="194873"/>
            <a:ext cx="6190937" cy="59439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sz="2400" dirty="0" smtClean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Будова 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та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функції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репродуктивної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людини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uk-UA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Аудіо- та відео-контент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https://learningapps.org/17487385</a:t>
            </a: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uk-UA" sz="2400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Будова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жіночих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чоловічих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статевих</a:t>
            </a:r>
            <a:r>
              <a:rPr lang="ru-RU" sz="24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органів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2400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Пазл</a:t>
            </a:r>
            <a:endParaRPr lang="ru-RU" sz="2400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2400" u="sng" dirty="0">
                <a:solidFill>
                  <a:schemeClr val="tx1"/>
                </a:solidFill>
                <a:highlight>
                  <a:srgbClr val="C0C0C0"/>
                </a:highlight>
                <a:latin typeface="Verdana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https://learningapps.org/17485256</a:t>
            </a:r>
            <a:endParaRPr lang="pl-PL" sz="2400" u="sng" dirty="0">
              <a:solidFill>
                <a:schemeClr val="tx1"/>
              </a:solidFill>
              <a:highlight>
                <a:srgbClr val="C0C0C0"/>
              </a:highlight>
              <a:latin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50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hemianVTI">
  <a:themeElements>
    <a:clrScheme name="Boho">
      <a:dk1>
        <a:sysClr val="windowText" lastClr="000000"/>
      </a:dk1>
      <a:lt1>
        <a:sysClr val="window" lastClr="FFFFFF"/>
      </a:lt1>
      <a:dk2>
        <a:srgbClr val="323232"/>
      </a:dk2>
      <a:lt2>
        <a:srgbClr val="F4F1EF"/>
      </a:lt2>
      <a:accent1>
        <a:srgbClr val="8F4F58"/>
      </a:accent1>
      <a:accent2>
        <a:srgbClr val="D09182"/>
      </a:accent2>
      <a:accent3>
        <a:srgbClr val="C7A085"/>
      </a:accent3>
      <a:accent4>
        <a:srgbClr val="ADA085"/>
      </a:accent4>
      <a:accent5>
        <a:srgbClr val="5F787F"/>
      </a:accent5>
      <a:accent6>
        <a:srgbClr val="5A6768"/>
      </a:accent6>
      <a:hlink>
        <a:srgbClr val="A25872"/>
      </a:hlink>
      <a:folHlink>
        <a:srgbClr val="667A7E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ohemianVTI" id="{B5E50611-F7C7-47BC-81A6-BE9493DF8677}" vid="{7A26D0DD-A1A5-444B-B0FB-E7DB9E2D047F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280</TotalTime>
  <Words>429</Words>
  <Application>Microsoft Office PowerPoint</Application>
  <PresentationFormat>Произвольный</PresentationFormat>
  <Paragraphs>149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BohemianVTI</vt:lpstr>
      <vt:lpstr>Інтерактивні вправи з біології 8 клас</vt:lpstr>
      <vt:lpstr>Доступ до всіх вправ </vt:lpstr>
      <vt:lpstr>Слайд 3</vt:lpstr>
      <vt:lpstr>Внутрішні органи людини </vt:lpstr>
      <vt:lpstr>Серцево-судинна система </vt:lpstr>
      <vt:lpstr>Дихальна система </vt:lpstr>
      <vt:lpstr>Нервова система </vt:lpstr>
      <vt:lpstr>Травна система </vt:lpstr>
      <vt:lpstr>Статева система </vt:lpstr>
      <vt:lpstr>Видільна система </vt:lpstr>
      <vt:lpstr>Ендокринна система </vt:lpstr>
      <vt:lpstr>Опорно-рухова система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Інтерактивні вправи з біології 8 клас</dc:title>
  <dc:creator>Nikita Zelenskyi</dc:creator>
  <cp:lastModifiedBy>Маринка</cp:lastModifiedBy>
  <cp:revision>34</cp:revision>
  <dcterms:created xsi:type="dcterms:W3CDTF">2021-02-14T12:00:37Z</dcterms:created>
  <dcterms:modified xsi:type="dcterms:W3CDTF">2021-02-18T18:59:06Z</dcterms:modified>
</cp:coreProperties>
</file>