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8" r:id="rId3"/>
    <p:sldId id="260" r:id="rId4"/>
    <p:sldId id="261" r:id="rId5"/>
    <p:sldId id="259" r:id="rId6"/>
    <p:sldId id="266" r:id="rId7"/>
    <p:sldId id="263" r:id="rId8"/>
    <p:sldId id="264" r:id="rId9"/>
    <p:sldId id="267" r:id="rId10"/>
    <p:sldId id="268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6600CC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1857388"/>
          </a:xfrm>
        </p:spPr>
        <p:txBody>
          <a:bodyPr>
            <a:normAutofit/>
          </a:bodyPr>
          <a:lstStyle/>
          <a:p>
            <a:r>
              <a:rPr lang="uk-UA" b="1" dirty="0"/>
              <a:t> </a:t>
            </a:r>
            <a:r>
              <a:rPr lang="uk-UA" sz="5400" b="1" dirty="0">
                <a:solidFill>
                  <a:srgbClr val="6600CC"/>
                </a:solidFill>
              </a:rPr>
              <a:t>Значення дихання</a:t>
            </a:r>
            <a:br>
              <a:rPr lang="uk-UA" sz="5400" dirty="0"/>
            </a:br>
            <a:endParaRPr lang="uk-UA" sz="5400" dirty="0"/>
          </a:p>
        </p:txBody>
      </p:sp>
      <p:sp>
        <p:nvSpPr>
          <p:cNvPr id="9" name="Rectangle 13" descr="C:\Users\Павленко\Біологія людини\Дихання\org_dix.jpg"/>
          <p:cNvSpPr>
            <a:spLocks noChangeArrowheads="1"/>
          </p:cNvSpPr>
          <p:nvPr/>
        </p:nvSpPr>
        <p:spPr bwMode="auto">
          <a:xfrm>
            <a:off x="2714612" y="2500306"/>
            <a:ext cx="4014790" cy="3857652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685800" y="152400"/>
            <a:ext cx="7924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uk-UA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04800" y="1928802"/>
            <a:ext cx="55530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uk-UA" sz="3600" b="1" dirty="0">
                <a:solidFill>
                  <a:srgbClr val="660033"/>
                </a:solidFill>
              </a:rPr>
              <a:t> </a:t>
            </a:r>
            <a:r>
              <a:rPr lang="uk-UA" sz="2800" dirty="0">
                <a:solidFill>
                  <a:srgbClr val="660033"/>
                </a:solidFill>
              </a:rPr>
              <a:t>Забезпечення організму киснем.</a:t>
            </a:r>
          </a:p>
          <a:p>
            <a:pPr algn="l">
              <a:buFont typeface="Arial" pitchFamily="34" charset="0"/>
              <a:buChar char="•"/>
            </a:pPr>
            <a:r>
              <a:rPr lang="uk-UA" sz="2800" dirty="0">
                <a:solidFill>
                  <a:srgbClr val="660033"/>
                </a:solidFill>
              </a:rPr>
              <a:t> Видалення вуглекислого газу.</a:t>
            </a:r>
          </a:p>
          <a:p>
            <a:pPr algn="l">
              <a:buFont typeface="Arial" pitchFamily="34" charset="0"/>
              <a:buChar char="•"/>
            </a:pPr>
            <a:r>
              <a:rPr lang="uk-UA" sz="2800" dirty="0">
                <a:solidFill>
                  <a:srgbClr val="660033"/>
                </a:solidFill>
              </a:rPr>
              <a:t> Окислення органічних                сполук з виділенням                        енергії, необхідної                                   для життєдіяльності.</a:t>
            </a:r>
          </a:p>
          <a:p>
            <a:pPr algn="l">
              <a:buFont typeface="Arial" pitchFamily="34" charset="0"/>
              <a:buChar char="•"/>
            </a:pPr>
            <a:r>
              <a:rPr lang="uk-UA" sz="2800" dirty="0">
                <a:solidFill>
                  <a:srgbClr val="660033"/>
                </a:solidFill>
              </a:rPr>
              <a:t>Видалення кінцевих                 продуктів обміну:                            водяної пари, аміаку,                 сірководню…</a:t>
            </a:r>
            <a:endParaRPr lang="ru-RU" sz="2800" dirty="0">
              <a:solidFill>
                <a:srgbClr val="660033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928694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rgbClr val="6600CC"/>
                </a:solidFill>
              </a:rPr>
              <a:t>Значення дихання</a:t>
            </a:r>
          </a:p>
        </p:txBody>
      </p:sp>
      <p:pic>
        <p:nvPicPr>
          <p:cNvPr id="7" name="Содержимое 6" descr="д 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57752" y="3118569"/>
            <a:ext cx="3747892" cy="3134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14282" y="1571612"/>
            <a:ext cx="878687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3200" b="1" dirty="0">
                <a:solidFill>
                  <a:srgbClr val="6600CC"/>
                </a:solidFill>
              </a:rPr>
              <a:t>Домашнє завдання:</a:t>
            </a:r>
          </a:p>
          <a:p>
            <a:r>
              <a:rPr lang="uk-UA" sz="3200" dirty="0">
                <a:solidFill>
                  <a:srgbClr val="660066"/>
                </a:solidFill>
              </a:rPr>
              <a:t>Вивчити §13, дати відповіді на запитання після параграфа (Соболь В.І. Біологія: </a:t>
            </a:r>
            <a:r>
              <a:rPr lang="uk-UA" sz="3200" dirty="0" err="1">
                <a:solidFill>
                  <a:srgbClr val="660066"/>
                </a:solidFill>
              </a:rPr>
              <a:t>підруч</a:t>
            </a:r>
            <a:r>
              <a:rPr lang="uk-UA" sz="3200" dirty="0">
                <a:solidFill>
                  <a:srgbClr val="660066"/>
                </a:solidFill>
              </a:rPr>
              <a:t>. для 8 кл. </a:t>
            </a:r>
            <a:r>
              <a:rPr lang="uk-UA" sz="3200" dirty="0" err="1">
                <a:solidFill>
                  <a:srgbClr val="660066"/>
                </a:solidFill>
              </a:rPr>
              <a:t>загальноосвіт</a:t>
            </a:r>
            <a:r>
              <a:rPr lang="uk-UA" sz="3200" dirty="0">
                <a:solidFill>
                  <a:srgbClr val="660066"/>
                </a:solidFill>
              </a:rPr>
              <a:t>. </a:t>
            </a:r>
            <a:r>
              <a:rPr lang="uk-UA" sz="3200" dirty="0" err="1">
                <a:solidFill>
                  <a:srgbClr val="660066"/>
                </a:solidFill>
              </a:rPr>
              <a:t>навч.закл</a:t>
            </a:r>
            <a:r>
              <a:rPr lang="uk-UA" sz="3200" dirty="0">
                <a:solidFill>
                  <a:srgbClr val="660066"/>
                </a:solidFill>
              </a:rPr>
              <a:t>. / В.І. Соболь. – Кам’янець-Подільський : Абетка, 2016. – 288 с. : іл.)</a:t>
            </a:r>
          </a:p>
          <a:p>
            <a:r>
              <a:rPr lang="uk-UA" sz="3200" dirty="0">
                <a:solidFill>
                  <a:srgbClr val="660066"/>
                </a:solidFill>
              </a:rPr>
              <a:t>Підготувати цікаві факти про органи дихання людини.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472518" cy="4768865"/>
          </a:xfrm>
        </p:spPr>
        <p:txBody>
          <a:bodyPr/>
          <a:lstStyle/>
          <a:p>
            <a:pPr>
              <a:buNone/>
            </a:pPr>
            <a:r>
              <a:rPr lang="uk-UA" b="1" dirty="0">
                <a:solidFill>
                  <a:srgbClr val="6600CC"/>
                </a:solidFill>
              </a:rPr>
              <a:t>Тема:</a:t>
            </a:r>
            <a:r>
              <a:rPr lang="uk-UA" b="1" dirty="0"/>
              <a:t> </a:t>
            </a:r>
            <a:r>
              <a:rPr lang="uk-UA" b="1" dirty="0">
                <a:solidFill>
                  <a:srgbClr val="660066"/>
                </a:solidFill>
              </a:rPr>
              <a:t>Значення дихання.</a:t>
            </a:r>
            <a:endParaRPr lang="uk-UA" dirty="0">
              <a:solidFill>
                <a:srgbClr val="660066"/>
              </a:solidFill>
            </a:endParaRPr>
          </a:p>
          <a:p>
            <a:pPr>
              <a:buNone/>
            </a:pPr>
            <a:r>
              <a:rPr lang="uk-UA" b="1" dirty="0">
                <a:solidFill>
                  <a:srgbClr val="6600CC"/>
                </a:solidFill>
              </a:rPr>
              <a:t>Мета:</a:t>
            </a:r>
            <a:r>
              <a:rPr lang="uk-UA" dirty="0"/>
              <a:t> </a:t>
            </a:r>
            <a:r>
              <a:rPr lang="uk-UA" dirty="0">
                <a:solidFill>
                  <a:srgbClr val="660066"/>
                </a:solidFill>
              </a:rPr>
              <a:t>ознайомитись із диханням як процесом, необхідним для життя; розглянути процеси, які є основою дихання; особливу увагу звернути на значення дихання для підтримання життєдіяльності.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4840303"/>
          </a:xfrm>
        </p:spPr>
        <p:txBody>
          <a:bodyPr/>
          <a:lstStyle/>
          <a:p>
            <a:pPr>
              <a:buNone/>
            </a:pPr>
            <a:r>
              <a:rPr lang="uk-UA" sz="3600" b="1" dirty="0">
                <a:solidFill>
                  <a:srgbClr val="6600CC"/>
                </a:solidFill>
              </a:rPr>
              <a:t>Основні поняття та терміни:</a:t>
            </a:r>
            <a:r>
              <a:rPr lang="uk-UA" sz="3600" dirty="0">
                <a:solidFill>
                  <a:srgbClr val="6600CC"/>
                </a:solidFill>
              </a:rPr>
              <a:t> </a:t>
            </a:r>
            <a:r>
              <a:rPr lang="uk-UA" sz="3600" dirty="0">
                <a:solidFill>
                  <a:srgbClr val="660066"/>
                </a:solidFill>
              </a:rPr>
              <a:t>зовнішнє дихання, внутрішнє дихання,транспорт газів, дифузія, конвекція, окиснення, вентиляція легень, газообмін у легенях, газообмін у тканинах, клітинне дихання, грудне, черевне, змішане дихання, діафрагма, легені.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329642" cy="4768865"/>
          </a:xfrm>
        </p:spPr>
        <p:txBody>
          <a:bodyPr/>
          <a:lstStyle/>
          <a:p>
            <a:pPr algn="ctr">
              <a:buNone/>
            </a:pPr>
            <a:r>
              <a:rPr lang="uk-UA" sz="3600" b="1" dirty="0">
                <a:solidFill>
                  <a:srgbClr val="6600CC"/>
                </a:solidFill>
              </a:rPr>
              <a:t>План </a:t>
            </a:r>
          </a:p>
          <a:p>
            <a:pPr marL="514350" indent="-514350">
              <a:buAutoNum type="arabicPeriod"/>
            </a:pPr>
            <a:r>
              <a:rPr lang="uk-UA" sz="3600" dirty="0">
                <a:solidFill>
                  <a:srgbClr val="660066"/>
                </a:solidFill>
              </a:rPr>
              <a:t>Основні етапи дихання.</a:t>
            </a:r>
          </a:p>
          <a:p>
            <a:pPr marL="514350" indent="-514350">
              <a:buAutoNum type="arabicPeriod"/>
            </a:pPr>
            <a:r>
              <a:rPr lang="uk-UA" sz="3600" dirty="0">
                <a:solidFill>
                  <a:srgbClr val="660066"/>
                </a:solidFill>
              </a:rPr>
              <a:t>Основні процеси дихання.</a:t>
            </a:r>
          </a:p>
          <a:p>
            <a:pPr marL="514350" indent="-514350">
              <a:buAutoNum type="arabicPeriod"/>
            </a:pPr>
            <a:r>
              <a:rPr lang="uk-UA" sz="3600" dirty="0">
                <a:solidFill>
                  <a:srgbClr val="660066"/>
                </a:solidFill>
              </a:rPr>
              <a:t>Особливості дихання людини.</a:t>
            </a:r>
          </a:p>
          <a:p>
            <a:pPr marL="514350" indent="-514350">
              <a:buAutoNum type="arabicPeriod"/>
            </a:pPr>
            <a:r>
              <a:rPr lang="uk-UA" sz="3600" dirty="0">
                <a:solidFill>
                  <a:srgbClr val="660066"/>
                </a:solidFill>
              </a:rPr>
              <a:t>Значення дихання.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4071934" y="928670"/>
            <a:ext cx="491966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uk-UA" sz="3200" b="1" dirty="0">
                <a:solidFill>
                  <a:srgbClr val="6600CC"/>
                </a:solidFill>
                <a:latin typeface="Stencil" pitchFamily="82" charset="0"/>
              </a:rPr>
              <a:t>ДИХАННЯ – </a:t>
            </a:r>
            <a:r>
              <a:rPr lang="uk-UA" sz="3200" b="1" dirty="0">
                <a:solidFill>
                  <a:srgbClr val="660066"/>
                </a:solidFill>
                <a:latin typeface="Stencil" pitchFamily="82" charset="0"/>
              </a:rPr>
              <a:t>це </a:t>
            </a:r>
            <a:br>
              <a:rPr lang="uk-UA" sz="3200" b="1" dirty="0">
                <a:solidFill>
                  <a:srgbClr val="660066"/>
                </a:solidFill>
                <a:latin typeface="Stencil" pitchFamily="82" charset="0"/>
              </a:rPr>
            </a:br>
            <a:r>
              <a:rPr lang="uk-UA" sz="3200" b="1" dirty="0">
                <a:solidFill>
                  <a:srgbClr val="660066"/>
                </a:solidFill>
                <a:latin typeface="Stencil" pitchFamily="82" charset="0"/>
              </a:rPr>
              <a:t>сукупність процесів, які забезпечують надходження в організм кисню, використання його для окиснення органічних речовин і виділення з нього вуглекислого газу.</a:t>
            </a:r>
            <a:endParaRPr lang="ru-RU" sz="3200" b="1" dirty="0">
              <a:solidFill>
                <a:srgbClr val="660066"/>
              </a:solidFill>
              <a:latin typeface="Stencil" pitchFamily="82" charset="0"/>
            </a:endParaRPr>
          </a:p>
        </p:txBody>
      </p:sp>
      <p:pic>
        <p:nvPicPr>
          <p:cNvPr id="58376" name="Picture 8" descr="U24_1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643050"/>
            <a:ext cx="3071834" cy="473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152400" y="1857364"/>
            <a:ext cx="3062278" cy="20002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uk-UA" sz="3200" b="1" dirty="0">
                <a:solidFill>
                  <a:srgbClr val="0000FF"/>
                </a:solidFill>
              </a:rPr>
              <a:t>Зовнішнє:</a:t>
            </a:r>
          </a:p>
          <a:p>
            <a:r>
              <a:rPr lang="uk-UA" sz="2000" b="1" dirty="0">
                <a:solidFill>
                  <a:srgbClr val="0000FF"/>
                </a:solidFill>
              </a:rPr>
              <a:t>доставка кисню від легень</a:t>
            </a:r>
          </a:p>
          <a:p>
            <a:r>
              <a:rPr lang="uk-UA" sz="2000" b="1" dirty="0">
                <a:solidFill>
                  <a:srgbClr val="0000FF"/>
                </a:solidFill>
              </a:rPr>
              <a:t>до тканин і винесення </a:t>
            </a:r>
          </a:p>
          <a:p>
            <a:r>
              <a:rPr lang="uk-UA" sz="2000" b="1" dirty="0">
                <a:solidFill>
                  <a:srgbClr val="0000FF"/>
                </a:solidFill>
              </a:rPr>
              <a:t>вуглекислого газу</a:t>
            </a:r>
          </a:p>
          <a:p>
            <a:r>
              <a:rPr lang="uk-UA" sz="2000" b="1" dirty="0">
                <a:solidFill>
                  <a:srgbClr val="0000FF"/>
                </a:solidFill>
              </a:rPr>
              <a:t>від тканин до легень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3143240" y="4071942"/>
            <a:ext cx="3071834" cy="17145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uk-UA" sz="2800" b="1" dirty="0">
                <a:solidFill>
                  <a:srgbClr val="0000FF"/>
                </a:solidFill>
              </a:rPr>
              <a:t>Перенесення </a:t>
            </a:r>
          </a:p>
          <a:p>
            <a:r>
              <a:rPr lang="uk-UA" sz="2800" b="1" dirty="0">
                <a:solidFill>
                  <a:srgbClr val="0000FF"/>
                </a:solidFill>
              </a:rPr>
              <a:t>Газів </a:t>
            </a:r>
            <a:r>
              <a:rPr lang="uk-UA" sz="2800" b="1" dirty="0">
                <a:solidFill>
                  <a:srgbClr val="0000CC"/>
                </a:solidFill>
              </a:rPr>
              <a:t>кров</a:t>
            </a:r>
            <a:r>
              <a:rPr lang="en-US" sz="2800" b="1" dirty="0">
                <a:solidFill>
                  <a:srgbClr val="0000CC"/>
                </a:solidFill>
              </a:rPr>
              <a:t>’</a:t>
            </a:r>
            <a:r>
              <a:rPr lang="uk-UA" sz="2800" b="1" dirty="0">
                <a:solidFill>
                  <a:srgbClr val="0000CC"/>
                </a:solidFill>
              </a:rPr>
              <a:t>ю</a:t>
            </a:r>
            <a:endParaRPr lang="ru-RU" sz="2800" b="1" dirty="0">
              <a:solidFill>
                <a:srgbClr val="0000CC"/>
              </a:solidFill>
            </a:endParaRPr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6019800" y="1785926"/>
            <a:ext cx="2909918" cy="200026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uk-UA" sz="3200" b="1" dirty="0">
                <a:solidFill>
                  <a:srgbClr val="0000FF"/>
                </a:solidFill>
              </a:rPr>
              <a:t>Внутрішнє:</a:t>
            </a:r>
          </a:p>
          <a:p>
            <a:r>
              <a:rPr lang="uk-UA" sz="2000" b="1" dirty="0">
                <a:solidFill>
                  <a:srgbClr val="0000FF"/>
                </a:solidFill>
              </a:rPr>
              <a:t>окислювальні процеси </a:t>
            </a:r>
          </a:p>
          <a:p>
            <a:r>
              <a:rPr lang="uk-UA" sz="2000" b="1" dirty="0">
                <a:solidFill>
                  <a:srgbClr val="0000FF"/>
                </a:solidFill>
              </a:rPr>
              <a:t>в клітинах</a:t>
            </a:r>
            <a:r>
              <a:rPr lang="en-US" sz="2000" b="1" dirty="0">
                <a:solidFill>
                  <a:srgbClr val="0000FF"/>
                </a:solidFill>
              </a:rPr>
              <a:t>,</a:t>
            </a:r>
            <a:r>
              <a:rPr lang="uk-UA" sz="2000" b="1" dirty="0">
                <a:solidFill>
                  <a:srgbClr val="0000FF"/>
                </a:solidFill>
              </a:rPr>
              <a:t> внаслідок </a:t>
            </a:r>
          </a:p>
          <a:p>
            <a:r>
              <a:rPr lang="uk-UA" sz="2000" b="1" dirty="0">
                <a:solidFill>
                  <a:srgbClr val="0000FF"/>
                </a:solidFill>
              </a:rPr>
              <a:t>яких виділяється енергія</a:t>
            </a:r>
          </a:p>
          <a:p>
            <a:r>
              <a:rPr lang="uk-UA" sz="2000" b="1" dirty="0">
                <a:solidFill>
                  <a:srgbClr val="0000FF"/>
                </a:solidFill>
              </a:rPr>
              <a:t>для життєдіяльності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3100" name="WordArt 28"/>
          <p:cNvSpPr>
            <a:spLocks noChangeArrowheads="1" noChangeShapeType="1" noTextEdit="1"/>
          </p:cNvSpPr>
          <p:nvPr/>
        </p:nvSpPr>
        <p:spPr bwMode="auto">
          <a:xfrm>
            <a:off x="685800" y="152400"/>
            <a:ext cx="7924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uk-UA" sz="3600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Impact"/>
            </a:endParaRPr>
          </a:p>
        </p:txBody>
      </p:sp>
      <p:sp>
        <p:nvSpPr>
          <p:cNvPr id="3103" name="AutoShape 31"/>
          <p:cNvSpPr>
            <a:spLocks noChangeArrowheads="1"/>
          </p:cNvSpPr>
          <p:nvPr/>
        </p:nvSpPr>
        <p:spPr bwMode="auto">
          <a:xfrm flipV="1">
            <a:off x="3357554" y="2214554"/>
            <a:ext cx="2571768" cy="1714512"/>
          </a:xfrm>
          <a:custGeom>
            <a:avLst/>
            <a:gdLst>
              <a:gd name="G0" fmla="+- 6480 0 0"/>
              <a:gd name="G1" fmla="+- 8640 0 0"/>
              <a:gd name="G2" fmla="+- 6171 0 0"/>
              <a:gd name="G3" fmla="+- 21600 0 6480"/>
              <a:gd name="G4" fmla="+- 21600 0 8640"/>
              <a:gd name="G5" fmla="*/ G0 21600 G3"/>
              <a:gd name="G6" fmla="*/ G1 21600 G3"/>
              <a:gd name="G7" fmla="*/ G2 G3 21600"/>
              <a:gd name="G8" fmla="*/ 10800 21600 G3"/>
              <a:gd name="G9" fmla="*/ G4 21600 G3"/>
              <a:gd name="G10" fmla="+- 21600 0 G7"/>
              <a:gd name="G11" fmla="+- G5 0 G8"/>
              <a:gd name="G12" fmla="+- G6 0 G8"/>
              <a:gd name="G13" fmla="*/ G12 G7 G11"/>
              <a:gd name="G14" fmla="+- 21600 0 G13"/>
              <a:gd name="G15" fmla="+- G0 0 10800"/>
              <a:gd name="G16" fmla="+- G1 0 10800"/>
              <a:gd name="G17" fmla="*/ G2 G16 G15"/>
              <a:gd name="T0" fmla="*/ 10800 w 21600"/>
              <a:gd name="T1" fmla="*/ 0 h 21600"/>
              <a:gd name="T2" fmla="*/ 0 w 21600"/>
              <a:gd name="T3" fmla="*/ 15429 h 21600"/>
              <a:gd name="T4" fmla="*/ 10800 w 21600"/>
              <a:gd name="T5" fmla="*/ 18514 h 21600"/>
              <a:gd name="T6" fmla="*/ 21600 w 21600"/>
              <a:gd name="T7" fmla="*/ 1542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3 w 21600"/>
              <a:gd name="T13" fmla="*/ G6 h 21600"/>
              <a:gd name="T14" fmla="*/ G14 w 21600"/>
              <a:gd name="T15" fmla="*/ G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3104" name="Rectangle 32" descr="C:\Users\Павленко\Біологія людини\Дихання\holotrop.jpg"/>
          <p:cNvSpPr>
            <a:spLocks noChangeArrowheads="1"/>
          </p:cNvSpPr>
          <p:nvPr/>
        </p:nvSpPr>
        <p:spPr bwMode="auto">
          <a:xfrm>
            <a:off x="642910" y="4214818"/>
            <a:ext cx="2057400" cy="23622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3105" name="Rectangle 33" descr="C:\Users\Павленко\Біологія людини\Дихання\легкие\lohkie.jpg"/>
          <p:cNvSpPr>
            <a:spLocks noChangeArrowheads="1"/>
          </p:cNvSpPr>
          <p:nvPr/>
        </p:nvSpPr>
        <p:spPr bwMode="auto">
          <a:xfrm>
            <a:off x="6715140" y="4214818"/>
            <a:ext cx="1981200" cy="2286000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143008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rgbClr val="6600CC"/>
                </a:solidFill>
              </a:rPr>
              <a:t>Основні етапи дихання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6" grpId="0" animBg="1" autoUpdateAnimBg="0"/>
      <p:bldP spid="3087" grpId="0" animBg="1" autoUpdateAnimBg="0"/>
      <p:bldP spid="3088" grpId="0" animBg="1" autoUpdateAnimBg="0"/>
      <p:bldP spid="3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r>
              <a:rPr lang="uk-UA" sz="3600" b="1" dirty="0">
                <a:solidFill>
                  <a:srgbClr val="6600CC"/>
                </a:solidFill>
              </a:rPr>
              <a:t>Основні процеси дихання:</a:t>
            </a:r>
            <a:endParaRPr lang="uk-UA" sz="3600" dirty="0">
              <a:solidFill>
                <a:srgbClr val="6600CC"/>
              </a:solidFill>
            </a:endParaRPr>
          </a:p>
          <a:p>
            <a:pPr lvl="0"/>
            <a:r>
              <a:rPr lang="uk-UA" sz="3600" dirty="0">
                <a:solidFill>
                  <a:srgbClr val="660066"/>
                </a:solidFill>
              </a:rPr>
              <a:t>Вентиляція легень</a:t>
            </a:r>
          </a:p>
          <a:p>
            <a:pPr lvl="0"/>
            <a:r>
              <a:rPr lang="uk-UA" sz="3600" dirty="0">
                <a:solidFill>
                  <a:srgbClr val="660066"/>
                </a:solidFill>
              </a:rPr>
              <a:t>Газообмін у легенях</a:t>
            </a:r>
          </a:p>
          <a:p>
            <a:pPr lvl="0"/>
            <a:r>
              <a:rPr lang="uk-UA" sz="3600" dirty="0">
                <a:solidFill>
                  <a:srgbClr val="660066"/>
                </a:solidFill>
              </a:rPr>
              <a:t>Перенесення газів</a:t>
            </a:r>
          </a:p>
          <a:p>
            <a:pPr lvl="0"/>
            <a:r>
              <a:rPr lang="uk-UA" sz="3600" dirty="0">
                <a:solidFill>
                  <a:srgbClr val="660066"/>
                </a:solidFill>
              </a:rPr>
              <a:t>Газообмін у тканинах</a:t>
            </a:r>
          </a:p>
          <a:p>
            <a:pPr lvl="0"/>
            <a:r>
              <a:rPr lang="uk-UA" sz="3600" dirty="0">
                <a:solidFill>
                  <a:srgbClr val="660066"/>
                </a:solidFill>
              </a:rPr>
              <a:t>Клітинне дихання.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472518" cy="4554551"/>
          </a:xfrm>
        </p:spPr>
        <p:txBody>
          <a:bodyPr/>
          <a:lstStyle/>
          <a:p>
            <a:pPr algn="ctr">
              <a:buNone/>
            </a:pPr>
            <a:r>
              <a:rPr lang="uk-UA" sz="4000" b="1" dirty="0">
                <a:solidFill>
                  <a:srgbClr val="6600CC"/>
                </a:solidFill>
              </a:rPr>
              <a:t>Типи дихання</a:t>
            </a:r>
          </a:p>
          <a:p>
            <a:pPr>
              <a:buNone/>
            </a:pPr>
            <a:endParaRPr lang="uk-UA" dirty="0"/>
          </a:p>
          <a:p>
            <a:pPr>
              <a:buNone/>
            </a:pPr>
            <a:r>
              <a:rPr lang="uk-UA" sz="3600" b="1" dirty="0">
                <a:solidFill>
                  <a:srgbClr val="660066"/>
                </a:solidFill>
              </a:rPr>
              <a:t>грудне                 черевне              змішане</a:t>
            </a:r>
          </a:p>
          <a:p>
            <a:pPr>
              <a:buNone/>
            </a:pPr>
            <a:endParaRPr lang="uk-UA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1285852" y="2143116"/>
            <a:ext cx="235745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4142578" y="2571744"/>
            <a:ext cx="715174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357818" y="2143116"/>
            <a:ext cx="192882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nachalo4ka.ru/wp-content/uploads/2014/04/e%60kologiya-shablon-3.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72098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6600CC"/>
                </a:solidFill>
              </a:rPr>
              <a:t>Функції </a:t>
            </a:r>
            <a:r>
              <a:rPr lang="uk-UA" b="1" dirty="0">
                <a:solidFill>
                  <a:srgbClr val="6600CC"/>
                </a:solidFill>
              </a:rPr>
              <a:t>дихання:</a:t>
            </a:r>
          </a:p>
          <a:p>
            <a:r>
              <a:rPr lang="uk-UA" dirty="0">
                <a:solidFill>
                  <a:srgbClr val="660066"/>
                </a:solidFill>
              </a:rPr>
              <a:t>окисна</a:t>
            </a:r>
          </a:p>
          <a:p>
            <a:r>
              <a:rPr lang="uk-UA" dirty="0">
                <a:solidFill>
                  <a:srgbClr val="660066"/>
                </a:solidFill>
              </a:rPr>
              <a:t>видільна  </a:t>
            </a:r>
          </a:p>
          <a:p>
            <a:r>
              <a:rPr lang="uk-UA" dirty="0">
                <a:solidFill>
                  <a:srgbClr val="660066"/>
                </a:solidFill>
              </a:rPr>
              <a:t>теплорегуляторна           </a:t>
            </a:r>
          </a:p>
          <a:p>
            <a:r>
              <a:rPr lang="uk-UA" dirty="0">
                <a:solidFill>
                  <a:srgbClr val="660066"/>
                </a:solidFill>
              </a:rPr>
              <a:t> захисна        </a:t>
            </a:r>
          </a:p>
          <a:p>
            <a:r>
              <a:rPr lang="uk-UA" dirty="0">
                <a:solidFill>
                  <a:srgbClr val="660066"/>
                </a:solidFill>
              </a:rPr>
              <a:t> чуттєва </a:t>
            </a:r>
          </a:p>
          <a:p>
            <a:r>
              <a:rPr lang="uk-UA" dirty="0">
                <a:solidFill>
                  <a:srgbClr val="660066"/>
                </a:solidFill>
              </a:rPr>
              <a:t>звукоутворювальна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EEFD5F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270</Words>
  <Application>Microsoft Office PowerPoint</Application>
  <PresentationFormat>Экран (4:3)</PresentationFormat>
  <Paragraphs>47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Impact</vt:lpstr>
      <vt:lpstr>Stencil</vt:lpstr>
      <vt:lpstr>Тема Office</vt:lpstr>
      <vt:lpstr> Значення дихання 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Основні етапи дихання</vt:lpstr>
      <vt:lpstr>Презентация PowerPoint</vt:lpstr>
      <vt:lpstr>Презентация PowerPoint</vt:lpstr>
      <vt:lpstr>Презентация PowerPoint</vt:lpstr>
      <vt:lpstr>Значення дихання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Значення дихання </dc:title>
  <dc:creator>user</dc:creator>
  <cp:lastModifiedBy>Vika</cp:lastModifiedBy>
  <cp:revision>16</cp:revision>
  <dcterms:created xsi:type="dcterms:W3CDTF">2017-02-26T05:44:42Z</dcterms:created>
  <dcterms:modified xsi:type="dcterms:W3CDTF">2017-02-28T11:26:07Z</dcterms:modified>
</cp:coreProperties>
</file>