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43" r:id="rId6"/>
    <p:sldId id="344" r:id="rId7"/>
    <p:sldId id="273" r:id="rId8"/>
    <p:sldId id="275" r:id="rId9"/>
    <p:sldId id="277" r:id="rId10"/>
    <p:sldId id="279" r:id="rId11"/>
    <p:sldId id="281" r:id="rId12"/>
    <p:sldId id="345" r:id="rId13"/>
    <p:sldId id="286" r:id="rId14"/>
    <p:sldId id="290" r:id="rId15"/>
    <p:sldId id="292" r:id="rId16"/>
    <p:sldId id="294" r:id="rId17"/>
    <p:sldId id="298" r:id="rId18"/>
    <p:sldId id="300" r:id="rId19"/>
    <p:sldId id="346" r:id="rId20"/>
    <p:sldId id="304" r:id="rId21"/>
    <p:sldId id="347" r:id="rId22"/>
    <p:sldId id="310" r:id="rId23"/>
    <p:sldId id="314" r:id="rId24"/>
    <p:sldId id="348" r:id="rId25"/>
    <p:sldId id="316" r:id="rId26"/>
    <p:sldId id="318" r:id="rId27"/>
    <p:sldId id="332" r:id="rId28"/>
    <p:sldId id="338" r:id="rId29"/>
    <p:sldId id="340" r:id="rId30"/>
    <p:sldId id="342" r:id="rId31"/>
    <p:sldId id="34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CD9C965-C862-413A-98A8-CC8ADB361C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002060"/>
                </a:solidFill>
              </a:rPr>
              <a:t>Система органів дихання</a:t>
            </a:r>
          </a:p>
        </p:txBody>
      </p:sp>
      <p:pic>
        <p:nvPicPr>
          <p:cNvPr id="5" name="Содержимое 4" descr="д2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5918" y="2857496"/>
            <a:ext cx="5619750" cy="2762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4035" name="Picture 3" descr="U24_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752600"/>
            <a:ext cx="3451225" cy="4800600"/>
          </a:xfrm>
          <a:prstGeom prst="rect">
            <a:avLst/>
          </a:prstGeom>
          <a:noFill/>
        </p:spPr>
      </p:pic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НОСОВА  ПОРОЖНИНА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657600" y="1600200"/>
            <a:ext cx="5334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600" b="1" dirty="0">
                <a:solidFill>
                  <a:srgbClr val="7030A0"/>
                </a:solidFill>
              </a:rPr>
              <a:t>У носовій порожнині  розміщені нюхові рецептори. Якщо до неї потрапляє пил або речовини з різким запахом, рецептори подразнюються і виникає захисний рефлекс – чхання.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H="1">
            <a:off x="2057400" y="3200400"/>
            <a:ext cx="2057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utoUpdateAnimBg="0"/>
      <p:bldP spid="440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142844" y="857232"/>
            <a:ext cx="827725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uk-UA" sz="3600" b="1" dirty="0">
                <a:solidFill>
                  <a:srgbClr val="002060"/>
                </a:solidFill>
              </a:rPr>
              <a:t>НОСОВІ  ПАЗУХИ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0180" name="Rectangle 4" descr="C:\Users\Павленко\Біологія людини\Дихання\носовая полость\3_3_org_3.jpg"/>
          <p:cNvSpPr>
            <a:spLocks noChangeArrowheads="1"/>
          </p:cNvSpPr>
          <p:nvPr/>
        </p:nvSpPr>
        <p:spPr bwMode="auto">
          <a:xfrm>
            <a:off x="611560" y="1500174"/>
            <a:ext cx="3240360" cy="3873041"/>
          </a:xfrm>
          <a:prstGeom prst="rect">
            <a:avLst/>
          </a:prstGeom>
          <a:blipFill dpi="0" rotWithShape="0">
            <a:blip r:embed="rId3"/>
            <a:srcRect/>
            <a:stretch>
              <a:fillRect l="-5645" t="-1843" r="-16637" b="-2210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dirty="0"/>
              <a:t>                                           </a:t>
            </a:r>
            <a:r>
              <a:rPr lang="uk-UA" b="1" dirty="0">
                <a:solidFill>
                  <a:srgbClr val="7030A0"/>
                </a:solidFill>
              </a:rPr>
              <a:t>1. Лобні пазухи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                                           2. Пазухи решітчастого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                                             лабіринту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                                           3. Гайморова пазуха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                                           4. Щілина верхнього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                                                  відділу носової 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                                                  порожнини   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Функції носової порожнини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>
                <a:solidFill>
                  <a:srgbClr val="7030A0"/>
                </a:solidFill>
              </a:rPr>
              <a:t>Зігрівання або охолодження повітря</a:t>
            </a:r>
          </a:p>
          <a:p>
            <a:r>
              <a:rPr lang="uk-UA" b="1" dirty="0">
                <a:solidFill>
                  <a:srgbClr val="7030A0"/>
                </a:solidFill>
              </a:rPr>
              <a:t>Затримання пилу</a:t>
            </a:r>
          </a:p>
          <a:p>
            <a:r>
              <a:rPr lang="uk-UA" b="1" dirty="0">
                <a:solidFill>
                  <a:srgbClr val="7030A0"/>
                </a:solidFill>
              </a:rPr>
              <a:t>Затримання і знешкодження мікроорганізмів</a:t>
            </a:r>
          </a:p>
          <a:p>
            <a:r>
              <a:rPr lang="uk-UA" b="1" dirty="0">
                <a:solidFill>
                  <a:srgbClr val="7030A0"/>
                </a:solidFill>
              </a:rPr>
              <a:t>Сприйняття запахів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" name="Picture 6" descr="Копия Scan0005"/>
          <p:cNvPicPr>
            <a:picLocks noChangeAspect="1" noChangeArrowheads="1"/>
          </p:cNvPicPr>
          <p:nvPr/>
        </p:nvPicPr>
        <p:blipFill>
          <a:blip r:embed="rId3">
            <a:lum bright="-4000" contrast="10000"/>
          </a:blip>
          <a:srcRect/>
          <a:stretch>
            <a:fillRect/>
          </a:stretch>
        </p:blipFill>
        <p:spPr bwMode="auto">
          <a:xfrm>
            <a:off x="6429388" y="3643314"/>
            <a:ext cx="1981200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4754" name="Rectangle 2" descr="C:\Users\Павленко\Біологія людини\Дихання\17.jpg"/>
          <p:cNvSpPr>
            <a:spLocks noChangeArrowheads="1"/>
          </p:cNvSpPr>
          <p:nvPr/>
        </p:nvSpPr>
        <p:spPr bwMode="auto">
          <a:xfrm>
            <a:off x="5643570" y="3286124"/>
            <a:ext cx="3128954" cy="278608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НОСОГЛОТКА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228600" y="1524000"/>
            <a:ext cx="57912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uk-UA" sz="3600" b="1" dirty="0">
                <a:solidFill>
                  <a:srgbClr val="7030A0"/>
                </a:solidFill>
              </a:rPr>
              <a:t>Пройшовши через носову порожнину, повітря потрапляє до носоглотки, де є скупчення лімфатичних вузлів – мигдалики, які слугують захисним бар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 err="1">
                <a:solidFill>
                  <a:srgbClr val="7030A0"/>
                </a:solidFill>
              </a:rPr>
              <a:t>єром</a:t>
            </a:r>
            <a:r>
              <a:rPr lang="uk-UA" sz="3600" b="1" dirty="0">
                <a:solidFill>
                  <a:srgbClr val="7030A0"/>
                </a:solidFill>
              </a:rPr>
              <a:t> дихальних шляхів.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52400" y="785794"/>
            <a:ext cx="8763000" cy="58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ГОРТАНЬ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52400" y="1371600"/>
            <a:ext cx="88392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2000" b="1" dirty="0"/>
              <a:t> </a:t>
            </a:r>
            <a:r>
              <a:rPr lang="uk-UA" sz="3200" b="1" dirty="0">
                <a:solidFill>
                  <a:srgbClr val="7030A0"/>
                </a:solidFill>
              </a:rPr>
              <a:t>Через носоглотку повітря поступає в гортань, що утворена з 9 хрящів і має лійкоподібну форму. Найбільші хрящі – це щитоподібний, перснеподібний та надгортанний. </a:t>
            </a:r>
            <a:endParaRPr lang="ru-RU" sz="320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92" name="Rectangle 12" descr="C:\Users\Павленко\Біологія людини\Дихання\гортань\Larynx%20front.jpg"/>
          <p:cNvSpPr>
            <a:spLocks noChangeArrowheads="1"/>
          </p:cNvSpPr>
          <p:nvPr/>
        </p:nvSpPr>
        <p:spPr bwMode="auto">
          <a:xfrm>
            <a:off x="3786182" y="3429000"/>
            <a:ext cx="2447924" cy="285752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5061" name="Rectangle 1029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ГОРТАНЬ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5062" name="Rectangle 1030"/>
          <p:cNvSpPr>
            <a:spLocks noChangeArrowheads="1"/>
          </p:cNvSpPr>
          <p:nvPr/>
        </p:nvSpPr>
        <p:spPr bwMode="auto">
          <a:xfrm>
            <a:off x="228600" y="1676400"/>
            <a:ext cx="58674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uk-UA" sz="3600" b="1" dirty="0">
                <a:solidFill>
                  <a:srgbClr val="660033"/>
                </a:solidFill>
              </a:rPr>
              <a:t>   </a:t>
            </a:r>
            <a:r>
              <a:rPr lang="uk-UA" sz="3600" b="1" dirty="0">
                <a:solidFill>
                  <a:srgbClr val="7030A0"/>
                </a:solidFill>
              </a:rPr>
              <a:t>Хрящі гортані між собою           з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 err="1">
                <a:solidFill>
                  <a:srgbClr val="7030A0"/>
                </a:solidFill>
              </a:rPr>
              <a:t>єднані</a:t>
            </a:r>
            <a:r>
              <a:rPr lang="uk-UA" sz="3600" b="1" dirty="0">
                <a:solidFill>
                  <a:srgbClr val="7030A0"/>
                </a:solidFill>
              </a:rPr>
              <a:t> суглобами,                     </a:t>
            </a:r>
            <a:r>
              <a:rPr lang="uk-UA" sz="3600" b="1" dirty="0" err="1">
                <a:solidFill>
                  <a:srgbClr val="7030A0"/>
                </a:solidFill>
              </a:rPr>
              <a:t>зв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 err="1">
                <a:solidFill>
                  <a:srgbClr val="7030A0"/>
                </a:solidFill>
              </a:rPr>
              <a:t>язками</a:t>
            </a:r>
            <a:r>
              <a:rPr lang="uk-UA" sz="3600" b="1" dirty="0">
                <a:solidFill>
                  <a:srgbClr val="7030A0"/>
                </a:solidFill>
              </a:rPr>
              <a:t> та м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>
                <a:solidFill>
                  <a:srgbClr val="7030A0"/>
                </a:solidFill>
              </a:rPr>
              <a:t>язами.                  Хрящові пластинки    перснеподібного хряща                сполучаються майже                              під прямим кутом і                    утворюють кадик.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45066" name="Picture 1034" descr="Scan0002"/>
          <p:cNvPicPr>
            <a:picLocks noChangeAspect="1" noChangeArrowheads="1"/>
          </p:cNvPicPr>
          <p:nvPr/>
        </p:nvPicPr>
        <p:blipFill>
          <a:blip r:embed="rId3">
            <a:lum bright="-8000" contrast="18000"/>
          </a:blip>
          <a:srcRect/>
          <a:stretch>
            <a:fillRect/>
          </a:stretch>
        </p:blipFill>
        <p:spPr bwMode="auto">
          <a:xfrm>
            <a:off x="5257800" y="3429000"/>
            <a:ext cx="3638550" cy="2971800"/>
          </a:xfrm>
          <a:prstGeom prst="rect">
            <a:avLst/>
          </a:prstGeom>
          <a:noFill/>
        </p:spPr>
      </p:pic>
      <p:sp>
        <p:nvSpPr>
          <p:cNvPr id="45068" name="Rectangle 1036" descr="C:\Users\Павленко\Біологія людини\Дихання\гортань\кадык.jpg"/>
          <p:cNvSpPr>
            <a:spLocks noChangeArrowheads="1"/>
          </p:cNvSpPr>
          <p:nvPr/>
        </p:nvSpPr>
        <p:spPr bwMode="auto">
          <a:xfrm>
            <a:off x="6643702" y="1357298"/>
            <a:ext cx="1600200" cy="2057400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utoUpdateAnimBg="0"/>
      <p:bldP spid="450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3571868" y="1714488"/>
            <a:ext cx="51149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    Надгортанний хрящ -                               </a:t>
            </a:r>
            <a:r>
              <a:rPr lang="uk-UA" sz="3600" b="1" dirty="0">
                <a:solidFill>
                  <a:srgbClr val="FF0000"/>
                </a:solidFill>
              </a:rPr>
              <a:t>надгортанник</a:t>
            </a:r>
            <a:r>
              <a:rPr lang="uk-UA" sz="3600" b="1" dirty="0">
                <a:solidFill>
                  <a:srgbClr val="7030A0"/>
                </a:solidFill>
              </a:rPr>
              <a:t>, функція  якого полягає у тому, щоб  закривати вхід у трахею        під час ковтання їжі.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</a:rPr>
              <a:t>ГОРТАНЬ </a:t>
            </a:r>
            <a:endParaRPr lang="ru-RU" sz="3600" b="1" dirty="0">
              <a:solidFill>
                <a:srgbClr val="000066"/>
              </a:solidFill>
            </a:endParaRPr>
          </a:p>
        </p:txBody>
      </p:sp>
      <p:sp>
        <p:nvSpPr>
          <p:cNvPr id="69639" name="Rectangle 7" descr="C:\Users\Павленко\Біологія людини\Дихання\гортань\1600584249.gif"/>
          <p:cNvSpPr>
            <a:spLocks noChangeArrowheads="1"/>
          </p:cNvSpPr>
          <p:nvPr/>
        </p:nvSpPr>
        <p:spPr bwMode="auto">
          <a:xfrm>
            <a:off x="228600" y="1676400"/>
            <a:ext cx="2914640" cy="37338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flipV="1">
            <a:off x="1857356" y="2643182"/>
            <a:ext cx="1785950" cy="6286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УТВОРЕННЯ  ЗВУКІВ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52400" y="1447800"/>
            <a:ext cx="87630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uk-UA" sz="3600" b="1" dirty="0">
                <a:solidFill>
                  <a:srgbClr val="7030A0"/>
                </a:solidFill>
              </a:rPr>
              <a:t>Голосова щілина може звужуватися або розширятися від прикріплених до неї м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>
                <a:solidFill>
                  <a:srgbClr val="7030A0"/>
                </a:solidFill>
              </a:rPr>
              <a:t>язів.  Голос утворюється тоді, коли видихуване повітря проходить          через голосову щілину, яка при       цьому звужується.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75781" name="Rectangle 5" descr="C:\Users\Павленко\Біологія людини\Дихання\носоглотка\гол св.gif"/>
          <p:cNvSpPr>
            <a:spLocks noChangeArrowheads="1"/>
          </p:cNvSpPr>
          <p:nvPr/>
        </p:nvSpPr>
        <p:spPr bwMode="auto">
          <a:xfrm>
            <a:off x="6429388" y="4357694"/>
            <a:ext cx="2143140" cy="2162196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75782" name="Rectangle 6" descr="C:\Users\Павленко\Біологія людини\Дихання\носоглотка\1.jpg"/>
          <p:cNvSpPr>
            <a:spLocks noChangeArrowheads="1"/>
          </p:cNvSpPr>
          <p:nvPr/>
        </p:nvSpPr>
        <p:spPr bwMode="auto">
          <a:xfrm>
            <a:off x="2857488" y="4429132"/>
            <a:ext cx="2438400" cy="1981200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  <p:bldP spid="757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</a:rPr>
              <a:t>УТВОРЕННЯ  ЗВУКІВ </a:t>
            </a:r>
            <a:endParaRPr lang="ru-RU" sz="3600" b="1" dirty="0">
              <a:solidFill>
                <a:srgbClr val="000066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152400" y="1447800"/>
            <a:ext cx="48006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400" b="1" dirty="0">
                <a:solidFill>
                  <a:srgbClr val="660033"/>
                </a:solidFill>
              </a:rPr>
              <a:t>   </a:t>
            </a:r>
            <a:r>
              <a:rPr lang="uk-UA" sz="3400" b="1" dirty="0">
                <a:solidFill>
                  <a:srgbClr val="7030A0"/>
                </a:solidFill>
              </a:rPr>
              <a:t>При проходженні         </a:t>
            </a:r>
          </a:p>
          <a:p>
            <a:r>
              <a:rPr lang="uk-UA" sz="3400" b="1" dirty="0">
                <a:solidFill>
                  <a:srgbClr val="7030A0"/>
                </a:solidFill>
              </a:rPr>
              <a:t>повітря голосові </a:t>
            </a:r>
            <a:r>
              <a:rPr lang="uk-UA" sz="3400" b="1" dirty="0" err="1">
                <a:solidFill>
                  <a:srgbClr val="7030A0"/>
                </a:solidFill>
              </a:rPr>
              <a:t>зв</a:t>
            </a:r>
            <a:r>
              <a:rPr lang="en-US" sz="3400" b="1" dirty="0">
                <a:solidFill>
                  <a:srgbClr val="7030A0"/>
                </a:solidFill>
              </a:rPr>
              <a:t>’</a:t>
            </a:r>
            <a:r>
              <a:rPr lang="uk-UA" sz="3400" b="1" dirty="0" err="1">
                <a:solidFill>
                  <a:srgbClr val="7030A0"/>
                </a:solidFill>
              </a:rPr>
              <a:t>язки</a:t>
            </a:r>
            <a:r>
              <a:rPr lang="uk-UA" sz="3400" b="1" dirty="0">
                <a:solidFill>
                  <a:srgbClr val="7030A0"/>
                </a:solidFill>
              </a:rPr>
              <a:t> коливаються. Вони можуть робити від 80 до 10 000 коливань за секунду.   </a:t>
            </a:r>
          </a:p>
          <a:p>
            <a:r>
              <a:rPr lang="uk-UA" sz="3400" b="1" dirty="0">
                <a:solidFill>
                  <a:srgbClr val="7030A0"/>
                </a:solidFill>
              </a:rPr>
              <a:t>Висота звуку залежить від довжини голосових </a:t>
            </a:r>
            <a:r>
              <a:rPr lang="uk-UA" sz="3400" b="1" dirty="0" err="1">
                <a:solidFill>
                  <a:srgbClr val="7030A0"/>
                </a:solidFill>
              </a:rPr>
              <a:t>зв</a:t>
            </a:r>
            <a:r>
              <a:rPr lang="en-US" sz="3400" b="1" dirty="0">
                <a:solidFill>
                  <a:srgbClr val="7030A0"/>
                </a:solidFill>
              </a:rPr>
              <a:t>’</a:t>
            </a:r>
            <a:r>
              <a:rPr lang="ru-RU" sz="3400" b="1" dirty="0" err="1">
                <a:solidFill>
                  <a:srgbClr val="7030A0"/>
                </a:solidFill>
              </a:rPr>
              <a:t>язок</a:t>
            </a:r>
            <a:r>
              <a:rPr lang="ru-RU" sz="34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63494" name="Rectangle 6" descr="C:\Users\Павленко\Біологія людини\Дихання\гортань\gol.jpg"/>
          <p:cNvSpPr>
            <a:spLocks noChangeArrowheads="1"/>
          </p:cNvSpPr>
          <p:nvPr/>
        </p:nvSpPr>
        <p:spPr bwMode="auto">
          <a:xfrm>
            <a:off x="4857752" y="1928802"/>
            <a:ext cx="3962400" cy="41910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8"/>
          </a:xfrm>
        </p:spPr>
        <p:txBody>
          <a:bodyPr/>
          <a:lstStyle/>
          <a:p>
            <a:r>
              <a:rPr lang="uk-UA" b="1" dirty="0">
                <a:solidFill>
                  <a:srgbClr val="002060"/>
                </a:solidFill>
              </a:rPr>
              <a:t>Функції гортані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повітроносна</a:t>
            </a:r>
          </a:p>
          <a:p>
            <a:r>
              <a:rPr lang="uk-UA" sz="3600" b="1" dirty="0">
                <a:solidFill>
                  <a:srgbClr val="7030A0"/>
                </a:solidFill>
              </a:rPr>
              <a:t>Захисна</a:t>
            </a:r>
          </a:p>
          <a:p>
            <a:r>
              <a:rPr lang="uk-UA" sz="3600" b="1" dirty="0">
                <a:solidFill>
                  <a:srgbClr val="7030A0"/>
                </a:solidFill>
              </a:rPr>
              <a:t>звукоутворювальна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uk-UA" sz="3600" b="1" dirty="0">
                <a:solidFill>
                  <a:srgbClr val="002060"/>
                </a:solidFill>
              </a:rPr>
              <a:t>Тема:</a:t>
            </a:r>
            <a:r>
              <a:rPr lang="uk-UA" sz="3600" b="1" dirty="0"/>
              <a:t> </a:t>
            </a:r>
            <a:r>
              <a:rPr lang="uk-UA" sz="3600" b="1" dirty="0">
                <a:solidFill>
                  <a:srgbClr val="7030A0"/>
                </a:solidFill>
              </a:rPr>
              <a:t>Система органів дихання</a:t>
            </a:r>
            <a:endParaRPr lang="uk-UA" sz="3600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Мета:</a:t>
            </a:r>
            <a:r>
              <a:rPr lang="uk-UA" dirty="0"/>
              <a:t> 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почати формувати знання про будову дихальної системи людини; розглянути складові частини системи; повітроносні шляхи та легені - органи повітряного дихання.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28600" y="1600200"/>
            <a:ext cx="5410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200" b="1" dirty="0"/>
              <a:t>   </a:t>
            </a:r>
            <a:r>
              <a:rPr lang="uk-UA" sz="3200" b="1" dirty="0">
                <a:solidFill>
                  <a:srgbClr val="7030A0"/>
                </a:solidFill>
              </a:rPr>
              <a:t>Далі повітря поступає в трахею, яка має форму трубки довжиною 10-14 см.</a:t>
            </a:r>
            <a:r>
              <a:rPr lang="uk-UA" sz="2000" b="1" dirty="0">
                <a:solidFill>
                  <a:srgbClr val="7030A0"/>
                </a:solidFill>
              </a:rPr>
              <a:t> </a:t>
            </a:r>
            <a:r>
              <a:rPr lang="uk-UA" sz="3200" b="1" dirty="0">
                <a:solidFill>
                  <a:srgbClr val="7030A0"/>
                </a:solidFill>
              </a:rPr>
              <a:t>Складається вона з хрящових півкілець, які</a:t>
            </a:r>
            <a:r>
              <a:rPr lang="uk-UA" sz="2000" b="1" dirty="0">
                <a:solidFill>
                  <a:srgbClr val="7030A0"/>
                </a:solidFill>
              </a:rPr>
              <a:t> </a:t>
            </a:r>
            <a:r>
              <a:rPr lang="uk-UA" sz="3200" b="1" dirty="0">
                <a:solidFill>
                  <a:srgbClr val="7030A0"/>
                </a:solidFill>
              </a:rPr>
              <a:t>не дозволяють затримуватись повітрю при різноманітних рухах шиї. Позаду від трахеї розміщений стравохід.</a:t>
            </a:r>
            <a:endParaRPr lang="ru-RU" sz="320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ТРАХЕЯ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1511" name="Rectangle 7" descr="C:\Users\Павленко\Біологія людини\Дихання\гортань\lar_foto1.jpg"/>
          <p:cNvSpPr>
            <a:spLocks noChangeArrowheads="1"/>
          </p:cNvSpPr>
          <p:nvPr/>
        </p:nvSpPr>
        <p:spPr bwMode="auto">
          <a:xfrm>
            <a:off x="5791200" y="1752600"/>
            <a:ext cx="2743200" cy="47244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/>
          <a:lstStyle/>
          <a:p>
            <a:r>
              <a:rPr lang="uk-UA" b="1" dirty="0">
                <a:solidFill>
                  <a:srgbClr val="002060"/>
                </a:solidFill>
              </a:rPr>
              <a:t>Функції трахеї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повітроносна</a:t>
            </a:r>
          </a:p>
          <a:p>
            <a:r>
              <a:rPr lang="uk-UA" sz="3600" b="1" dirty="0">
                <a:solidFill>
                  <a:srgbClr val="7030A0"/>
                </a:solidFill>
              </a:rPr>
              <a:t>захисна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001156" cy="6715148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БРОНХИ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6564" name="Rectangle 4" descr="C:\Users\Павленко\Біологія людини\Дихання\бронхи\dixanie_clip_image001.jpg"/>
          <p:cNvSpPr>
            <a:spLocks noChangeArrowheads="1"/>
          </p:cNvSpPr>
          <p:nvPr/>
        </p:nvSpPr>
        <p:spPr bwMode="auto">
          <a:xfrm>
            <a:off x="4648200" y="1676400"/>
            <a:ext cx="4114800" cy="48768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304800" y="1447800"/>
            <a:ext cx="4191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Бронхи входять у ліву і праву легені. Правий бронх поділяється на три гілки, а лівий на дві. Тому правий бронх товщий за        </a:t>
            </a:r>
          </a:p>
          <a:p>
            <a:r>
              <a:rPr lang="uk-UA" sz="3600" b="1" dirty="0">
                <a:solidFill>
                  <a:srgbClr val="7030A0"/>
                </a:solidFill>
              </a:rPr>
              <a:t>                  лівий. 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БРОНХІАЛЬНЕ ДЕРЕВО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5541" name="Picture 5" descr="U25_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752600"/>
            <a:ext cx="4114800" cy="4648200"/>
          </a:xfrm>
          <a:prstGeom prst="rect">
            <a:avLst/>
          </a:prstGeom>
          <a:noFill/>
        </p:spPr>
      </p:pic>
      <p:sp>
        <p:nvSpPr>
          <p:cNvPr id="65542" name="Rectangle 6" descr="C:\Users\Павленко\Біологія людини\Дихання\бронхи\БРОНХ ДЕРЕВО.jpg"/>
          <p:cNvSpPr>
            <a:spLocks noChangeArrowheads="1"/>
          </p:cNvSpPr>
          <p:nvPr/>
        </p:nvSpPr>
        <p:spPr bwMode="auto">
          <a:xfrm>
            <a:off x="4495800" y="1752600"/>
            <a:ext cx="4419600" cy="4648200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85810"/>
          </a:xfrm>
        </p:spPr>
        <p:txBody>
          <a:bodyPr/>
          <a:lstStyle/>
          <a:p>
            <a:r>
              <a:rPr lang="uk-UA" b="1" dirty="0">
                <a:solidFill>
                  <a:srgbClr val="002060"/>
                </a:solidFill>
              </a:rPr>
              <a:t>Функції бронхів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повітроносна</a:t>
            </a:r>
          </a:p>
          <a:p>
            <a:r>
              <a:rPr lang="uk-UA" sz="3600" b="1" dirty="0">
                <a:solidFill>
                  <a:srgbClr val="7030A0"/>
                </a:solidFill>
              </a:rPr>
              <a:t>захисна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57200" y="1371600"/>
            <a:ext cx="838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uk-UA" sz="3600" b="1" dirty="0">
                <a:solidFill>
                  <a:srgbClr val="7030A0"/>
                </a:solidFill>
              </a:rPr>
              <a:t> Парні органи дихання, що займають майже всю площу грудної порожнини.         </a:t>
            </a:r>
            <a:r>
              <a:rPr lang="uk-UA" sz="3600" b="1" dirty="0">
                <a:solidFill>
                  <a:srgbClr val="660033"/>
                </a:solidFill>
              </a:rPr>
              <a:t> </a:t>
            </a:r>
            <a:endParaRPr lang="ru-RU" sz="3600" b="1" dirty="0">
              <a:solidFill>
                <a:srgbClr val="660033"/>
              </a:solidFill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ЛЕГЕНІ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7897" name="Rectangle 9" descr="C:\Users\Павленко\Біологія людини\Дихання\легкие\33423.jpg"/>
          <p:cNvSpPr>
            <a:spLocks noChangeArrowheads="1"/>
          </p:cNvSpPr>
          <p:nvPr/>
        </p:nvSpPr>
        <p:spPr bwMode="auto">
          <a:xfrm>
            <a:off x="1571604" y="2786058"/>
            <a:ext cx="2500306" cy="3686196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7899" name="Rectangle 11" descr="C:\Users\Павленко\Біологія людини\Дихання\легкие\12361550660b04.jpg"/>
          <p:cNvSpPr>
            <a:spLocks noChangeArrowheads="1"/>
          </p:cNvSpPr>
          <p:nvPr/>
        </p:nvSpPr>
        <p:spPr bwMode="auto">
          <a:xfrm>
            <a:off x="5429256" y="2743200"/>
            <a:ext cx="2343144" cy="3686196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0659" name="Rectangle 3" descr="Легкие"/>
          <p:cNvSpPr>
            <a:spLocks noChangeAspect="1" noChangeArrowheads="1"/>
          </p:cNvSpPr>
          <p:nvPr/>
        </p:nvSpPr>
        <p:spPr bwMode="auto">
          <a:xfrm>
            <a:off x="5029201" y="2590800"/>
            <a:ext cx="3471890" cy="3910034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ЛЕГЕНІ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14282" y="1295400"/>
            <a:ext cx="870111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Права легеня складається </a:t>
            </a:r>
            <a:r>
              <a:rPr lang="en-US" sz="3600" b="1" dirty="0">
                <a:solidFill>
                  <a:srgbClr val="7030A0"/>
                </a:solidFill>
              </a:rPr>
              <a:t>                               </a:t>
            </a:r>
            <a:r>
              <a:rPr lang="uk-UA" sz="3600" b="1" dirty="0">
                <a:solidFill>
                  <a:srgbClr val="7030A0"/>
                </a:solidFill>
              </a:rPr>
              <a:t>з трьох часток, а ліва з двох.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70663" name="Rectangle 7" descr="C:\Users\Павленко\Біологія людини\Дихання\легкие\lohkie.jpg"/>
          <p:cNvSpPr>
            <a:spLocks noChangeArrowheads="1"/>
          </p:cNvSpPr>
          <p:nvPr/>
        </p:nvSpPr>
        <p:spPr bwMode="auto">
          <a:xfrm>
            <a:off x="714348" y="2590800"/>
            <a:ext cx="3571900" cy="3910034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4191000" y="1524000"/>
            <a:ext cx="47244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 dirty="0">
                <a:solidFill>
                  <a:srgbClr val="7030A0"/>
                </a:solidFill>
              </a:rPr>
              <a:t>   Зовні легені вкриті </a:t>
            </a:r>
            <a:r>
              <a:rPr lang="uk-UA" sz="3200" b="1" dirty="0">
                <a:solidFill>
                  <a:srgbClr val="0000FF"/>
                </a:solidFill>
              </a:rPr>
              <a:t>сполучнотканинною оболонкою – плеврою</a:t>
            </a:r>
            <a:r>
              <a:rPr lang="uk-UA" sz="3200" b="1" dirty="0">
                <a:solidFill>
                  <a:srgbClr val="660033"/>
                </a:solidFill>
              </a:rPr>
              <a:t>, </a:t>
            </a:r>
            <a:r>
              <a:rPr lang="uk-UA" sz="3200" b="1" dirty="0">
                <a:solidFill>
                  <a:srgbClr val="7030A0"/>
                </a:solidFill>
              </a:rPr>
              <a:t>яка має два листки: легенева плевра та пристінкова. Легенева прилягає до легень, а пристінкова до ребер. Між ними знаходиться плевральна порожнина.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0066"/>
                </a:solidFill>
              </a:rPr>
              <a:t>           ПЛЕВРА</a:t>
            </a:r>
            <a:endParaRPr lang="ru-RU" sz="3600" b="1" dirty="0">
              <a:solidFill>
                <a:srgbClr val="000066"/>
              </a:solidFill>
            </a:endParaRPr>
          </a:p>
        </p:txBody>
      </p:sp>
      <p:sp>
        <p:nvSpPr>
          <p:cNvPr id="59399" name="Rectangle 7" descr="C:\Users\Павленко\Біологія людини\Дихання\легкие\ПППлевра.jpg"/>
          <p:cNvSpPr>
            <a:spLocks noChangeArrowheads="1"/>
          </p:cNvSpPr>
          <p:nvPr/>
        </p:nvSpPr>
        <p:spPr bwMode="auto">
          <a:xfrm>
            <a:off x="571472" y="1366838"/>
            <a:ext cx="3357586" cy="3776674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  <p:bldP spid="5939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419600" y="2057400"/>
            <a:ext cx="44958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Всю площу легень утворюють легеневі пухирці – альвеоли. Загальна поверхня всіх легеневих пухирців перевищує 100 </a:t>
            </a:r>
            <a:r>
              <a:rPr lang="uk-UA" sz="3600" b="1" dirty="0" err="1">
                <a:solidFill>
                  <a:srgbClr val="7030A0"/>
                </a:solidFill>
              </a:rPr>
              <a:t>кв.м</a:t>
            </a:r>
            <a:r>
              <a:rPr lang="uk-UA" sz="3600" b="1" dirty="0">
                <a:solidFill>
                  <a:srgbClr val="7030A0"/>
                </a:solidFill>
              </a:rPr>
              <a:t>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ЛЕГЕНЕВІ ПУХИРЦІ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" name="Picture 6" descr="U25_02_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357430"/>
            <a:ext cx="2971800" cy="2824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228600" y="1447800"/>
            <a:ext cx="8686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uk-UA" sz="3600" b="1" dirty="0">
                <a:solidFill>
                  <a:srgbClr val="7030A0"/>
                </a:solidFill>
              </a:rPr>
              <a:t>Легеневі пухирці всередині вистелені спеціальною оболонкою, яка не дозволяє їм спадатися, а залишатися округлими.  Така оболонка             носить назву сурфактант.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ЛЕГЕНЕВІ ПУХИРЦІ </a:t>
            </a:r>
            <a:r>
              <a:rPr lang="ru-RU" sz="3600" b="1" dirty="0">
                <a:solidFill>
                  <a:srgbClr val="002060"/>
                </a:solidFill>
              </a:rPr>
              <a:t>(АЛЬВЕОЛИ)</a:t>
            </a:r>
          </a:p>
        </p:txBody>
      </p:sp>
      <p:sp>
        <p:nvSpPr>
          <p:cNvPr id="79879" name="Rectangle 7" descr="C:\Users\Павленко\Біологія людини\Дихання\легкие\liver_1.jpg"/>
          <p:cNvSpPr>
            <a:spLocks noChangeArrowheads="1"/>
          </p:cNvSpPr>
          <p:nvPr/>
        </p:nvSpPr>
        <p:spPr bwMode="auto">
          <a:xfrm>
            <a:off x="1524000" y="4495800"/>
            <a:ext cx="2976562" cy="1933596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79880" name="Line 8"/>
          <p:cNvSpPr>
            <a:spLocks noChangeShapeType="1"/>
          </p:cNvSpPr>
          <p:nvPr/>
        </p:nvSpPr>
        <p:spPr bwMode="auto">
          <a:xfrm flipH="1">
            <a:off x="2786050" y="4214818"/>
            <a:ext cx="9906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autoUpdateAnimBg="0"/>
      <p:bldP spid="798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b="1" dirty="0">
                <a:solidFill>
                  <a:srgbClr val="002060"/>
                </a:solidFill>
              </a:rPr>
              <a:t>Основні поняття та терміни:</a:t>
            </a:r>
            <a:r>
              <a:rPr lang="uk-UA" sz="3600" dirty="0">
                <a:solidFill>
                  <a:srgbClr val="002060"/>
                </a:solidFill>
              </a:rPr>
              <a:t> </a:t>
            </a:r>
            <a:r>
              <a:rPr lang="uk-UA" sz="3600" b="1" dirty="0">
                <a:solidFill>
                  <a:srgbClr val="7030A0"/>
                </a:solidFill>
              </a:rPr>
              <a:t>носова порожнина, носоглотка, гортань, трахея, бронхи, бронхіоли, бронхіальне дерево, ворота легень, легені, плевра, альвеоли</a:t>
            </a:r>
            <a:r>
              <a:rPr lang="ru-RU" sz="3600" b="1" dirty="0">
                <a:solidFill>
                  <a:srgbClr val="7030A0"/>
                </a:solidFill>
              </a:rPr>
              <a:t>, </a:t>
            </a:r>
            <a:r>
              <a:rPr lang="uk-UA" sz="3600" b="1" dirty="0">
                <a:solidFill>
                  <a:srgbClr val="7030A0"/>
                </a:solidFill>
              </a:rPr>
              <a:t>голосовий апарат, голосові зв’язки.</a:t>
            </a:r>
          </a:p>
          <a:p>
            <a:pPr>
              <a:buNone/>
            </a:pPr>
            <a:endParaRPr lang="uk-UA" sz="3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ЛЕГЕНЕВІ ПУХИРЦІ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357158" y="1447800"/>
            <a:ext cx="86344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Легеневі пухирці  вкриті густою сіткою кровоносних капілярів малого кола кровообігу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80904" name="Rectangle 8" descr="C:\Users\Павленко\Біологія людини\Дихання\легкие\dih_3.jpg"/>
          <p:cNvSpPr>
            <a:spLocks noChangeArrowheads="1"/>
          </p:cNvSpPr>
          <p:nvPr/>
        </p:nvSpPr>
        <p:spPr bwMode="auto">
          <a:xfrm>
            <a:off x="3428992" y="3571876"/>
            <a:ext cx="2667000" cy="26670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 autoUpdateAnimBg="0"/>
      <p:bldP spid="8090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57850"/>
          </a:xfrm>
        </p:spPr>
        <p:txBody>
          <a:bodyPr>
            <a:normAutofit fontScale="77500" lnSpcReduction="20000"/>
          </a:bodyPr>
          <a:lstStyle/>
          <a:p>
            <a:r>
              <a:rPr lang="uk-UA" b="1" dirty="0">
                <a:solidFill>
                  <a:srgbClr val="7030A0"/>
                </a:solidFill>
              </a:rPr>
              <a:t>Вивчити §14, дати відповіді на запитання після параграфа.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(Соболь В.І. Біологія: </a:t>
            </a:r>
            <a:r>
              <a:rPr lang="uk-UA" b="1" dirty="0" err="1">
                <a:solidFill>
                  <a:srgbClr val="7030A0"/>
                </a:solidFill>
              </a:rPr>
              <a:t>підруч</a:t>
            </a:r>
            <a:r>
              <a:rPr lang="uk-UA" b="1" dirty="0">
                <a:solidFill>
                  <a:srgbClr val="7030A0"/>
                </a:solidFill>
              </a:rPr>
              <a:t>. для 8 кл. </a:t>
            </a:r>
            <a:r>
              <a:rPr lang="uk-UA" b="1" dirty="0" err="1">
                <a:solidFill>
                  <a:srgbClr val="7030A0"/>
                </a:solidFill>
              </a:rPr>
              <a:t>загальноосвіт</a:t>
            </a:r>
            <a:r>
              <a:rPr lang="uk-UA" b="1" dirty="0">
                <a:solidFill>
                  <a:srgbClr val="7030A0"/>
                </a:solidFill>
              </a:rPr>
              <a:t>. </a:t>
            </a:r>
            <a:r>
              <a:rPr lang="uk-UA" b="1" dirty="0" err="1">
                <a:solidFill>
                  <a:srgbClr val="7030A0"/>
                </a:solidFill>
              </a:rPr>
              <a:t>навч.закл</a:t>
            </a:r>
            <a:r>
              <a:rPr lang="uk-UA" b="1" dirty="0">
                <a:solidFill>
                  <a:srgbClr val="7030A0"/>
                </a:solidFill>
              </a:rPr>
              <a:t>. / В.І. Соболь. – Кам’янець-Подільський : Абетка, 2016. – 288 с. : іл.)</a:t>
            </a:r>
          </a:p>
          <a:p>
            <a:r>
              <a:rPr lang="uk-UA" b="1" dirty="0">
                <a:solidFill>
                  <a:srgbClr val="7030A0"/>
                </a:solidFill>
              </a:rPr>
              <a:t>Скласти </a:t>
            </a:r>
            <a:r>
              <a:rPr lang="uk-UA" b="1" dirty="0" err="1">
                <a:solidFill>
                  <a:srgbClr val="7030A0"/>
                </a:solidFill>
              </a:rPr>
              <a:t>сенкан</a:t>
            </a:r>
            <a:r>
              <a:rPr lang="uk-UA" b="1" dirty="0">
                <a:solidFill>
                  <a:srgbClr val="7030A0"/>
                </a:solidFill>
              </a:rPr>
              <a:t> на тему «Дихання»</a:t>
            </a:r>
          </a:p>
          <a:p>
            <a:pPr>
              <a:buNone/>
            </a:pPr>
            <a:r>
              <a:rPr lang="uk-UA" b="1" dirty="0" err="1">
                <a:solidFill>
                  <a:srgbClr val="7030A0"/>
                </a:solidFill>
              </a:rPr>
              <a:t>Сенкани</a:t>
            </a:r>
            <a:r>
              <a:rPr lang="uk-UA" b="1" dirty="0">
                <a:solidFill>
                  <a:srgbClr val="7030A0"/>
                </a:solidFill>
              </a:rPr>
              <a:t> складаються за алгоритмом:</a:t>
            </a:r>
          </a:p>
          <a:p>
            <a:pPr lvl="0">
              <a:buFont typeface="Wingdings" pitchFamily="2" charset="2"/>
              <a:buChar char="Ø"/>
            </a:pPr>
            <a:r>
              <a:rPr lang="uk-UA" b="1" dirty="0">
                <a:solidFill>
                  <a:srgbClr val="7030A0"/>
                </a:solidFill>
              </a:rPr>
              <a:t>перший рядок – іменник;</a:t>
            </a:r>
          </a:p>
          <a:p>
            <a:pPr lvl="0">
              <a:buFont typeface="Wingdings" pitchFamily="2" charset="2"/>
              <a:buChar char="Ø"/>
            </a:pPr>
            <a:r>
              <a:rPr lang="uk-UA" b="1" dirty="0">
                <a:solidFill>
                  <a:srgbClr val="7030A0"/>
                </a:solidFill>
              </a:rPr>
              <a:t>другий рядок – два прикметники, що характеризують термін;</a:t>
            </a:r>
          </a:p>
          <a:p>
            <a:pPr>
              <a:buFont typeface="Wingdings" pitchFamily="2" charset="2"/>
              <a:buChar char="Ø"/>
            </a:pPr>
            <a:r>
              <a:rPr lang="uk-UA" b="1" dirty="0">
                <a:solidFill>
                  <a:srgbClr val="7030A0"/>
                </a:solidFill>
              </a:rPr>
              <a:t>третій рядок – три дієслова, що характеризують термін;</a:t>
            </a:r>
          </a:p>
          <a:p>
            <a:pPr lvl="0">
              <a:buFont typeface="Wingdings" pitchFamily="2" charset="2"/>
              <a:buChar char="Ø"/>
            </a:pPr>
            <a:r>
              <a:rPr lang="uk-UA" b="1" dirty="0">
                <a:solidFill>
                  <a:srgbClr val="7030A0"/>
                </a:solidFill>
              </a:rPr>
              <a:t>четвертий рядок – речення з 4-х слів, що характеризують термін;</a:t>
            </a:r>
          </a:p>
          <a:p>
            <a:pPr lvl="0">
              <a:buFont typeface="Wingdings" pitchFamily="2" charset="2"/>
              <a:buChar char="Ø"/>
            </a:pPr>
            <a:r>
              <a:rPr lang="uk-UA" b="1" dirty="0">
                <a:solidFill>
                  <a:srgbClr val="7030A0"/>
                </a:solidFill>
              </a:rPr>
              <a:t>п’ятий рядок – іменник-синонім до терміна.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>
                <a:solidFill>
                  <a:srgbClr val="002060"/>
                </a:solidFill>
              </a:rPr>
              <a:t>План</a:t>
            </a:r>
          </a:p>
          <a:p>
            <a:pPr algn="just">
              <a:buNone/>
            </a:pPr>
            <a:r>
              <a:rPr lang="uk-UA" sz="3600" b="1" dirty="0">
                <a:solidFill>
                  <a:srgbClr val="7030A0"/>
                </a:solidFill>
              </a:rPr>
              <a:t>1.Будова дихальної системи.</a:t>
            </a:r>
          </a:p>
          <a:p>
            <a:pPr algn="just">
              <a:buNone/>
            </a:pPr>
            <a:r>
              <a:rPr lang="uk-UA" sz="3600" b="1" dirty="0">
                <a:solidFill>
                  <a:srgbClr val="7030A0"/>
                </a:solidFill>
              </a:rPr>
              <a:t>2. Функції органів дихання.</a:t>
            </a:r>
          </a:p>
          <a:p>
            <a:pPr algn="just">
              <a:buNone/>
            </a:pPr>
            <a:r>
              <a:rPr lang="uk-UA" sz="3600" b="1" dirty="0">
                <a:solidFill>
                  <a:srgbClr val="7030A0"/>
                </a:solidFill>
              </a:rPr>
              <a:t>3. Утворення голосу.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2060"/>
                </a:solidFill>
              </a:rPr>
              <a:t>Органи дихання</a:t>
            </a:r>
          </a:p>
        </p:txBody>
      </p:sp>
      <p:pic>
        <p:nvPicPr>
          <p:cNvPr id="6" name="Содержимое 5" descr="д3.jpg"/>
          <p:cNvPicPr>
            <a:picLocks noGrp="1" noChangeAspect="1"/>
          </p:cNvPicPr>
          <p:nvPr>
            <p:ph idx="1"/>
          </p:nvPr>
        </p:nvPicPr>
        <p:blipFill>
          <a:blip r:embed="rId3"/>
          <a:srcRect r="49017" b="20000"/>
          <a:stretch>
            <a:fillRect/>
          </a:stretch>
        </p:blipFill>
        <p:spPr>
          <a:xfrm>
            <a:off x="1643042" y="1285860"/>
            <a:ext cx="5643602" cy="477535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uk-UA" b="1" dirty="0">
                <a:solidFill>
                  <a:srgbClr val="7030A0"/>
                </a:solidFill>
              </a:rPr>
              <a:t>Дихальні шляхи</a:t>
            </a:r>
          </a:p>
          <a:p>
            <a:pPr algn="ctr">
              <a:buNone/>
            </a:pPr>
            <a:endParaRPr lang="uk-UA" dirty="0"/>
          </a:p>
          <a:p>
            <a:pPr>
              <a:buNone/>
            </a:pPr>
            <a:r>
              <a:rPr lang="uk-UA" dirty="0"/>
              <a:t>                </a:t>
            </a:r>
            <a:r>
              <a:rPr lang="uk-UA" b="1" u="sng" dirty="0">
                <a:solidFill>
                  <a:srgbClr val="002060"/>
                </a:solidFill>
              </a:rPr>
              <a:t>верхні</a:t>
            </a:r>
            <a:r>
              <a:rPr lang="uk-UA" b="1" dirty="0">
                <a:solidFill>
                  <a:srgbClr val="002060"/>
                </a:solidFill>
              </a:rPr>
              <a:t>                              </a:t>
            </a:r>
            <a:r>
              <a:rPr lang="uk-UA" b="1" u="sng" dirty="0">
                <a:solidFill>
                  <a:srgbClr val="002060"/>
                </a:solidFill>
              </a:rPr>
              <a:t>нижні</a:t>
            </a:r>
          </a:p>
          <a:p>
            <a:pPr>
              <a:buNone/>
            </a:pPr>
            <a:r>
              <a:rPr lang="uk-UA" b="1" dirty="0"/>
              <a:t>      </a:t>
            </a:r>
            <a:r>
              <a:rPr lang="uk-UA" b="1" dirty="0">
                <a:solidFill>
                  <a:srgbClr val="0070C0"/>
                </a:solidFill>
              </a:rPr>
              <a:t>носова порожнина                гортань</a:t>
            </a:r>
          </a:p>
          <a:p>
            <a:pPr>
              <a:buNone/>
            </a:pPr>
            <a:r>
              <a:rPr lang="uk-UA" b="1" dirty="0">
                <a:solidFill>
                  <a:srgbClr val="0070C0"/>
                </a:solidFill>
              </a:rPr>
              <a:t>      носоглотка                               трахея</a:t>
            </a:r>
          </a:p>
          <a:p>
            <a:pPr>
              <a:buNone/>
            </a:pPr>
            <a:r>
              <a:rPr lang="uk-UA" b="1" dirty="0">
                <a:solidFill>
                  <a:srgbClr val="0070C0"/>
                </a:solidFill>
              </a:rPr>
              <a:t>      глотка                                        бронхи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643174" y="1428736"/>
            <a:ext cx="135732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143504" y="1428736"/>
            <a:ext cx="135732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228600" y="838200"/>
            <a:ext cx="841536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uk-UA" sz="3600" b="1" dirty="0">
                <a:solidFill>
                  <a:srgbClr val="660033"/>
                </a:solidFill>
              </a:rPr>
              <a:t>   </a:t>
            </a:r>
            <a:r>
              <a:rPr lang="uk-UA" sz="3600" b="1" dirty="0">
                <a:solidFill>
                  <a:srgbClr val="7030A0"/>
                </a:solidFill>
              </a:rPr>
              <a:t>Всі повітроносні шляхи вистелені війчастим епітелієм. Це має захисне значення для затримання              дрібних частинок, які           потрапляють із повітря:                     пилу, бруду, бактерій,                      вірусів, …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62467" name="Rectangle 3" descr="C:\Users\Павленко\Біологія людини\Дихання\эпителий.jpg"/>
          <p:cNvSpPr>
            <a:spLocks noChangeArrowheads="1"/>
          </p:cNvSpPr>
          <p:nvPr/>
        </p:nvSpPr>
        <p:spPr bwMode="auto">
          <a:xfrm>
            <a:off x="3500430" y="4000504"/>
            <a:ext cx="2514600" cy="22860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  <p:bldP spid="624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7772400" cy="304800"/>
          </a:xfrm>
        </p:spPr>
        <p:txBody>
          <a:bodyPr>
            <a:normAutofit fontScale="90000"/>
          </a:bodyPr>
          <a:lstStyle/>
          <a:p>
            <a:r>
              <a:rPr lang="uk-UA" sz="3600" b="1" dirty="0">
                <a:solidFill>
                  <a:srgbClr val="002060"/>
                </a:solidFill>
              </a:rPr>
              <a:t>НОСОВА  ПОРОЖНИНА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371600"/>
            <a:ext cx="8686800" cy="5334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uk-UA" sz="2400" dirty="0"/>
              <a:t>	</a:t>
            </a:r>
            <a:r>
              <a:rPr lang="uk-UA" sz="3200" b="1" dirty="0">
                <a:solidFill>
                  <a:srgbClr val="7030A0"/>
                </a:solidFill>
              </a:rPr>
              <a:t>Носова порожнина – початковий етап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endParaRPr lang="uk-UA" sz="3200" b="1" dirty="0">
              <a:solidFill>
                <a:srgbClr val="7030A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дихальної системи. Поділяється кістково-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хрящовою перегородкою на дві половини –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ліву та праву. У кожній з них є три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uk-UA" sz="3200" b="1" dirty="0">
                <a:solidFill>
                  <a:srgbClr val="7030A0"/>
                </a:solidFill>
              </a:rPr>
              <a:t>звивисті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носові ходи: верхній</a:t>
            </a:r>
            <a:r>
              <a:rPr lang="en-US" sz="3200" b="1" dirty="0">
                <a:solidFill>
                  <a:srgbClr val="7030A0"/>
                </a:solidFill>
              </a:rPr>
              <a:t>,</a:t>
            </a:r>
            <a:r>
              <a:rPr lang="uk-UA" sz="3200" b="1" dirty="0">
                <a:solidFill>
                  <a:srgbClr val="7030A0"/>
                </a:solidFill>
              </a:rPr>
              <a:t> середній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та нижній. До нижнього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відкривається носослізний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канал. А у слизовій оболонці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uk-UA" sz="3200" b="1" dirty="0">
                <a:solidFill>
                  <a:srgbClr val="7030A0"/>
                </a:solidFill>
              </a:rPr>
              <a:t>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верхнього містяться рецептори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sz="3200" b="1" dirty="0">
                <a:solidFill>
                  <a:srgbClr val="7030A0"/>
                </a:solidFill>
              </a:rPr>
              <a:t>нюхового аналізатора.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5130" name="Rectangle 10" descr="C:\Users\Павленко\Біологія людини\Дихання\носовая полость\711cc498-2326-4700-847a-e24d7e9d5606.jpg"/>
          <p:cNvSpPr>
            <a:spLocks noChangeArrowheads="1"/>
          </p:cNvSpPr>
          <p:nvPr/>
        </p:nvSpPr>
        <p:spPr bwMode="auto">
          <a:xfrm>
            <a:off x="6215074" y="3571876"/>
            <a:ext cx="2667000" cy="25908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НОСОВА  ПОРОЖНИНА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270" name="Rectangle 6" descr="C:\Users\Павленко\Біологія людини\Дихання\слеза.jpg"/>
          <p:cNvSpPr>
            <a:spLocks noChangeArrowheads="1"/>
          </p:cNvSpPr>
          <p:nvPr/>
        </p:nvSpPr>
        <p:spPr bwMode="auto">
          <a:xfrm>
            <a:off x="3786182" y="1857364"/>
            <a:ext cx="4843466" cy="410053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428596" y="2514600"/>
            <a:ext cx="3229004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У носову  </a:t>
            </a:r>
          </a:p>
          <a:p>
            <a:r>
              <a:rPr lang="uk-UA" sz="3600" b="1" dirty="0">
                <a:solidFill>
                  <a:srgbClr val="7030A0"/>
                </a:solidFill>
              </a:rPr>
              <a:t>порожнину відкривається носослізний канал.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utoUpdateAnimBg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714</Words>
  <Application>Microsoft Office PowerPoint</Application>
  <PresentationFormat>Экран (4:3)</PresentationFormat>
  <Paragraphs>96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Tahoma</vt:lpstr>
      <vt:lpstr>Wingdings</vt:lpstr>
      <vt:lpstr>Тема Office</vt:lpstr>
      <vt:lpstr>Система органів дихання</vt:lpstr>
      <vt:lpstr>Презентация PowerPoint</vt:lpstr>
      <vt:lpstr>Презентация PowerPoint</vt:lpstr>
      <vt:lpstr>Презентация PowerPoint</vt:lpstr>
      <vt:lpstr>Органи дихання</vt:lpstr>
      <vt:lpstr>Презентация PowerPoint</vt:lpstr>
      <vt:lpstr>Презентация PowerPoint</vt:lpstr>
      <vt:lpstr>НОСОВА  ПОРОЖНИНА</vt:lpstr>
      <vt:lpstr>Презентация PowerPoint</vt:lpstr>
      <vt:lpstr>Презентация PowerPoint</vt:lpstr>
      <vt:lpstr>Презентация PowerPoint</vt:lpstr>
      <vt:lpstr>Функції носової порожнини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Функції гортані</vt:lpstr>
      <vt:lpstr>Презентация PowerPoint</vt:lpstr>
      <vt:lpstr>Функції трахеї</vt:lpstr>
      <vt:lpstr>Презентация PowerPoint</vt:lpstr>
      <vt:lpstr>Презентация PowerPoint</vt:lpstr>
      <vt:lpstr>Функції бронхів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органів дихання</dc:title>
  <dc:creator>user</dc:creator>
  <cp:lastModifiedBy>Vika</cp:lastModifiedBy>
  <cp:revision>20</cp:revision>
  <dcterms:created xsi:type="dcterms:W3CDTF">2017-02-26T07:18:47Z</dcterms:created>
  <dcterms:modified xsi:type="dcterms:W3CDTF">2017-02-28T11:26:18Z</dcterms:modified>
</cp:coreProperties>
</file>