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5" r:id="rId8"/>
    <p:sldId id="266" r:id="rId9"/>
    <p:sldId id="268" r:id="rId10"/>
    <p:sldId id="267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&amp;SHcy;&amp;acy;&amp;bcy;&amp;lcy;&amp;ocy;&amp;ncy; (&amp;fcy;&amp;ocy;&amp;ncy;) &amp;pcy;&amp;rcy;&amp;iecy;&amp;zcy;&amp;iecy;&amp;ncy;&amp;tcy;&amp;acy;&amp;tscy;&amp;icy;&amp;icy; &quot;&amp;Gcy;&amp;ocy;&amp;lcy;&amp;ucy;&amp;bcy;&amp;ycy;&amp;iecy; &amp;vcy;&amp;ocy;&amp;lcy;&amp;ncy;&amp;ycy;&quot; (3 &amp;vcy;&amp;acy;&amp;rcy;&amp;icy;&amp;acy;&amp;ncy;&amp;tcy;&amp;acy;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3082924"/>
          </a:xfrm>
        </p:spPr>
        <p:txBody>
          <a:bodyPr>
            <a:normAutofit/>
          </a:bodyPr>
          <a:lstStyle/>
          <a:p>
            <a:r>
              <a:rPr lang="uk-UA" b="1" dirty="0">
                <a:solidFill>
                  <a:srgbClr val="002060"/>
                </a:solidFill>
              </a:rPr>
              <a:t>Нейрогуморальна регуляція дихальних рухів. Профілактика захворювань дихальної системи</a:t>
            </a:r>
            <a:br>
              <a:rPr lang="uk-UA" dirty="0"/>
            </a:br>
            <a:endParaRPr lang="uk-UA" dirty="0"/>
          </a:p>
        </p:txBody>
      </p:sp>
      <p:pic>
        <p:nvPicPr>
          <p:cNvPr id="6" name="Содержимое 5" descr="д9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57422" y="2928934"/>
            <a:ext cx="4838280" cy="32209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&amp;SHcy;&amp;acy;&amp;bcy;&amp;lcy;&amp;ocy;&amp;ncy; (&amp;fcy;&amp;ocy;&amp;ncy;) &amp;pcy;&amp;rcy;&amp;iecy;&amp;zcy;&amp;iecy;&amp;ncy;&amp;tcy;&amp;acy;&amp;tscy;&amp;icy;&amp;icy; &quot;&amp;Gcy;&amp;ocy;&amp;lcy;&amp;ucy;&amp;bcy;&amp;ycy;&amp;iecy; &amp;vcy;&amp;ocy;&amp;lcy;&amp;ncy;&amp;ycy;&quot; (3 &amp;vcy;&amp;acy;&amp;rcy;&amp;icy;&amp;acy;&amp;ncy;&amp;tcy;&amp;acy;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071546"/>
            <a:ext cx="8643998" cy="5054617"/>
          </a:xfrm>
        </p:spPr>
        <p:txBody>
          <a:bodyPr/>
          <a:lstStyle/>
          <a:p>
            <a:pPr algn="ctr">
              <a:buNone/>
            </a:pPr>
            <a:r>
              <a:rPr lang="uk-UA" b="1" dirty="0">
                <a:solidFill>
                  <a:srgbClr val="002060"/>
                </a:solidFill>
              </a:rPr>
              <a:t>НЕІНФЕКЦІЙНІЗАХВОРЮВАННЯ ДИХАЛЬНОЇ СИСТЕМИ</a:t>
            </a:r>
          </a:p>
          <a:p>
            <a:pPr algn="ctr">
              <a:buNone/>
            </a:pPr>
            <a:endParaRPr lang="uk-UA" b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b="1" dirty="0">
                <a:solidFill>
                  <a:srgbClr val="002060"/>
                </a:solidFill>
              </a:rPr>
              <a:t>         </a:t>
            </a:r>
            <a:r>
              <a:rPr lang="uk-UA" b="1" u="sng" dirty="0">
                <a:solidFill>
                  <a:srgbClr val="7030A0"/>
                </a:solidFill>
              </a:rPr>
              <a:t>професійні  </a:t>
            </a:r>
            <a:r>
              <a:rPr lang="uk-UA" b="1" dirty="0">
                <a:solidFill>
                  <a:srgbClr val="002060"/>
                </a:solidFill>
              </a:rPr>
              <a:t>                           </a:t>
            </a:r>
            <a:r>
              <a:rPr lang="uk-UA" b="1" u="sng" dirty="0">
                <a:solidFill>
                  <a:srgbClr val="7030A0"/>
                </a:solidFill>
              </a:rPr>
              <a:t>алергічні</a:t>
            </a:r>
          </a:p>
          <a:p>
            <a:pPr>
              <a:buNone/>
            </a:pPr>
            <a:r>
              <a:rPr lang="uk-UA" b="1" dirty="0">
                <a:solidFill>
                  <a:srgbClr val="002060"/>
                </a:solidFill>
              </a:rPr>
              <a:t>       </a:t>
            </a:r>
            <a:r>
              <a:rPr lang="uk-UA" b="1" dirty="0">
                <a:solidFill>
                  <a:srgbClr val="0070C0"/>
                </a:solidFill>
              </a:rPr>
              <a:t>силікози                            бронхіальна астма</a:t>
            </a:r>
          </a:p>
          <a:p>
            <a:pPr>
              <a:buNone/>
            </a:pPr>
            <a:r>
              <a:rPr lang="uk-UA" b="1" dirty="0">
                <a:solidFill>
                  <a:srgbClr val="0070C0"/>
                </a:solidFill>
              </a:rPr>
              <a:t>       антракози                         алергічний риніт</a:t>
            </a:r>
          </a:p>
          <a:p>
            <a:pPr>
              <a:buNone/>
            </a:pPr>
            <a:r>
              <a:rPr lang="uk-UA" b="1" dirty="0">
                <a:solidFill>
                  <a:srgbClr val="0070C0"/>
                </a:solidFill>
              </a:rPr>
              <a:t>       асбестози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2071670" y="2071678"/>
            <a:ext cx="2428892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643438" y="2071678"/>
            <a:ext cx="2071702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SHcy;&amp;acy;&amp;bcy;&amp;lcy;&amp;ocy;&amp;ncy; (&amp;fcy;&amp;ocy;&amp;ncy;) &amp;pcy;&amp;rcy;&amp;iecy;&amp;zcy;&amp;iecy;&amp;ncy;&amp;tcy;&amp;acy;&amp;tscy;&amp;icy;&amp;icy; &quot;&amp;Gcy;&amp;ocy;&amp;lcy;&amp;ucy;&amp;bcy;&amp;ycy;&amp;iecy; &amp;vcy;&amp;ocy;&amp;lcy;&amp;ncy;&amp;ycy;&quot; (3 &amp;vcy;&amp;acy;&amp;rcy;&amp;icy;&amp;acy;&amp;ncy;&amp;tcy;&amp;acy;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uk-UA" b="1" dirty="0">
                <a:solidFill>
                  <a:srgbClr val="002060"/>
                </a:solidFill>
              </a:rPr>
              <a:t>ДОМАШНЄ ЗАВДАННЯ:</a:t>
            </a:r>
          </a:p>
          <a:p>
            <a:r>
              <a:rPr lang="uk-UA" b="1" dirty="0">
                <a:solidFill>
                  <a:srgbClr val="7030A0"/>
                </a:solidFill>
              </a:rPr>
              <a:t>Повторити §13-16.</a:t>
            </a:r>
          </a:p>
          <a:p>
            <a:pPr>
              <a:buNone/>
            </a:pPr>
            <a:r>
              <a:rPr lang="uk-UA" b="1" dirty="0">
                <a:solidFill>
                  <a:srgbClr val="7030A0"/>
                </a:solidFill>
              </a:rPr>
              <a:t>(Соболь В.І. Біологія: підруч. для 8 кл. загальноосвіт. навч.закл. / В.І. Соболь. – Кам’янець-Подільський : Абетка, 2016. – 288 с. : іл.)</a:t>
            </a:r>
          </a:p>
          <a:p>
            <a:r>
              <a:rPr lang="uk-UA" b="1" dirty="0">
                <a:solidFill>
                  <a:srgbClr val="7030A0"/>
                </a:solidFill>
              </a:rPr>
              <a:t>Вивчити §16, дати відповіді на запитання після параграфа.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&amp;SHcy;&amp;acy;&amp;bcy;&amp;lcy;&amp;ocy;&amp;ncy; (&amp;fcy;&amp;ocy;&amp;ncy;) &amp;pcy;&amp;rcy;&amp;iecy;&amp;zcy;&amp;iecy;&amp;ncy;&amp;tcy;&amp;acy;&amp;tscy;&amp;icy;&amp;icy; &quot;&amp;Gcy;&amp;ocy;&amp;lcy;&amp;ucy;&amp;bcy;&amp;ycy;&amp;iecy; &amp;vcy;&amp;ocy;&amp;lcy;&amp;ncy;&amp;ycy;&quot; (3 &amp;vcy;&amp;acy;&amp;rcy;&amp;icy;&amp;acy;&amp;ncy;&amp;tcy;&amp;acy;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dirty="0">
                <a:solidFill>
                  <a:srgbClr val="002060"/>
                </a:solidFill>
              </a:rPr>
              <a:t>Тема: </a:t>
            </a:r>
            <a:r>
              <a:rPr lang="uk-UA" b="1" dirty="0">
                <a:solidFill>
                  <a:srgbClr val="7030A0"/>
                </a:solidFill>
              </a:rPr>
              <a:t>Нейрогуморальна регуляція дихальних рухів. Профілактика захворювань дихальної системи.</a:t>
            </a:r>
            <a:endParaRPr lang="uk-UA" dirty="0">
              <a:solidFill>
                <a:srgbClr val="7030A0"/>
              </a:solidFill>
            </a:endParaRPr>
          </a:p>
          <a:p>
            <a:pPr>
              <a:buNone/>
            </a:pPr>
            <a:r>
              <a:rPr lang="uk-UA" b="1" dirty="0">
                <a:solidFill>
                  <a:srgbClr val="002060"/>
                </a:solidFill>
              </a:rPr>
              <a:t>Мета:</a:t>
            </a:r>
            <a:r>
              <a:rPr lang="uk-UA" dirty="0"/>
              <a:t> </a:t>
            </a:r>
            <a:r>
              <a:rPr lang="uk-UA" b="1" dirty="0">
                <a:solidFill>
                  <a:srgbClr val="0070C0"/>
                </a:solidFill>
              </a:rPr>
              <a:t>підвести підсумки про механізми дихального процесу в організмі людини. Ознайомитись із нервовою та гуморальною регуляціями дихання. Розкрити значення профілактики захворювань органів дихання.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&amp;SHcy;&amp;acy;&amp;bcy;&amp;lcy;&amp;ocy;&amp;ncy; (&amp;fcy;&amp;ocy;&amp;ncy;) &amp;pcy;&amp;rcy;&amp;iecy;&amp;zcy;&amp;iecy;&amp;ncy;&amp;tcy;&amp;acy;&amp;tscy;&amp;icy;&amp;icy; &quot;&amp;Gcy;&amp;ocy;&amp;lcy;&amp;ucy;&amp;bcy;&amp;ycy;&amp;iecy; &amp;vcy;&amp;ocy;&amp;lcy;&amp;ncy;&amp;ycy;&quot; (3 &amp;vcy;&amp;acy;&amp;rcy;&amp;icy;&amp;acy;&amp;ncy;&amp;tcy;&amp;acy;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uk-UA" sz="3600" b="1" dirty="0">
                <a:solidFill>
                  <a:srgbClr val="002060"/>
                </a:solidFill>
              </a:rPr>
              <a:t>Основні поняття та терміни:</a:t>
            </a:r>
            <a:r>
              <a:rPr lang="uk-UA" sz="3600" dirty="0">
                <a:solidFill>
                  <a:srgbClr val="002060"/>
                </a:solidFill>
              </a:rPr>
              <a:t> </a:t>
            </a:r>
            <a:r>
              <a:rPr lang="uk-UA" sz="3600" b="1" dirty="0">
                <a:solidFill>
                  <a:srgbClr val="7030A0"/>
                </a:solidFill>
              </a:rPr>
              <a:t>нейрогуморальна регуляція, грип, профілактика,туберкульоз, епідемія, пандемія, збудник, вірус, штучне дихання, дихальний центр.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&amp;SHcy;&amp;acy;&amp;bcy;&amp;lcy;&amp;ocy;&amp;ncy; (&amp;fcy;&amp;ocy;&amp;ncy;) &amp;pcy;&amp;rcy;&amp;iecy;&amp;zcy;&amp;iecy;&amp;ncy;&amp;tcy;&amp;acy;&amp;tscy;&amp;icy;&amp;icy; &quot;&amp;Gcy;&amp;ocy;&amp;lcy;&amp;ucy;&amp;bcy;&amp;ycy;&amp;iecy; &amp;vcy;&amp;ocy;&amp;lcy;&amp;ncy;&amp;ycy;&quot; (3 &amp;vcy;&amp;acy;&amp;rcy;&amp;icy;&amp;acy;&amp;ncy;&amp;tcy;&amp;acy;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 algn="ctr">
              <a:buNone/>
            </a:pPr>
            <a:r>
              <a:rPr lang="uk-UA" sz="3600" b="1" dirty="0">
                <a:solidFill>
                  <a:srgbClr val="002060"/>
                </a:solidFill>
              </a:rPr>
              <a:t>План </a:t>
            </a:r>
          </a:p>
          <a:p>
            <a:pPr marL="514350" lvl="0" indent="-514350">
              <a:buAutoNum type="arabicPeriod"/>
            </a:pPr>
            <a:r>
              <a:rPr lang="uk-UA" sz="3600" b="1" dirty="0">
                <a:solidFill>
                  <a:srgbClr val="7030A0"/>
                </a:solidFill>
              </a:rPr>
              <a:t>Нейрогуморальна регуляція дихання.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uk-UA" sz="3600" b="1" dirty="0">
                <a:solidFill>
                  <a:srgbClr val="7030A0"/>
                </a:solidFill>
              </a:rPr>
              <a:t> Хвороби органів дихання та їх профілактика.</a:t>
            </a:r>
            <a:endParaRPr lang="uk-UA" sz="3600" dirty="0">
              <a:solidFill>
                <a:srgbClr val="7030A0"/>
              </a:solidFill>
            </a:endParaRPr>
          </a:p>
          <a:p>
            <a:pPr marL="514350" lvl="0" indent="-514350">
              <a:buAutoNum type="arabicPeriod"/>
            </a:pPr>
            <a:endParaRPr lang="uk-UA" dirty="0"/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&amp;SHcy;&amp;acy;&amp;bcy;&amp;lcy;&amp;ocy;&amp;ncy; (&amp;fcy;&amp;ocy;&amp;ncy;) &amp;pcy;&amp;rcy;&amp;iecy;&amp;zcy;&amp;iecy;&amp;ncy;&amp;tcy;&amp;acy;&amp;tscy;&amp;icy;&amp;icy; &quot;&amp;Gcy;&amp;ocy;&amp;lcy;&amp;ucy;&amp;bcy;&amp;ycy;&amp;iecy; &amp;vcy;&amp;ocy;&amp;lcy;&amp;ncy;&amp;ycy;&quot; (3 &amp;vcy;&amp;acy;&amp;rcy;&amp;icy;&amp;acy;&amp;ncy;&amp;tcy;&amp;acy;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875" y="-730"/>
            <a:ext cx="9143999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152400" y="285728"/>
            <a:ext cx="876300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ГІГІЄНА  ДИХАННЯ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381000" y="928670"/>
            <a:ext cx="85344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7030A0"/>
                </a:solidFill>
              </a:rPr>
              <a:t>Дихати рекомендується носом, а не ротом, тому що у носовій порожнині повітря зігрівається, очищається і зволожується. </a:t>
            </a:r>
            <a:endParaRPr lang="uk-UA" sz="1000" b="1" dirty="0">
              <a:solidFill>
                <a:srgbClr val="7030A0"/>
              </a:solidFill>
            </a:endParaRPr>
          </a:p>
          <a:p>
            <a:pPr algn="l"/>
            <a:endParaRPr lang="uk-UA" sz="3200" b="1" dirty="0">
              <a:solidFill>
                <a:srgbClr val="660033"/>
              </a:solidFill>
            </a:endParaRPr>
          </a:p>
          <a:p>
            <a:pPr algn="l"/>
            <a:endParaRPr lang="uk-UA" sz="3200" b="1" dirty="0">
              <a:solidFill>
                <a:srgbClr val="660033"/>
              </a:solidFill>
            </a:endParaRPr>
          </a:p>
          <a:p>
            <a:pPr algn="l"/>
            <a:endParaRPr lang="uk-UA" sz="3200" b="1" dirty="0">
              <a:solidFill>
                <a:srgbClr val="660033"/>
              </a:solidFill>
            </a:endParaRPr>
          </a:p>
          <a:p>
            <a:pPr algn="l"/>
            <a:endParaRPr lang="uk-UA" sz="3200" b="1" dirty="0">
              <a:solidFill>
                <a:srgbClr val="660033"/>
              </a:solidFill>
            </a:endParaRPr>
          </a:p>
          <a:p>
            <a:pPr algn="l"/>
            <a:endParaRPr lang="uk-UA" sz="3200" b="1" dirty="0">
              <a:solidFill>
                <a:srgbClr val="660033"/>
              </a:solidFill>
            </a:endParaRPr>
          </a:p>
          <a:p>
            <a:r>
              <a:rPr lang="uk-UA" sz="3200" b="1" dirty="0">
                <a:solidFill>
                  <a:srgbClr val="7030A0"/>
                </a:solidFill>
              </a:rPr>
              <a:t>Ковтаючи великі куски можна подавитися і перекрити трахею.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29704" name="Rectangle 8" descr="C:\Users\Павленко\Біологія людини\Дихання\вдыхание.jpg"/>
          <p:cNvSpPr>
            <a:spLocks noChangeArrowheads="1"/>
          </p:cNvSpPr>
          <p:nvPr/>
        </p:nvSpPr>
        <p:spPr bwMode="auto">
          <a:xfrm>
            <a:off x="3214678" y="2643182"/>
            <a:ext cx="2743200" cy="2057400"/>
          </a:xfrm>
          <a:prstGeom prst="rect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&amp;SHcy;&amp;acy;&amp;bcy;&amp;lcy;&amp;ocy;&amp;ncy; (&amp;fcy;&amp;ocy;&amp;ncy;) &amp;pcy;&amp;rcy;&amp;iecy;&amp;zcy;&amp;iecy;&amp;ncy;&amp;tcy;&amp;acy;&amp;tscy;&amp;icy;&amp;icy; &quot;&amp;Gcy;&amp;ocy;&amp;lcy;&amp;ucy;&amp;bcy;&amp;ycy;&amp;iecy; &amp;vcy;&amp;ocy;&amp;lcy;&amp;ncy;&amp;ycy;&quot; (3 &amp;vcy;&amp;acy;&amp;rcy;&amp;icy;&amp;acy;&amp;ncy;&amp;tcy;&amp;acy;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4820" name="Rectangle 4" descr="крик 01"/>
          <p:cNvSpPr>
            <a:spLocks noChangeArrowheads="1"/>
          </p:cNvSpPr>
          <p:nvPr/>
        </p:nvSpPr>
        <p:spPr bwMode="auto">
          <a:xfrm>
            <a:off x="7143768" y="642918"/>
            <a:ext cx="1676400" cy="21336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34821" name="Rectangle 5" descr="крик"/>
          <p:cNvSpPr>
            <a:spLocks noChangeAspect="1" noChangeArrowheads="1"/>
          </p:cNvSpPr>
          <p:nvPr/>
        </p:nvSpPr>
        <p:spPr bwMode="auto">
          <a:xfrm>
            <a:off x="5715008" y="3286124"/>
            <a:ext cx="2614610" cy="3139714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152400" y="1071546"/>
            <a:ext cx="55626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7030A0"/>
                </a:solidFill>
              </a:rPr>
              <a:t>Крик пошкоджує голосові </a:t>
            </a:r>
            <a:r>
              <a:rPr lang="uk-UA" sz="3600" b="1" dirty="0" err="1">
                <a:solidFill>
                  <a:srgbClr val="7030A0"/>
                </a:solidFill>
              </a:rPr>
              <a:t>зв</a:t>
            </a:r>
            <a:r>
              <a:rPr lang="en-US" sz="3600" b="1" dirty="0">
                <a:solidFill>
                  <a:srgbClr val="7030A0"/>
                </a:solidFill>
              </a:rPr>
              <a:t>’</a:t>
            </a:r>
            <a:r>
              <a:rPr lang="uk-UA" sz="3600" b="1" dirty="0">
                <a:solidFill>
                  <a:srgbClr val="7030A0"/>
                </a:solidFill>
              </a:rPr>
              <a:t>язки, що викликає їх запалення і призводить до хриплості голосу або його втрати.</a:t>
            </a: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152400" y="142852"/>
            <a:ext cx="876300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ГІГІЄНА  ДИХАННЯ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4825" name="Rectangle 9" descr="C:\Users\Павленко\Біологія людини\Дихання\крик.jpg"/>
          <p:cNvSpPr>
            <a:spLocks noChangeArrowheads="1"/>
          </p:cNvSpPr>
          <p:nvPr/>
        </p:nvSpPr>
        <p:spPr bwMode="auto">
          <a:xfrm>
            <a:off x="1214414" y="4143380"/>
            <a:ext cx="3100390" cy="2000264"/>
          </a:xfrm>
          <a:prstGeom prst="rect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34822" grpId="0" autoUpdateAnimBg="0"/>
      <p:bldP spid="348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&amp;SHcy;&amp;acy;&amp;bcy;&amp;lcy;&amp;ocy;&amp;ncy; (&amp;fcy;&amp;ocy;&amp;ncy;) &amp;pcy;&amp;rcy;&amp;iecy;&amp;zcy;&amp;iecy;&amp;ncy;&amp;tcy;&amp;acy;&amp;tscy;&amp;icy;&amp;icy; &quot;&amp;Gcy;&amp;ocy;&amp;lcy;&amp;ucy;&amp;bcy;&amp;ycy;&amp;iecy; &amp;vcy;&amp;ocy;&amp;lcy;&amp;ncy;&amp;ycy;&quot; (3 &amp;vcy;&amp;acy;&amp;rcy;&amp;icy;&amp;acy;&amp;ncy;&amp;tcy;&amp;acy;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7106" name="Picture 2" descr="U24_17"/>
          <p:cNvPicPr>
            <a:picLocks noChangeAspect="1" noChangeArrowheads="1"/>
          </p:cNvPicPr>
          <p:nvPr/>
        </p:nvPicPr>
        <p:blipFill>
          <a:blip r:embed="rId3">
            <a:lum bright="-8000" contrast="20000"/>
          </a:blip>
          <a:srcRect/>
          <a:stretch>
            <a:fillRect/>
          </a:stretch>
        </p:blipFill>
        <p:spPr bwMode="auto">
          <a:xfrm>
            <a:off x="5357818" y="1524000"/>
            <a:ext cx="3606795" cy="4691082"/>
          </a:xfrm>
          <a:prstGeom prst="rect">
            <a:avLst/>
          </a:prstGeom>
          <a:noFill/>
        </p:spPr>
      </p:pic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152400" y="1357298"/>
            <a:ext cx="506254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7030A0"/>
                </a:solidFill>
              </a:rPr>
              <a:t>Часті запалення горла, куріння та алкоголь негативно впливають на верхні дихальні шляхи та голосоутворюючий апарат.</a:t>
            </a: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152400" y="357166"/>
            <a:ext cx="8763000" cy="1014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ГІГІЄНА  ДИХАННЯ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&amp;SHcy;&amp;acy;&amp;bcy;&amp;lcy;&amp;ocy;&amp;ncy; (&amp;fcy;&amp;ocy;&amp;ncy;) &amp;pcy;&amp;rcy;&amp;iecy;&amp;zcy;&amp;iecy;&amp;ncy;&amp;tcy;&amp;acy;&amp;tscy;&amp;icy;&amp;icy; &quot;&amp;Gcy;&amp;ocy;&amp;lcy;&amp;ucy;&amp;bcy;&amp;ycy;&amp;iecy; &amp;vcy;&amp;ocy;&amp;lcy;&amp;ncy;&amp;ycy;&quot; (3 &amp;vcy;&amp;acy;&amp;rcy;&amp;icy;&amp;acy;&amp;ncy;&amp;tcy;&amp;acy;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b="1" dirty="0">
                <a:solidFill>
                  <a:srgbClr val="002060"/>
                </a:solidFill>
              </a:rPr>
              <a:t>ІНФЕКЦІЙНІ ЗАХВОРЮВАННЯ ДИХАЛЬНОЇ СИСТЕМИ:</a:t>
            </a:r>
          </a:p>
          <a:p>
            <a:pPr>
              <a:buFont typeface="Wingdings" pitchFamily="2" charset="2"/>
              <a:buChar char="ü"/>
            </a:pPr>
            <a:r>
              <a:rPr lang="uk-UA" b="1" dirty="0">
                <a:solidFill>
                  <a:srgbClr val="7030A0"/>
                </a:solidFill>
              </a:rPr>
              <a:t>Грип</a:t>
            </a:r>
          </a:p>
          <a:p>
            <a:pPr>
              <a:buFont typeface="Wingdings" pitchFamily="2" charset="2"/>
              <a:buChar char="ü"/>
            </a:pPr>
            <a:r>
              <a:rPr lang="uk-UA" b="1" dirty="0">
                <a:solidFill>
                  <a:srgbClr val="7030A0"/>
                </a:solidFill>
              </a:rPr>
              <a:t>Дифтерія</a:t>
            </a:r>
          </a:p>
          <a:p>
            <a:pPr>
              <a:buFont typeface="Wingdings" pitchFamily="2" charset="2"/>
              <a:buChar char="ü"/>
            </a:pPr>
            <a:r>
              <a:rPr lang="uk-UA" b="1" dirty="0">
                <a:solidFill>
                  <a:srgbClr val="7030A0"/>
                </a:solidFill>
              </a:rPr>
              <a:t>Туберкульоз</a:t>
            </a:r>
          </a:p>
          <a:p>
            <a:pPr>
              <a:buFont typeface="Wingdings" pitchFamily="2" charset="2"/>
              <a:buChar char="ü"/>
            </a:pPr>
            <a:r>
              <a:rPr lang="uk-UA" b="1" dirty="0">
                <a:solidFill>
                  <a:srgbClr val="7030A0"/>
                </a:solidFill>
              </a:rPr>
              <a:t>Скарлатина</a:t>
            </a:r>
          </a:p>
          <a:p>
            <a:pPr>
              <a:buFont typeface="Wingdings" pitchFamily="2" charset="2"/>
              <a:buChar char="ü"/>
            </a:pPr>
            <a:r>
              <a:rPr lang="uk-UA" b="1" dirty="0">
                <a:solidFill>
                  <a:srgbClr val="7030A0"/>
                </a:solidFill>
              </a:rPr>
              <a:t>Кашлюк ангіна</a:t>
            </a:r>
          </a:p>
          <a:p>
            <a:pPr>
              <a:buFont typeface="Wingdings" pitchFamily="2" charset="2"/>
              <a:buChar char="ü"/>
            </a:pPr>
            <a:r>
              <a:rPr lang="uk-UA" b="1" dirty="0">
                <a:solidFill>
                  <a:srgbClr val="7030A0"/>
                </a:solidFill>
              </a:rPr>
              <a:t>Кір краснуха</a:t>
            </a:r>
          </a:p>
          <a:p>
            <a:pPr>
              <a:buFont typeface="Wingdings" pitchFamily="2" charset="2"/>
              <a:buChar char="ü"/>
            </a:pPr>
            <a:r>
              <a:rPr lang="uk-UA" b="1" dirty="0">
                <a:solidFill>
                  <a:srgbClr val="7030A0"/>
                </a:solidFill>
              </a:rPr>
              <a:t>Вітряна віспа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SHcy;&amp;acy;&amp;bcy;&amp;lcy;&amp;ocy;&amp;ncy; (&amp;fcy;&amp;ocy;&amp;ncy;) &amp;pcy;&amp;rcy;&amp;iecy;&amp;zcy;&amp;iecy;&amp;ncy;&amp;tcy;&amp;acy;&amp;tscy;&amp;icy;&amp;icy; &quot;&amp;Gcy;&amp;ocy;&amp;lcy;&amp;ucy;&amp;bcy;&amp;ycy;&amp;iecy; &amp;vcy;&amp;ocy;&amp;lcy;&amp;ncy;&amp;ycy;&quot; (3 &amp;vcy;&amp;acy;&amp;rcy;&amp;icy;&amp;acy;&amp;ncy;&amp;tcy;&amp;acy;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>
              <a:buNone/>
            </a:pPr>
            <a:r>
              <a:rPr lang="uk-UA" b="1" dirty="0">
                <a:solidFill>
                  <a:srgbClr val="002060"/>
                </a:solidFill>
              </a:rPr>
              <a:t>НАЙЧАСТІШЕ У ЛЮДИНИ ЗУСТРАІЧАЮТЬСЯ ТАКІ ЗАПАЛЕННЯ:</a:t>
            </a:r>
          </a:p>
          <a:p>
            <a:pPr>
              <a:buFont typeface="Wingdings" pitchFamily="2" charset="2"/>
              <a:buChar char="ü"/>
            </a:pPr>
            <a:r>
              <a:rPr lang="uk-UA" b="1" dirty="0">
                <a:solidFill>
                  <a:srgbClr val="7030A0"/>
                </a:solidFill>
              </a:rPr>
              <a:t>ларингіт</a:t>
            </a:r>
          </a:p>
          <a:p>
            <a:pPr>
              <a:buFont typeface="Wingdings" pitchFamily="2" charset="2"/>
              <a:buChar char="ü"/>
            </a:pPr>
            <a:r>
              <a:rPr lang="uk-UA" b="1" dirty="0">
                <a:solidFill>
                  <a:srgbClr val="7030A0"/>
                </a:solidFill>
              </a:rPr>
              <a:t>трахеїт</a:t>
            </a:r>
          </a:p>
          <a:p>
            <a:pPr>
              <a:buFont typeface="Wingdings" pitchFamily="2" charset="2"/>
              <a:buChar char="ü"/>
            </a:pPr>
            <a:r>
              <a:rPr lang="uk-UA" b="1" dirty="0">
                <a:solidFill>
                  <a:srgbClr val="7030A0"/>
                </a:solidFill>
              </a:rPr>
              <a:t>бронхіт</a:t>
            </a:r>
          </a:p>
          <a:p>
            <a:pPr>
              <a:buFont typeface="Wingdings" pitchFamily="2" charset="2"/>
              <a:buChar char="ü"/>
            </a:pPr>
            <a:r>
              <a:rPr lang="uk-UA" b="1" dirty="0">
                <a:solidFill>
                  <a:srgbClr val="7030A0"/>
                </a:solidFill>
              </a:rPr>
              <a:t>пневмонія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262</Words>
  <Application>Microsoft Office PowerPoint</Application>
  <PresentationFormat>Экран (4:3)</PresentationFormat>
  <Paragraphs>42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Wingdings</vt:lpstr>
      <vt:lpstr>Тема Office</vt:lpstr>
      <vt:lpstr>Нейрогуморальна регуляція дихальних рухів. Профілактика захворювань дихальної системи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Нейрогуморальна регуляція дихальних рухів. Профілактика захворювань дихальної системи </dc:title>
  <dc:creator>user</dc:creator>
  <cp:lastModifiedBy>Vika</cp:lastModifiedBy>
  <cp:revision>8</cp:revision>
  <dcterms:created xsi:type="dcterms:W3CDTF">2017-02-26T12:45:59Z</dcterms:created>
  <dcterms:modified xsi:type="dcterms:W3CDTF">2017-02-28T11:26:38Z</dcterms:modified>
</cp:coreProperties>
</file>