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8" r:id="rId5"/>
    <p:sldId id="260" r:id="rId6"/>
    <p:sldId id="284" r:id="rId7"/>
    <p:sldId id="285" r:id="rId8"/>
    <p:sldId id="268" r:id="rId9"/>
    <p:sldId id="270" r:id="rId10"/>
    <p:sldId id="272" r:id="rId11"/>
    <p:sldId id="274" r:id="rId12"/>
    <p:sldId id="286" r:id="rId13"/>
    <p:sldId id="278" r:id="rId14"/>
    <p:sldId id="280" r:id="rId15"/>
    <p:sldId id="287" r:id="rId16"/>
    <p:sldId id="28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4;&#1082;&#1089;&#1072;&#1085;&#1072;\&#1042;&#1080;&#1076;&#1077;&#1086;&#1092;&#1088;&#1072;&#1075;&#1084;&#1077;&#1085;&#1090;&#1099;\&#1040;&#1085;&#1072;&#1090;&#1086;&#1084;&#1080;&#1103;\&#1044;&#1099;&#1093;&#1072;&#1085;&#1080;&#1077;\&#1076;&#1099;&#1093;&#1072;&#1090;&#1077;&#1083;&#1100;&#1085;&#1099;&#1077;%20&#1076;&#1074;&#1080;&#1078;&#1077;&#1085;&#1080;&#1103;.wmv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785950"/>
          </a:xfrm>
        </p:spPr>
        <p:txBody>
          <a:bodyPr>
            <a:normAutofit/>
          </a:bodyPr>
          <a:lstStyle/>
          <a:p>
            <a:r>
              <a:rPr lang="uk-UA" b="1" dirty="0"/>
              <a:t>Газообмін у легенях і тканинах. Дихальні рухи</a:t>
            </a:r>
          </a:p>
        </p:txBody>
      </p:sp>
      <p:pic>
        <p:nvPicPr>
          <p:cNvPr id="5" name="Содержимое 4" descr="д8.jpg"/>
          <p:cNvPicPr>
            <a:picLocks noGrp="1" noChangeAspect="1"/>
          </p:cNvPicPr>
          <p:nvPr>
            <p:ph idx="1"/>
          </p:nvPr>
        </p:nvPicPr>
        <p:blipFill>
          <a:blip r:embed="rId3"/>
          <a:srcRect l="20405" t="1578" r="16854" b="2771"/>
          <a:stretch>
            <a:fillRect/>
          </a:stretch>
        </p:blipFill>
        <p:spPr>
          <a:xfrm>
            <a:off x="2857488" y="2571744"/>
            <a:ext cx="3248906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5299" name="Picture 3" descr="U25_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76600"/>
            <a:ext cx="4237067" cy="3371850"/>
          </a:xfrm>
          <a:prstGeom prst="rect">
            <a:avLst/>
          </a:prstGeom>
          <a:noFill/>
        </p:spPr>
      </p:pic>
      <p:pic>
        <p:nvPicPr>
          <p:cNvPr id="55300" name="Picture 4" descr="Scan000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048000"/>
            <a:ext cx="4343400" cy="3352800"/>
          </a:xfrm>
          <a:prstGeom prst="rect">
            <a:avLst/>
          </a:prstGeom>
          <a:noFill/>
        </p:spPr>
      </p:pic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uk-UA" sz="3600" b="1" dirty="0">
                <a:solidFill>
                  <a:srgbClr val="000066"/>
                </a:solidFill>
              </a:rPr>
              <a:t>  </a:t>
            </a:r>
            <a:r>
              <a:rPr lang="uk-UA" sz="3600" b="1" dirty="0">
                <a:solidFill>
                  <a:srgbClr val="002060"/>
                </a:solidFill>
              </a:rPr>
              <a:t>ЖИТТЄВА ЄМНІСТЬ ЛЕГЕНЬ -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428596" y="1357298"/>
            <a:ext cx="8382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3200" b="1" dirty="0">
                <a:solidFill>
                  <a:srgbClr val="7030A0"/>
                </a:solidFill>
              </a:rPr>
              <a:t>це максимальна кількість повітря, яке можна видихнути після глибокого вдиху: </a:t>
            </a:r>
          </a:p>
          <a:p>
            <a:r>
              <a:rPr lang="uk-UA" sz="3200" b="1" dirty="0">
                <a:solidFill>
                  <a:srgbClr val="FF0000"/>
                </a:solidFill>
              </a:rPr>
              <a:t>0,5л+1,5л + 1,5л= 3,5л.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6322" name="Picture 2" descr="Копия Scan0006"/>
          <p:cNvPicPr>
            <a:picLocks noChangeAspect="1" noChangeArrowheads="1"/>
          </p:cNvPicPr>
          <p:nvPr/>
        </p:nvPicPr>
        <p:blipFill>
          <a:blip r:embed="rId3">
            <a:lum bright="-4000" contrast="16000"/>
          </a:blip>
          <a:srcRect/>
          <a:stretch>
            <a:fillRect/>
          </a:stretch>
        </p:blipFill>
        <p:spPr bwMode="auto">
          <a:xfrm>
            <a:off x="4114800" y="1676400"/>
            <a:ext cx="4800600" cy="4772025"/>
          </a:xfrm>
          <a:prstGeom prst="rect">
            <a:avLst/>
          </a:prstGeom>
          <a:noFill/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533400" y="19050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  <a:latin typeface="Arial" charset="0"/>
              </a:rPr>
              <a:t>Гл</a:t>
            </a:r>
            <a:r>
              <a:rPr lang="uk-UA" b="1">
                <a:solidFill>
                  <a:srgbClr val="0000FF"/>
                </a:solidFill>
                <a:latin typeface="Arial" charset="0"/>
              </a:rPr>
              <a:t>и</a:t>
            </a:r>
            <a:r>
              <a:rPr lang="ru-RU" b="1">
                <a:solidFill>
                  <a:srgbClr val="0000FF"/>
                </a:solidFill>
                <a:latin typeface="Arial" charset="0"/>
              </a:rPr>
              <a:t>бокий в</a:t>
            </a:r>
            <a:r>
              <a:rPr lang="uk-UA" b="1">
                <a:solidFill>
                  <a:srgbClr val="0000FF"/>
                </a:solidFill>
                <a:latin typeface="Arial" charset="0"/>
              </a:rPr>
              <a:t>и</a:t>
            </a:r>
            <a:r>
              <a:rPr lang="ru-RU" b="1">
                <a:solidFill>
                  <a:srgbClr val="0000FF"/>
                </a:solidFill>
                <a:latin typeface="Arial" charset="0"/>
              </a:rPr>
              <a:t>д</a:t>
            </a:r>
            <a:r>
              <a:rPr lang="uk-UA" b="1">
                <a:solidFill>
                  <a:srgbClr val="0000FF"/>
                </a:solidFill>
                <a:latin typeface="Arial" charset="0"/>
              </a:rPr>
              <a:t>и</a:t>
            </a:r>
            <a:r>
              <a:rPr lang="ru-RU" b="1">
                <a:solidFill>
                  <a:srgbClr val="0000FF"/>
                </a:solidFill>
                <a:latin typeface="Arial" charset="0"/>
              </a:rPr>
              <a:t>х</a:t>
            </a:r>
          </a:p>
        </p:txBody>
      </p:sp>
      <p:sp>
        <p:nvSpPr>
          <p:cNvPr id="56324" name="Line 4"/>
          <p:cNvSpPr>
            <a:spLocks noChangeShapeType="1"/>
          </p:cNvSpPr>
          <p:nvPr/>
        </p:nvSpPr>
        <p:spPr bwMode="auto">
          <a:xfrm>
            <a:off x="3276600" y="2209800"/>
            <a:ext cx="22860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457200" y="28956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  <a:latin typeface="Arial" charset="0"/>
              </a:rPr>
              <a:t>Спок</a:t>
            </a:r>
            <a:r>
              <a:rPr lang="uk-UA" b="1">
                <a:solidFill>
                  <a:srgbClr val="0000FF"/>
                </a:solidFill>
                <a:latin typeface="Arial" charset="0"/>
              </a:rPr>
              <a:t>і</a:t>
            </a:r>
            <a:r>
              <a:rPr lang="ru-RU" b="1">
                <a:solidFill>
                  <a:srgbClr val="0000FF"/>
                </a:solidFill>
                <a:latin typeface="Arial" charset="0"/>
              </a:rPr>
              <a:t>йн</a:t>
            </a:r>
            <a:r>
              <a:rPr lang="uk-UA" b="1">
                <a:solidFill>
                  <a:srgbClr val="0000FF"/>
                </a:solidFill>
                <a:latin typeface="Arial" charset="0"/>
              </a:rPr>
              <a:t>и</a:t>
            </a:r>
            <a:r>
              <a:rPr lang="ru-RU" b="1">
                <a:solidFill>
                  <a:srgbClr val="0000FF"/>
                </a:solidFill>
                <a:latin typeface="Arial" charset="0"/>
              </a:rPr>
              <a:t>й в</a:t>
            </a:r>
            <a:r>
              <a:rPr lang="uk-UA" b="1">
                <a:solidFill>
                  <a:srgbClr val="0000FF"/>
                </a:solidFill>
                <a:latin typeface="Arial" charset="0"/>
              </a:rPr>
              <a:t>и</a:t>
            </a:r>
            <a:r>
              <a:rPr lang="ru-RU" b="1">
                <a:solidFill>
                  <a:srgbClr val="0000FF"/>
                </a:solidFill>
                <a:latin typeface="Arial" charset="0"/>
              </a:rPr>
              <a:t>д</a:t>
            </a:r>
            <a:r>
              <a:rPr lang="uk-UA" b="1">
                <a:solidFill>
                  <a:srgbClr val="0000FF"/>
                </a:solidFill>
                <a:latin typeface="Arial" charset="0"/>
              </a:rPr>
              <a:t>и</a:t>
            </a:r>
            <a:r>
              <a:rPr lang="ru-RU" b="1">
                <a:solidFill>
                  <a:srgbClr val="0000FF"/>
                </a:solidFill>
                <a:latin typeface="Arial" charset="0"/>
              </a:rPr>
              <a:t>х</a:t>
            </a:r>
          </a:p>
        </p:txBody>
      </p:sp>
      <p:sp>
        <p:nvSpPr>
          <p:cNvPr id="56326" name="Line 6"/>
          <p:cNvSpPr>
            <a:spLocks noChangeShapeType="1"/>
          </p:cNvSpPr>
          <p:nvPr/>
        </p:nvSpPr>
        <p:spPr bwMode="auto">
          <a:xfrm>
            <a:off x="3200400" y="3124200"/>
            <a:ext cx="198120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304800" y="41148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>
                <a:solidFill>
                  <a:srgbClr val="660033"/>
                </a:solidFill>
                <a:latin typeface="Arial" charset="0"/>
              </a:rPr>
              <a:t>Спок</a:t>
            </a:r>
            <a:r>
              <a:rPr lang="uk-UA" b="1">
                <a:solidFill>
                  <a:srgbClr val="660033"/>
                </a:solidFill>
                <a:latin typeface="Arial" charset="0"/>
              </a:rPr>
              <a:t>і</a:t>
            </a:r>
            <a:r>
              <a:rPr lang="ru-RU" b="1">
                <a:solidFill>
                  <a:srgbClr val="660033"/>
                </a:solidFill>
                <a:latin typeface="Arial" charset="0"/>
              </a:rPr>
              <a:t>йн</a:t>
            </a:r>
            <a:r>
              <a:rPr lang="uk-UA" b="1">
                <a:solidFill>
                  <a:srgbClr val="660033"/>
                </a:solidFill>
                <a:latin typeface="Arial" charset="0"/>
              </a:rPr>
              <a:t>и</a:t>
            </a:r>
            <a:r>
              <a:rPr lang="ru-RU" b="1">
                <a:solidFill>
                  <a:srgbClr val="660033"/>
                </a:solidFill>
                <a:latin typeface="Arial" charset="0"/>
              </a:rPr>
              <a:t>й вд</a:t>
            </a:r>
            <a:r>
              <a:rPr lang="uk-UA" b="1">
                <a:solidFill>
                  <a:srgbClr val="660033"/>
                </a:solidFill>
                <a:latin typeface="Arial" charset="0"/>
              </a:rPr>
              <a:t>и</a:t>
            </a:r>
            <a:r>
              <a:rPr lang="ru-RU" b="1">
                <a:solidFill>
                  <a:srgbClr val="660033"/>
                </a:solidFill>
                <a:latin typeface="Arial" charset="0"/>
              </a:rPr>
              <a:t>х</a:t>
            </a:r>
          </a:p>
        </p:txBody>
      </p:sp>
      <p:sp>
        <p:nvSpPr>
          <p:cNvPr id="56328" name="Line 8"/>
          <p:cNvSpPr>
            <a:spLocks noChangeShapeType="1"/>
          </p:cNvSpPr>
          <p:nvPr/>
        </p:nvSpPr>
        <p:spPr bwMode="auto">
          <a:xfrm>
            <a:off x="2895600" y="4419600"/>
            <a:ext cx="2057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228600" y="5029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>
                <a:solidFill>
                  <a:srgbClr val="660033"/>
                </a:solidFill>
                <a:latin typeface="Arial" charset="0"/>
              </a:rPr>
              <a:t>Гл</a:t>
            </a:r>
            <a:r>
              <a:rPr lang="uk-UA" b="1">
                <a:solidFill>
                  <a:srgbClr val="660033"/>
                </a:solidFill>
                <a:latin typeface="Arial" charset="0"/>
              </a:rPr>
              <a:t>и</a:t>
            </a:r>
            <a:r>
              <a:rPr lang="ru-RU" b="1">
                <a:solidFill>
                  <a:srgbClr val="660033"/>
                </a:solidFill>
                <a:latin typeface="Arial" charset="0"/>
              </a:rPr>
              <a:t>бокий вд</a:t>
            </a:r>
            <a:r>
              <a:rPr lang="uk-UA" b="1">
                <a:solidFill>
                  <a:srgbClr val="660033"/>
                </a:solidFill>
                <a:latin typeface="Arial" charset="0"/>
              </a:rPr>
              <a:t>и</a:t>
            </a:r>
            <a:r>
              <a:rPr lang="ru-RU" b="1">
                <a:solidFill>
                  <a:srgbClr val="660033"/>
                </a:solidFill>
                <a:latin typeface="Arial" charset="0"/>
              </a:rPr>
              <a:t>х</a:t>
            </a:r>
          </a:p>
        </p:txBody>
      </p:sp>
      <p:sp>
        <p:nvSpPr>
          <p:cNvPr id="56330" name="Line 10"/>
          <p:cNvSpPr>
            <a:spLocks noChangeShapeType="1"/>
          </p:cNvSpPr>
          <p:nvPr/>
        </p:nvSpPr>
        <p:spPr bwMode="auto">
          <a:xfrm>
            <a:off x="2667000" y="5257800"/>
            <a:ext cx="1981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ЖИТТЄВА ЄМНІСТЬ ЛЕГЕНЬ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utoUpdateAnimBg="0"/>
      <p:bldP spid="56325" grpId="0" autoUpdateAnimBg="0"/>
      <p:bldP spid="56327" grpId="0" autoUpdateAnimBg="0"/>
      <p:bldP spid="5632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002060"/>
                </a:solidFill>
              </a:rPr>
              <a:t>ГАЗООБМІН У ЛЕГЕНЯХ</a:t>
            </a:r>
          </a:p>
        </p:txBody>
      </p:sp>
      <p:pic>
        <p:nvPicPr>
          <p:cNvPr id="4" name="Содержимое 3" descr="д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72198" y="1428736"/>
            <a:ext cx="2185994" cy="4968169"/>
          </a:xfrm>
        </p:spPr>
      </p:pic>
      <p:sp>
        <p:nvSpPr>
          <p:cNvPr id="5" name="Прямоугольник 4"/>
          <p:cNvSpPr/>
          <p:nvPr/>
        </p:nvSpPr>
        <p:spPr>
          <a:xfrm>
            <a:off x="542919" y="1180307"/>
            <a:ext cx="46434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По артеріях малого кола кровообігу в легені поступає венозна кров, яка збагачується киснем.            Одночасно венозна кров звільняється від вуглекислого газу та видихається. 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152400" y="2514600"/>
            <a:ext cx="48768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По капілярах альвеол кров проходить за        0,8 с, але гемоглобін встигає насититись киснем та відбутися газообмін. 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ГАЗООБМІН У ЛЕГЕНЯХ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84998" name="Rectangle 6" descr="C:\Users\Павленко\Біологія людини\Дихання\анимац газооб.gif"/>
          <p:cNvSpPr>
            <a:spLocks noChangeArrowheads="1"/>
          </p:cNvSpPr>
          <p:nvPr/>
        </p:nvSpPr>
        <p:spPr bwMode="auto">
          <a:xfrm>
            <a:off x="5105400" y="1676400"/>
            <a:ext cx="3810000" cy="457200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733800" y="1447800"/>
            <a:ext cx="52578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3200" b="1" dirty="0">
                <a:solidFill>
                  <a:srgbClr val="7030A0"/>
                </a:solidFill>
              </a:rPr>
              <a:t>Збагачена киснем кров по судинах великого кола рухається до органів та збагачує їхні клітини киснем. В результаті життєдіяльності клітин утворюється вуглекислий газ, який поступає в кров і вона  перетворюється на венозну. </a:t>
            </a:r>
            <a:endParaRPr lang="ru-RU" sz="3200" b="1" dirty="0">
              <a:solidFill>
                <a:srgbClr val="7030A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ГАЗООБМІН У ТКАНИНАХ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5605" name="Picture 5" descr="Рисунок1"/>
          <p:cNvPicPr>
            <a:picLocks noChangeAspect="1" noChangeArrowheads="1"/>
          </p:cNvPicPr>
          <p:nvPr/>
        </p:nvPicPr>
        <p:blipFill>
          <a:blip r:embed="rId3">
            <a:lum bright="-6000" contrast="14000"/>
          </a:blip>
          <a:srcRect/>
          <a:stretch>
            <a:fillRect/>
          </a:stretch>
        </p:blipFill>
        <p:spPr bwMode="auto">
          <a:xfrm>
            <a:off x="152400" y="1752600"/>
            <a:ext cx="3516313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uk-UA" sz="3600" b="1" dirty="0">
                <a:solidFill>
                  <a:srgbClr val="002060"/>
                </a:solidFill>
              </a:rPr>
              <a:t>ГАЗООБМІН У ЛЕГЕНЯХ І ТКАНИНАХ</a:t>
            </a:r>
          </a:p>
        </p:txBody>
      </p:sp>
      <p:pic>
        <p:nvPicPr>
          <p:cNvPr id="4" name="Содержимое 3" descr="д7.jpg"/>
          <p:cNvPicPr>
            <a:picLocks noGrp="1" noChangeAspect="1"/>
          </p:cNvPicPr>
          <p:nvPr>
            <p:ph idx="1"/>
          </p:nvPr>
        </p:nvPicPr>
        <p:blipFill>
          <a:blip r:embed="rId3"/>
          <a:srcRect l="4338" t="7724" b="5793"/>
          <a:stretch>
            <a:fillRect/>
          </a:stretch>
        </p:blipFill>
        <p:spPr>
          <a:xfrm>
            <a:off x="1555875" y="1571612"/>
            <a:ext cx="6331032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85720" y="1071546"/>
            <a:ext cx="885828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600" b="1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ДОМАШНЄ ЗАВДАННЯ:</a:t>
            </a:r>
            <a:endParaRPr kumimoji="0" lang="uk-UA" sz="36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Вивчити </a:t>
            </a:r>
            <a:r>
              <a:rPr kumimoji="0" lang="uk-UA" sz="3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§</a:t>
            </a:r>
            <a:r>
              <a:rPr kumimoji="0" lang="uk-UA" sz="3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15, дати відповіді на запитання після параграфа.</a:t>
            </a:r>
            <a:endParaRPr kumimoji="0" lang="uk-UA" sz="36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(Соболь В.І. Біологія: підруч. для 8 кл. загальноосвіт. навч.закл. / В.І. Соболь. – Кам</a:t>
            </a:r>
            <a:r>
              <a:rPr kumimoji="0" lang="uk-UA" sz="3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3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янець-Подільський : Абетка, 2016. – 288 с. : іл.)</a:t>
            </a:r>
            <a:endParaRPr kumimoji="0" lang="uk-UA" sz="36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Підготувати повідомлення про захворювання органів дихання.</a:t>
            </a:r>
            <a:endParaRPr kumimoji="0" lang="uk-UA" sz="36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b="1" dirty="0">
                <a:solidFill>
                  <a:srgbClr val="002060"/>
                </a:solidFill>
              </a:rPr>
              <a:t>Тема: </a:t>
            </a:r>
            <a:r>
              <a:rPr lang="uk-UA" b="1" dirty="0">
                <a:solidFill>
                  <a:srgbClr val="7030A0"/>
                </a:solidFill>
              </a:rPr>
              <a:t>Газообмін у легенях і тканинах. Дихальні рухи.</a:t>
            </a:r>
            <a:endParaRPr lang="uk-UA" dirty="0">
              <a:solidFill>
                <a:srgbClr val="7030A0"/>
              </a:solidFill>
            </a:endParaRPr>
          </a:p>
          <a:p>
            <a:pPr>
              <a:buNone/>
            </a:pPr>
            <a:r>
              <a:rPr lang="uk-UA" b="1" dirty="0">
                <a:solidFill>
                  <a:srgbClr val="002060"/>
                </a:solidFill>
              </a:rPr>
              <a:t>Мета:</a:t>
            </a:r>
            <a:r>
              <a:rPr lang="uk-UA" dirty="0"/>
              <a:t> </a:t>
            </a:r>
            <a:r>
              <a:rPr lang="uk-UA" b="1" dirty="0">
                <a:solidFill>
                  <a:srgbClr val="0070C0"/>
                </a:solidFill>
              </a:rPr>
              <a:t>Ознайомитись із механізмами газообміну у легенях і тканинах; з механізмами дихальних рухів – «вдиху» і «видиху». 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uk-UA" sz="3600" b="1" dirty="0">
                <a:solidFill>
                  <a:srgbClr val="002060"/>
                </a:solidFill>
              </a:rPr>
              <a:t>Основні поняття та терміни:</a:t>
            </a:r>
            <a:r>
              <a:rPr lang="uk-UA" sz="3600" dirty="0">
                <a:solidFill>
                  <a:srgbClr val="002060"/>
                </a:solidFill>
              </a:rPr>
              <a:t> </a:t>
            </a:r>
            <a:r>
              <a:rPr lang="uk-UA" sz="3600" b="1" dirty="0">
                <a:solidFill>
                  <a:srgbClr val="7030A0"/>
                </a:solidFill>
              </a:rPr>
              <a:t>голосові зв’язки, голосова щілина, дихальні рухи, вдих, видих,дихальний об</a:t>
            </a:r>
            <a:r>
              <a:rPr lang="en-US" sz="3600" b="1" dirty="0">
                <a:solidFill>
                  <a:srgbClr val="7030A0"/>
                </a:solidFill>
              </a:rPr>
              <a:t>’</a:t>
            </a:r>
            <a:r>
              <a:rPr lang="uk-UA" sz="3600" b="1" dirty="0" err="1">
                <a:solidFill>
                  <a:srgbClr val="7030A0"/>
                </a:solidFill>
              </a:rPr>
              <a:t>єм</a:t>
            </a:r>
            <a:r>
              <a:rPr lang="uk-UA" sz="3600" b="1" dirty="0">
                <a:solidFill>
                  <a:srgbClr val="7030A0"/>
                </a:solidFill>
              </a:rPr>
              <a:t>, додатковий об</a:t>
            </a:r>
            <a:r>
              <a:rPr lang="en-US" sz="3600" b="1" dirty="0">
                <a:solidFill>
                  <a:srgbClr val="7030A0"/>
                </a:solidFill>
              </a:rPr>
              <a:t>’</a:t>
            </a:r>
            <a:r>
              <a:rPr lang="uk-UA" sz="3600" b="1" dirty="0" err="1">
                <a:solidFill>
                  <a:srgbClr val="7030A0"/>
                </a:solidFill>
              </a:rPr>
              <a:t>єм</a:t>
            </a:r>
            <a:r>
              <a:rPr lang="uk-UA" sz="3600" b="1" dirty="0">
                <a:solidFill>
                  <a:srgbClr val="7030A0"/>
                </a:solidFill>
              </a:rPr>
              <a:t>, резервний об</a:t>
            </a:r>
            <a:r>
              <a:rPr lang="en-US" sz="3600" b="1" dirty="0">
                <a:solidFill>
                  <a:srgbClr val="7030A0"/>
                </a:solidFill>
              </a:rPr>
              <a:t>’</a:t>
            </a:r>
            <a:r>
              <a:rPr lang="uk-UA" sz="3600" b="1" dirty="0" err="1">
                <a:solidFill>
                  <a:srgbClr val="7030A0"/>
                </a:solidFill>
              </a:rPr>
              <a:t>єм</a:t>
            </a:r>
            <a:r>
              <a:rPr lang="uk-UA" sz="3600" b="1" dirty="0">
                <a:solidFill>
                  <a:srgbClr val="7030A0"/>
                </a:solidFill>
              </a:rPr>
              <a:t> видиху, життєва ємність легень.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ctr">
              <a:buNone/>
            </a:pPr>
            <a:r>
              <a:rPr lang="uk-UA" sz="3600" b="1" dirty="0">
                <a:solidFill>
                  <a:srgbClr val="002060"/>
                </a:solidFill>
              </a:rPr>
              <a:t>План</a:t>
            </a:r>
          </a:p>
          <a:p>
            <a:pPr marL="514350" indent="-514350">
              <a:buAutoNum type="arabicPeriod"/>
            </a:pPr>
            <a:r>
              <a:rPr lang="uk-UA" sz="3600" b="1" dirty="0">
                <a:solidFill>
                  <a:srgbClr val="7030A0"/>
                </a:solidFill>
              </a:rPr>
              <a:t>Механізм дихальних рухів.</a:t>
            </a:r>
          </a:p>
          <a:p>
            <a:pPr marL="514350" indent="-514350">
              <a:buAutoNum type="arabicPeriod"/>
            </a:pPr>
            <a:r>
              <a:rPr lang="uk-UA" sz="3600" b="1" dirty="0">
                <a:solidFill>
                  <a:srgbClr val="7030A0"/>
                </a:solidFill>
              </a:rPr>
              <a:t>Газообмін у легенях.</a:t>
            </a:r>
          </a:p>
          <a:p>
            <a:pPr marL="514350" indent="-514350">
              <a:buAutoNum type="arabicPeriod"/>
            </a:pPr>
            <a:r>
              <a:rPr lang="uk-UA" sz="3600" b="1" dirty="0">
                <a:solidFill>
                  <a:srgbClr val="7030A0"/>
                </a:solidFill>
              </a:rPr>
              <a:t>Газообмін у тканинах.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edsovet.su/_ld/433/919790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52400" y="1524000"/>
            <a:ext cx="5991236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  </a:t>
            </a:r>
            <a:r>
              <a:rPr lang="uk-UA" sz="3200" b="1" dirty="0">
                <a:solidFill>
                  <a:srgbClr val="7030A0"/>
                </a:solidFill>
              </a:rPr>
              <a:t>Надходження повітря в легені відбувається автоматично під впливом нервової системи та в результаті дихальних рухів – вдиху і видиху, які здійснюються з допомогою міжреберних  м</a:t>
            </a:r>
            <a:r>
              <a:rPr lang="en-US" sz="3200" b="1" dirty="0">
                <a:solidFill>
                  <a:srgbClr val="7030A0"/>
                </a:solidFill>
              </a:rPr>
              <a:t>’</a:t>
            </a:r>
            <a:r>
              <a:rPr lang="uk-UA" sz="3200" b="1" dirty="0">
                <a:solidFill>
                  <a:srgbClr val="7030A0"/>
                </a:solidFill>
              </a:rPr>
              <a:t>язів та діафрагми, тому  що власних м</a:t>
            </a:r>
            <a:r>
              <a:rPr lang="en-US" sz="3200" b="1" dirty="0">
                <a:solidFill>
                  <a:srgbClr val="7030A0"/>
                </a:solidFill>
              </a:rPr>
              <a:t>’</a:t>
            </a:r>
            <a:r>
              <a:rPr lang="uk-UA" sz="3200" b="1" dirty="0">
                <a:solidFill>
                  <a:srgbClr val="7030A0"/>
                </a:solidFill>
              </a:rPr>
              <a:t>язів легені   не мають.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52400" y="857232"/>
            <a:ext cx="87630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ВДИХ - ВИДИХ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26631" name="дыхательные движения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929066"/>
            <a:ext cx="2544782" cy="2388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66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31"/>
                </p:tgtEl>
              </p:cMediaNode>
            </p:video>
          </p:childTnLst>
        </p:cTn>
      </p:par>
    </p:tnLst>
    <p:bldLst>
      <p:bldP spid="2662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939916"/>
          </a:xfrm>
        </p:spPr>
        <p:txBody>
          <a:bodyPr>
            <a:normAutofit/>
          </a:bodyPr>
          <a:lstStyle/>
          <a:p>
            <a:r>
              <a:rPr lang="uk-UA" sz="3600" b="1" dirty="0">
                <a:solidFill>
                  <a:srgbClr val="002060"/>
                </a:solidFill>
                <a:latin typeface="+mn-lt"/>
              </a:rPr>
              <a:t>ДИХАЛЬНІ РУХИ</a:t>
            </a:r>
          </a:p>
        </p:txBody>
      </p:sp>
      <p:pic>
        <p:nvPicPr>
          <p:cNvPr id="4" name="Содержимое 3" descr="д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85852" y="2285992"/>
            <a:ext cx="6643734" cy="410862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8"/>
          </a:xfrm>
        </p:spPr>
        <p:txBody>
          <a:bodyPr>
            <a:normAutofit/>
          </a:bodyPr>
          <a:lstStyle/>
          <a:p>
            <a:r>
              <a:rPr lang="uk-UA" sz="3600" b="1" dirty="0">
                <a:latin typeface="+mn-lt"/>
              </a:rPr>
              <a:t>СКЛАД ПОВІТРЯ</a:t>
            </a:r>
          </a:p>
        </p:txBody>
      </p:sp>
      <p:pic>
        <p:nvPicPr>
          <p:cNvPr id="4" name="Содержимое 3" descr="т1.png"/>
          <p:cNvPicPr>
            <a:picLocks noGrp="1" noChangeAspect="1"/>
          </p:cNvPicPr>
          <p:nvPr>
            <p:ph idx="1"/>
          </p:nvPr>
        </p:nvPicPr>
        <p:blipFill>
          <a:blip r:embed="rId3"/>
          <a:srcRect l="19695" t="40407" r="27271" b="46966"/>
          <a:stretch>
            <a:fillRect/>
          </a:stretch>
        </p:blipFill>
        <p:spPr>
          <a:xfrm>
            <a:off x="1071538" y="2285992"/>
            <a:ext cx="7072362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uk-UA" sz="3600" b="1" dirty="0">
                <a:solidFill>
                  <a:srgbClr val="000066"/>
                </a:solidFill>
              </a:rPr>
              <a:t>       </a:t>
            </a:r>
            <a:r>
              <a:rPr lang="uk-UA" sz="3600" b="1" dirty="0">
                <a:solidFill>
                  <a:srgbClr val="002060"/>
                </a:solidFill>
              </a:rPr>
              <a:t>ВДИХ - ВИДИХ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4724400" y="1600200"/>
            <a:ext cx="42672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3600" b="1" dirty="0">
                <a:solidFill>
                  <a:srgbClr val="7030A0"/>
                </a:solidFill>
              </a:rPr>
              <a:t>У спокійному стані до легень під час вдиху надходить близько 0,5 л повітря і стільки ж виходить під час видиху. Це </a:t>
            </a:r>
            <a:r>
              <a:rPr lang="uk-UA" sz="3600" b="1" dirty="0">
                <a:solidFill>
                  <a:srgbClr val="FF0000"/>
                </a:solidFill>
              </a:rPr>
              <a:t>дихальний об</a:t>
            </a:r>
            <a:r>
              <a:rPr lang="en-US" sz="3600" b="1" dirty="0">
                <a:solidFill>
                  <a:srgbClr val="FF0000"/>
                </a:solidFill>
              </a:rPr>
              <a:t>’</a:t>
            </a:r>
            <a:r>
              <a:rPr lang="uk-UA" sz="3600" b="1" dirty="0" err="1">
                <a:solidFill>
                  <a:srgbClr val="FF0000"/>
                </a:solidFill>
              </a:rPr>
              <a:t>єм</a:t>
            </a:r>
            <a:r>
              <a:rPr lang="uk-UA" sz="3600" b="1" dirty="0">
                <a:solidFill>
                  <a:srgbClr val="FF0000"/>
                </a:solidFill>
              </a:rPr>
              <a:t> повітря.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81926" name="Picture 6" descr="U25_06_01"/>
          <p:cNvPicPr>
            <a:picLocks noChangeAspect="1" noChangeArrowheads="1"/>
          </p:cNvPicPr>
          <p:nvPr/>
        </p:nvPicPr>
        <p:blipFill>
          <a:blip r:embed="rId3">
            <a:lum bright="-10000" contrast="18000"/>
          </a:blip>
          <a:srcRect/>
          <a:stretch>
            <a:fillRect/>
          </a:stretch>
        </p:blipFill>
        <p:spPr bwMode="auto">
          <a:xfrm>
            <a:off x="152400" y="1752600"/>
            <a:ext cx="4495800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edsovet.su/_ld/433/91979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190500" cap="sq">
            <a:solidFill>
              <a:srgbClr val="00206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152400" y="1524000"/>
            <a:ext cx="88392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uk-UA" sz="3600" b="1" dirty="0">
                <a:solidFill>
                  <a:srgbClr val="660033"/>
                </a:solidFill>
              </a:rPr>
              <a:t> </a:t>
            </a:r>
            <a:r>
              <a:rPr lang="uk-UA" sz="3600" b="1" dirty="0">
                <a:solidFill>
                  <a:srgbClr val="7030A0"/>
                </a:solidFill>
              </a:rPr>
              <a:t>Після спокійного вдиху можна вдихнути ще близько 1,5 л повітря – це </a:t>
            </a:r>
            <a:r>
              <a:rPr lang="uk-UA" sz="3600" b="1" dirty="0">
                <a:solidFill>
                  <a:srgbClr val="FF0000"/>
                </a:solidFill>
              </a:rPr>
              <a:t>додатковий об</a:t>
            </a:r>
            <a:r>
              <a:rPr lang="en-US" sz="3600" b="1" dirty="0">
                <a:solidFill>
                  <a:srgbClr val="FF0000"/>
                </a:solidFill>
              </a:rPr>
              <a:t>’</a:t>
            </a:r>
            <a:r>
              <a:rPr lang="uk-UA" sz="3600" b="1" dirty="0" err="1">
                <a:solidFill>
                  <a:srgbClr val="FF0000"/>
                </a:solidFill>
              </a:rPr>
              <a:t>єм</a:t>
            </a:r>
            <a:r>
              <a:rPr lang="uk-UA" sz="3600" b="1" dirty="0">
                <a:solidFill>
                  <a:srgbClr val="FF0000"/>
                </a:solidFill>
              </a:rPr>
              <a:t> </a:t>
            </a:r>
            <a:r>
              <a:rPr lang="uk-UA" sz="3600" b="1" dirty="0">
                <a:solidFill>
                  <a:srgbClr val="7030A0"/>
                </a:solidFill>
              </a:rPr>
              <a:t>повітря і стільки ж видихнути – це </a:t>
            </a:r>
            <a:r>
              <a:rPr lang="uk-UA" sz="3600" b="1" dirty="0">
                <a:solidFill>
                  <a:srgbClr val="FF0000"/>
                </a:solidFill>
              </a:rPr>
              <a:t>резервний об</a:t>
            </a:r>
            <a:r>
              <a:rPr lang="en-US" sz="3600" b="1" dirty="0">
                <a:solidFill>
                  <a:srgbClr val="FF0000"/>
                </a:solidFill>
              </a:rPr>
              <a:t>’</a:t>
            </a:r>
            <a:r>
              <a:rPr lang="uk-UA" sz="3600" b="1" dirty="0" err="1">
                <a:solidFill>
                  <a:srgbClr val="FF0000"/>
                </a:solidFill>
              </a:rPr>
              <a:t>єм</a:t>
            </a:r>
            <a:r>
              <a:rPr lang="uk-UA" sz="3600" b="1" dirty="0">
                <a:solidFill>
                  <a:srgbClr val="FF0000"/>
                </a:solidFill>
              </a:rPr>
              <a:t>. </a:t>
            </a:r>
          </a:p>
          <a:p>
            <a:pPr algn="l"/>
            <a:r>
              <a:rPr lang="uk-UA" sz="3600" b="1" dirty="0">
                <a:solidFill>
                  <a:srgbClr val="660033"/>
                </a:solidFill>
              </a:rPr>
              <a:t> </a:t>
            </a:r>
            <a:r>
              <a:rPr lang="uk-UA" sz="3600" b="1" dirty="0">
                <a:solidFill>
                  <a:srgbClr val="7030A0"/>
                </a:solidFill>
              </a:rPr>
              <a:t>Якщо скласти ці                          показники то                                отримаємо  ЖЄЛ -                            </a:t>
            </a:r>
            <a:r>
              <a:rPr lang="uk-UA" sz="3600" b="1" dirty="0">
                <a:solidFill>
                  <a:srgbClr val="660033"/>
                </a:solidFill>
              </a:rPr>
              <a:t>життєву </a:t>
            </a:r>
            <a:r>
              <a:rPr lang="uk-UA" sz="3600" b="1" dirty="0">
                <a:solidFill>
                  <a:srgbClr val="C00000"/>
                </a:solidFill>
              </a:rPr>
              <a:t>життєву ємність легень.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152400" y="9144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>
                <a:solidFill>
                  <a:srgbClr val="002060"/>
                </a:solidFill>
              </a:rPr>
              <a:t>ЖИТТЄВА ЄМНІСТЬ ЛЕГЕНЬ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82949" name="Picture 5" descr="Копия Scan0006"/>
          <p:cNvPicPr>
            <a:picLocks noChangeAspect="1" noChangeArrowheads="1"/>
          </p:cNvPicPr>
          <p:nvPr/>
        </p:nvPicPr>
        <p:blipFill>
          <a:blip r:embed="rId3">
            <a:lum bright="-4000" contrast="16000"/>
          </a:blip>
          <a:srcRect/>
          <a:stretch>
            <a:fillRect/>
          </a:stretch>
        </p:blipFill>
        <p:spPr bwMode="auto">
          <a:xfrm>
            <a:off x="5562600" y="3352800"/>
            <a:ext cx="32766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utoUpdateAnimBg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433</Words>
  <Application>Microsoft Office PowerPoint</Application>
  <PresentationFormat>Экран (4:3)</PresentationFormat>
  <Paragraphs>36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Tahoma</vt:lpstr>
      <vt:lpstr>Times New Roman</vt:lpstr>
      <vt:lpstr>Тема Office</vt:lpstr>
      <vt:lpstr>Газообмін у легенях і тканинах. Дихальні рухи</vt:lpstr>
      <vt:lpstr>Презентация PowerPoint</vt:lpstr>
      <vt:lpstr>Презентация PowerPoint</vt:lpstr>
      <vt:lpstr>Презентация PowerPoint</vt:lpstr>
      <vt:lpstr>Презентация PowerPoint</vt:lpstr>
      <vt:lpstr>ДИХАЛЬНІ РУХИ</vt:lpstr>
      <vt:lpstr>СКЛАД ПОВІТРЯ</vt:lpstr>
      <vt:lpstr>Презентация PowerPoint</vt:lpstr>
      <vt:lpstr>Презентация PowerPoint</vt:lpstr>
      <vt:lpstr>Презентация PowerPoint</vt:lpstr>
      <vt:lpstr>Презентация PowerPoint</vt:lpstr>
      <vt:lpstr>ГАЗООБМІН У ЛЕГЕНЯХ</vt:lpstr>
      <vt:lpstr>Презентация PowerPoint</vt:lpstr>
      <vt:lpstr>Презентация PowerPoint</vt:lpstr>
      <vt:lpstr>ГАЗООБМІН У ЛЕГЕНЯХ І ТКАНИНАХ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Газообмін у легенях і тканинах. Дихальні рухи</dc:title>
  <dc:creator>user</dc:creator>
  <cp:lastModifiedBy>Vika</cp:lastModifiedBy>
  <cp:revision>11</cp:revision>
  <dcterms:created xsi:type="dcterms:W3CDTF">2017-02-26T11:41:04Z</dcterms:created>
  <dcterms:modified xsi:type="dcterms:W3CDTF">2017-02-28T11:26:28Z</dcterms:modified>
</cp:coreProperties>
</file>