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hitsu\Desktop\реферат\MainSla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06724B2-FA15-41EC-91C8-0A1318F473C6}" type="datetimeFigureOut">
              <a:rPr lang="ru-RU"/>
              <a:pPr>
                <a:defRPr/>
              </a:pPr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6253348-3B79-489E-A6E6-A0290B4742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7B60EC0-3AE4-4555-A67A-C92D44DA169C}" type="datetimeFigureOut">
              <a:rPr lang="ru-RU"/>
              <a:pPr>
                <a:defRPr/>
              </a:pPr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159439-29DD-47E8-9323-DB4B8E233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F0BF9F8-9899-49CD-AC8B-CAD39621F14A}" type="datetimeFigureOut">
              <a:rPr lang="ru-RU"/>
              <a:pPr>
                <a:defRPr/>
              </a:pPr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7FE876E-6EE9-44FD-97D9-EAE6857381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DBFF04D-4B4C-430D-B13A-E1E172C0FC43}" type="datetimeFigureOut">
              <a:rPr lang="ru-RU"/>
              <a:pPr>
                <a:defRPr/>
              </a:pPr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9EDF586-948E-47F4-AB5C-54AA0DCF2B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41874DC-8366-43BE-985E-20285F510B1A}" type="datetimeFigureOut">
              <a:rPr lang="ru-RU"/>
              <a:pPr>
                <a:defRPr/>
              </a:pPr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3F50913-2999-497B-9785-6908D33C1F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79E3AE8-96E3-4CC7-B3F7-4CFC6B558885}" type="datetimeFigureOut">
              <a:rPr lang="ru-RU"/>
              <a:pPr>
                <a:defRPr/>
              </a:pPr>
              <a:t>02.02.2015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E297178-545E-4CB5-9CC9-5D678BA677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B54859C-F5CB-45B1-84CC-D95DFC0B2C63}" type="datetimeFigureOut">
              <a:rPr lang="ru-RU"/>
              <a:pPr>
                <a:defRPr/>
              </a:pPr>
              <a:t>02.02.2015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1D56882-600A-4AAC-B9CF-66A39464D1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8EE89F3-EF85-4E8C-B682-DFF0B24C748F}" type="datetimeFigureOut">
              <a:rPr lang="ru-RU"/>
              <a:pPr>
                <a:defRPr/>
              </a:pPr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6867644-EB1A-4DA1-85A6-73C25A1A8A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F0A6800-37A4-4372-A3FA-AB988C808ED6}" type="datetimeFigureOut">
              <a:rPr lang="ru-RU"/>
              <a:pPr>
                <a:defRPr/>
              </a:pPr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EA2FC9-CF43-4A5A-ADDD-9F1F4142C1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EED2470-336C-4C33-85C0-AA9A63BB394B}" type="datetimeFigureOut">
              <a:rPr lang="ru-RU"/>
              <a:pPr>
                <a:defRPr/>
              </a:pPr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3317A92-E282-4353-BB0C-AAD2AFAB8B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hitsu\Desktop\реферат\SlaidPrint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500063"/>
            <a:ext cx="82296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ransition spd="med">
    <p:pull dir="d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1115616" y="2132856"/>
            <a:ext cx="7772400" cy="1470025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eaLnBrk="1" hangingPunct="1"/>
            <a:r>
              <a:rPr lang="uk-UA" sz="8000" b="1" i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Будова</a:t>
            </a:r>
            <a:r>
              <a:rPr lang="uk-UA" sz="7200" b="1" i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sz="8000" b="1" i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бруньки</a:t>
            </a:r>
            <a:endParaRPr lang="ru-RU" sz="7200" b="1" i="1" dirty="0" smtClean="0">
              <a:ln>
                <a:solidFill>
                  <a:sysClr val="windowText" lastClr="000000"/>
                </a:solidFill>
              </a:ln>
              <a:solidFill>
                <a:schemeClr val="accent3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err="1" smtClean="0"/>
              <a:t>Лабораторне</a:t>
            </a:r>
            <a:r>
              <a:rPr lang="ru-RU" i="1" dirty="0" smtClean="0"/>
              <a:t> </a:t>
            </a:r>
            <a:r>
              <a:rPr lang="ru-RU" i="1" dirty="0" err="1" smtClean="0"/>
              <a:t>дослідження</a:t>
            </a:r>
            <a:endParaRPr lang="ru-RU" i="1" dirty="0" smtClean="0"/>
          </a:p>
        </p:txBody>
      </p:sp>
      <p:pic>
        <p:nvPicPr>
          <p:cNvPr id="5" name="Рисунок 4" descr="0_ceb5e_a3b5e2ec_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39696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580112" y="5013176"/>
            <a:ext cx="3384376" cy="172819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Ярмоленко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Лариса Михайлівна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вчитель біології</a:t>
            </a:r>
          </a:p>
          <a:p>
            <a:pPr algn="ctr"/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Дмитрівський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НВК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riroda121_smal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7025508">
            <a:off x="234437" y="347170"/>
            <a:ext cx="2376264" cy="198022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Хід роботи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363272" cy="4153644"/>
          </a:xfrm>
        </p:spPr>
        <p:txBody>
          <a:bodyPr/>
          <a:lstStyle/>
          <a:p>
            <a:pPr algn="ctr"/>
            <a:r>
              <a:rPr lang="uk-UA" dirty="0" smtClean="0"/>
              <a:t>На основі проведеної роботи ми встановили, що:</a:t>
            </a:r>
          </a:p>
          <a:p>
            <a:pPr lvl="1"/>
            <a:r>
              <a:rPr lang="uk-UA" dirty="0" smtClean="0"/>
              <a:t>Брунька це …</a:t>
            </a:r>
          </a:p>
          <a:p>
            <a:pPr lvl="1"/>
            <a:r>
              <a:rPr lang="uk-UA" dirty="0" smtClean="0"/>
              <a:t>Зовнішні лусочки бруньки виконують функцію …</a:t>
            </a:r>
          </a:p>
          <a:p>
            <a:pPr lvl="1"/>
            <a:r>
              <a:rPr lang="uk-UA" dirty="0" smtClean="0"/>
              <a:t>За внутрішньою будовою бруньки поділяють на…</a:t>
            </a:r>
          </a:p>
          <a:p>
            <a:pPr lvl="1"/>
            <a:r>
              <a:rPr lang="uk-UA" dirty="0" smtClean="0"/>
              <a:t>Вони відрізняються тим, що…</a:t>
            </a:r>
          </a:p>
          <a:p>
            <a:pPr lvl="1"/>
            <a:endParaRPr lang="uk-UA" dirty="0" smtClean="0"/>
          </a:p>
          <a:p>
            <a:pPr lvl="1" algn="ctr"/>
            <a:endParaRPr lang="uk-UA" dirty="0" smtClean="0"/>
          </a:p>
          <a:p>
            <a:pPr lvl="1"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484784"/>
            <a:ext cx="2140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atin typeface="Batang" pitchFamily="18" charset="-127"/>
                <a:ea typeface="Batang" pitchFamily="18" charset="-127"/>
              </a:rPr>
              <a:t>Зроби висновки</a:t>
            </a:r>
            <a:endParaRPr lang="ru-RU" sz="2000" b="1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Перевірте </a:t>
            </a:r>
            <a:r>
              <a:rPr lang="uk-UA" dirty="0" smtClean="0"/>
              <a:t>себе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3762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uk-UA" sz="2400" dirty="0" smtClean="0"/>
              <a:t>Брунька – це: а) зачаткова рослина; б) зачаткове стебло; в)зачатковий пагін; г) зачатковий листок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400" dirty="0" smtClean="0"/>
              <a:t>З вегетативної бруньки виростає: а) листки, бутони; б)стебло, листки, бутони; в) стебло, листки; г) стебло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400" dirty="0" smtClean="0"/>
              <a:t>Пагін росте у довжину за рахунок наявності у бруньці:        а) конуса наростання; б) зачаткових листків, в)зачаткового стебла; г) брунькових </a:t>
            </a:r>
            <a:r>
              <a:rPr lang="uk-UA" sz="2400" dirty="0" err="1" smtClean="0"/>
              <a:t>лусок</a:t>
            </a:r>
            <a:endParaRPr lang="ru-RU" sz="2400" dirty="0"/>
          </a:p>
        </p:txBody>
      </p:sp>
      <p:pic>
        <p:nvPicPr>
          <p:cNvPr id="4" name="Рисунок 3" descr="priroda121_smal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7025508">
            <a:off x="234437" y="347170"/>
            <a:ext cx="2376264" cy="1980221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>
            <a:off x="899592" y="2780928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283968" y="357301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899592" y="4365104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Використана література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1115616" y="1600200"/>
            <a:ext cx="757118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Біологія: </a:t>
            </a:r>
            <a:r>
              <a:rPr kumimoji="0" lang="uk-UA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підруч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для 6 кл. </a:t>
            </a:r>
            <a:r>
              <a:rPr kumimoji="0" lang="uk-UA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загальноосвіт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uk-UA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навч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uk-UA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закл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./ І.Ю. </a:t>
            </a:r>
            <a:r>
              <a:rPr kumimoji="0" lang="uk-UA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Костіков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та ін. – К.: Освіта, 2014.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uk-UA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Гамуля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Ю. Г. Усі уроки біології 7 кл: навчально-метод. Посібник. _ Х.; </a:t>
            </a:r>
            <a:r>
              <a:rPr kumimoji="0" lang="uk-UA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Вид.група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uk-UA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“Основа”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2007.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Матяш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Н. Ю. та ін. Завдання для державної підсумкової атестації з біології за курс основної школи. – 2-е вид., перероб., </a:t>
            </a:r>
            <a:r>
              <a:rPr kumimoji="0" lang="uk-UA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доповн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– К.: </a:t>
            </a:r>
            <a:r>
              <a:rPr kumimoji="0" lang="uk-UA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Генеза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2004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uk-UA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Розенштейн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А. М. Самостоятельные работы учащихся по биологии: Растения: Пособие для учителя. – М.: Просвещение, 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1988.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dirty="0" smtClean="0"/>
              <a:t>МЕТА ДОСЛІДЖЕННЯ</a:t>
            </a:r>
            <a:endParaRPr lang="ru-RU" dirty="0" smtClean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6792"/>
          </a:xfrm>
        </p:spPr>
        <p:txBody>
          <a:bodyPr/>
          <a:lstStyle/>
          <a:p>
            <a:pPr algn="ctr" eaLnBrk="1" hangingPunct="1"/>
            <a:r>
              <a:rPr lang="uk-UA" dirty="0" smtClean="0"/>
              <a:t>ВИВЧИТИ БУДОВУ БРУНЬОК, НАВЧИТИСЯ РОЗПІЗНАВАТИ ЗА ЗОВНІШНІМ ВИГЛЯДОМ КВІТКОВІ ТА ЛИСТОВІ БРУНЬКИ</a:t>
            </a:r>
            <a:endParaRPr lang="ru-RU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683568" y="3284984"/>
            <a:ext cx="82296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ПРОБЛЕМА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611560" y="4149080"/>
            <a:ext cx="8229600" cy="17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ДОВЕСТИ,</a:t>
            </a:r>
            <a:r>
              <a:rPr kumimoji="0" lang="uk-UA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ЩО БРУНЬКА ЦЕ ЗАЧАТОК ПАГОНА</a:t>
            </a:r>
          </a:p>
        </p:txBody>
      </p:sp>
      <p:pic>
        <p:nvPicPr>
          <p:cNvPr id="6" name="Рисунок 5" descr="priroda121_smal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104017">
            <a:off x="323528" y="4725143"/>
            <a:ext cx="2376264" cy="1980221"/>
          </a:xfrm>
          <a:prstGeom prst="rect">
            <a:avLst/>
          </a:prstGeom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ОБЛАДНАННЯ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721596"/>
          </a:xfrm>
        </p:spPr>
        <p:txBody>
          <a:bodyPr/>
          <a:lstStyle/>
          <a:p>
            <a:pPr algn="ctr"/>
            <a:r>
              <a:rPr lang="uk-UA" dirty="0" smtClean="0"/>
              <a:t>ПАГОНИ БУЗИНИ, БУЗКУ, ТОПОЛІ, СМОРОДИНИ, ГЕРБАРНІ МАТЕРІАЛИ, ЛУПА, ПРЕПАРУВАЛЬНИЙ НІЖ</a:t>
            </a:r>
            <a:endParaRPr lang="ru-RU" dirty="0"/>
          </a:p>
        </p:txBody>
      </p:sp>
      <p:pic>
        <p:nvPicPr>
          <p:cNvPr id="4" name="Рисунок 3" descr="priroda121_smal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104017">
            <a:off x="323528" y="4725143"/>
            <a:ext cx="2376264" cy="1980221"/>
          </a:xfrm>
          <a:prstGeom prst="rect">
            <a:avLst/>
          </a:prstGeom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17575"/>
          </a:xfrm>
        </p:spPr>
        <p:txBody>
          <a:bodyPr/>
          <a:lstStyle/>
          <a:p>
            <a:r>
              <a:rPr lang="uk-UA" dirty="0" smtClean="0"/>
              <a:t>ВКАЗІВКИ ДО ВИКОНАННЯ РОБОТИ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13684"/>
          </a:xfrm>
        </p:spPr>
        <p:txBody>
          <a:bodyPr/>
          <a:lstStyle/>
          <a:p>
            <a:pPr>
              <a:buFont typeface="Wingdings" pitchFamily="2" charset="2"/>
              <a:buChar char="G"/>
            </a:pPr>
            <a:r>
              <a:rPr lang="uk-UA" sz="2400" dirty="0" smtClean="0"/>
              <a:t>Вислухай пояснення вчителя</a:t>
            </a:r>
          </a:p>
          <a:p>
            <a:pPr>
              <a:buFont typeface="Wingdings" pitchFamily="2" charset="2"/>
              <a:buChar char="G"/>
            </a:pPr>
            <a:r>
              <a:rPr lang="uk-UA" sz="2400" dirty="0" smtClean="0"/>
              <a:t>Повтори правила безпеки при роботі з лабораторним обладнанням</a:t>
            </a:r>
          </a:p>
          <a:p>
            <a:pPr>
              <a:buFont typeface="Wingdings" pitchFamily="2" charset="2"/>
              <a:buChar char="G"/>
            </a:pPr>
            <a:r>
              <a:rPr lang="uk-UA" sz="2400" dirty="0" smtClean="0"/>
              <a:t>Зверни увагу на нові поняття і терміни, їх слід запам’ятати</a:t>
            </a:r>
          </a:p>
          <a:p>
            <a:pPr>
              <a:buFont typeface="Wingdings" pitchFamily="2" charset="2"/>
              <a:buChar char="G"/>
            </a:pPr>
            <a:r>
              <a:rPr lang="uk-UA" sz="2400" dirty="0" smtClean="0"/>
              <a:t>Незрозумілі пункти завдань негайно з’ясуй з учителем</a:t>
            </a:r>
          </a:p>
          <a:p>
            <a:pPr>
              <a:buFont typeface="Wingdings" pitchFamily="2" charset="2"/>
              <a:buChar char="G"/>
            </a:pPr>
            <a:r>
              <a:rPr lang="uk-UA" sz="2400" dirty="0" smtClean="0"/>
              <a:t>Малювати об’єкти обов’язково. Малюнок розташуй з лівого боку, а підписи – на правому</a:t>
            </a:r>
          </a:p>
          <a:p>
            <a:pPr>
              <a:buFont typeface="Wingdings" pitchFamily="2" charset="2"/>
              <a:buChar char="G"/>
            </a:pPr>
            <a:r>
              <a:rPr lang="uk-UA" sz="2400" dirty="0" smtClean="0"/>
              <a:t>Зроби чіткі та стислі висновки</a:t>
            </a:r>
          </a:p>
          <a:p>
            <a:pPr>
              <a:buFont typeface="Wingdings" pitchFamily="2" charset="2"/>
              <a:buChar char="G"/>
            </a:pPr>
            <a:r>
              <a:rPr lang="uk-UA" sz="2400" dirty="0" smtClean="0"/>
              <a:t>Після завершення роботи наведи лад на робочому місці</a:t>
            </a:r>
          </a:p>
          <a:p>
            <a:pPr>
              <a:buFont typeface="Wingdings" pitchFamily="2" charset="2"/>
              <a:buChar char="G"/>
            </a:pPr>
            <a:endParaRPr lang="ru-RU" sz="2400" dirty="0"/>
          </a:p>
        </p:txBody>
      </p:sp>
      <p:pic>
        <p:nvPicPr>
          <p:cNvPr id="4" name="Рисунок 3" descr="priroda121_smal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104017">
            <a:off x="323528" y="4928620"/>
            <a:ext cx="2376264" cy="1980221"/>
          </a:xfrm>
          <a:prstGeom prst="rect">
            <a:avLst/>
          </a:prstGeom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Нові поняття та терміни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59832" y="1916832"/>
            <a:ext cx="5626968" cy="4369668"/>
          </a:xfrm>
        </p:spPr>
        <p:txBody>
          <a:bodyPr/>
          <a:lstStyle/>
          <a:p>
            <a:pPr>
              <a:buFont typeface="Wingdings" pitchFamily="2" charset="2"/>
              <a:buChar char="?"/>
            </a:pPr>
            <a:r>
              <a:rPr lang="uk-UA" dirty="0" smtClean="0"/>
              <a:t>Брунька </a:t>
            </a:r>
          </a:p>
          <a:p>
            <a:pPr>
              <a:buFont typeface="Wingdings" pitchFamily="2" charset="2"/>
              <a:buChar char="?"/>
            </a:pPr>
            <a:r>
              <a:rPr lang="uk-UA" dirty="0" smtClean="0"/>
              <a:t>Вегетативні бруньки</a:t>
            </a:r>
          </a:p>
          <a:p>
            <a:pPr>
              <a:buFont typeface="Wingdings" pitchFamily="2" charset="2"/>
              <a:buChar char="?"/>
            </a:pPr>
            <a:r>
              <a:rPr lang="uk-UA" dirty="0" smtClean="0"/>
              <a:t>Квіткові бруньки</a:t>
            </a:r>
          </a:p>
          <a:p>
            <a:pPr>
              <a:buFont typeface="Wingdings" pitchFamily="2" charset="2"/>
              <a:buChar char="?"/>
            </a:pPr>
            <a:r>
              <a:rPr lang="uk-UA" dirty="0" smtClean="0"/>
              <a:t>Конус наростання</a:t>
            </a:r>
          </a:p>
          <a:p>
            <a:pPr>
              <a:buFont typeface="Wingdings" pitchFamily="2" charset="2"/>
              <a:buChar char="?"/>
            </a:pPr>
            <a:r>
              <a:rPr lang="uk-UA" dirty="0" smtClean="0"/>
              <a:t>Вузол</a:t>
            </a:r>
            <a:endParaRPr lang="ru-RU" dirty="0"/>
          </a:p>
        </p:txBody>
      </p:sp>
      <p:pic>
        <p:nvPicPr>
          <p:cNvPr id="4" name="Рисунок 3" descr="priroda121_smal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104017">
            <a:off x="323528" y="4725143"/>
            <a:ext cx="2376264" cy="1980221"/>
          </a:xfrm>
          <a:prstGeom prst="rect">
            <a:avLst/>
          </a:prstGeom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priroda121_smal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7025508">
            <a:off x="234437" y="347170"/>
            <a:ext cx="2376264" cy="198022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Хід роботи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5050904" cy="2692895"/>
          </a:xfrm>
        </p:spPr>
        <p:txBody>
          <a:bodyPr/>
          <a:lstStyle/>
          <a:p>
            <a:pPr>
              <a:buFont typeface="Wingdings" pitchFamily="2" charset="2"/>
              <a:buChar char="F"/>
            </a:pPr>
            <a:r>
              <a:rPr lang="uk-UA" sz="2400" dirty="0" smtClean="0"/>
              <a:t>Розгляньте пагони різних рослин. Знайдіть вузол із брунькою. Спробуйте відокремити  луски, якими вкриті бруньки</a:t>
            </a:r>
          </a:p>
          <a:p>
            <a:pPr>
              <a:buFont typeface="Wingdings" pitchFamily="2" charset="2"/>
              <a:buChar char="F"/>
            </a:pPr>
            <a:r>
              <a:rPr lang="uk-UA" sz="2400" dirty="0" smtClean="0"/>
              <a:t>Зверніть увагу, чи всі бруньки мають однаковий розмір, форму 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660232" y="980728"/>
            <a:ext cx="18373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atin typeface="Batang" pitchFamily="18" charset="-127"/>
                <a:ea typeface="Batang" pitchFamily="18" charset="-127"/>
              </a:rPr>
              <a:t>Завдання №1</a:t>
            </a:r>
            <a:endParaRPr lang="ru-RU" sz="20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196752"/>
            <a:ext cx="1435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atin typeface="Batang" pitchFamily="18" charset="-127"/>
                <a:ea typeface="Batang" pitchFamily="18" charset="-127"/>
              </a:rPr>
              <a:t>Виконуй </a:t>
            </a:r>
            <a:endParaRPr lang="ru-RU" sz="20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4869160"/>
            <a:ext cx="41761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atin typeface="Batang" pitchFamily="18" charset="-127"/>
                <a:ea typeface="Batang" pitchFamily="18" charset="-127"/>
              </a:rPr>
              <a:t>Поміркуй (для </a:t>
            </a:r>
            <a:r>
              <a:rPr lang="uk-UA" sz="2000" b="1" dirty="0" err="1" smtClean="0">
                <a:latin typeface="Batang" pitchFamily="18" charset="-127"/>
                <a:ea typeface="Batang" pitchFamily="18" charset="-127"/>
              </a:rPr>
              <a:t>олімпіадників</a:t>
            </a:r>
            <a:r>
              <a:rPr lang="uk-UA" sz="2000" b="1" dirty="0" smtClean="0">
                <a:latin typeface="Batang" pitchFamily="18" charset="-127"/>
                <a:ea typeface="Batang" pitchFamily="18" charset="-127"/>
              </a:rPr>
              <a:t>) </a:t>
            </a:r>
            <a:endParaRPr lang="ru-RU" sz="20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539552" y="5301208"/>
            <a:ext cx="82296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ebdings" pitchFamily="18" charset="2"/>
              <a:buChar char="s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 чого і що,захищають</a:t>
            </a:r>
            <a:r>
              <a:rPr kumimoji="0" lang="uk-UA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брунькові луски?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ebdings" pitchFamily="18" charset="2"/>
              <a:buChar char="s"/>
              <a:tabLst/>
              <a:defRPr/>
            </a:pPr>
            <a:r>
              <a:rPr lang="uk-UA" sz="2400" baseline="0" dirty="0" smtClean="0">
                <a:latin typeface="+mn-lt"/>
                <a:cs typeface="+mn-cs"/>
              </a:rPr>
              <a:t>Чому бруньки різняться</a:t>
            </a:r>
            <a:r>
              <a:rPr lang="uk-UA" sz="2400" dirty="0" smtClean="0">
                <a:latin typeface="+mn-lt"/>
                <a:cs typeface="+mn-cs"/>
              </a:rPr>
              <a:t> за зовнішнім виглядом?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Рисунок 10" descr="m00-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1700808"/>
            <a:ext cx="3307432" cy="30593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80331" y="4725144"/>
            <a:ext cx="29919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i="1" dirty="0" smtClean="0"/>
              <a:t>1 - вегетативна брунька</a:t>
            </a:r>
          </a:p>
          <a:p>
            <a:r>
              <a:rPr lang="uk-UA" i="1" dirty="0" smtClean="0"/>
              <a:t>2 - квіткова брунька</a:t>
            </a:r>
            <a:endParaRPr lang="ru-RU" i="1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priroda121_smal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7025508">
            <a:off x="413949" y="275163"/>
            <a:ext cx="2376264" cy="198022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Хід роботи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330824" cy="3268960"/>
          </a:xfrm>
        </p:spPr>
        <p:txBody>
          <a:bodyPr/>
          <a:lstStyle/>
          <a:p>
            <a:pPr>
              <a:buFont typeface="Wingdings" pitchFamily="2" charset="2"/>
              <a:buChar char="F"/>
            </a:pPr>
            <a:r>
              <a:rPr lang="uk-UA" sz="2400" dirty="0" smtClean="0"/>
              <a:t>Розріжте вегетативну бруньку вздовж (вона вузька і видовжена), розгляньте її в лупу. </a:t>
            </a:r>
          </a:p>
          <a:p>
            <a:pPr>
              <a:buFont typeface="Wingdings" pitchFamily="2" charset="2"/>
              <a:buChar char="F"/>
            </a:pPr>
            <a:r>
              <a:rPr lang="uk-UA" sz="2400" dirty="0" smtClean="0"/>
              <a:t>Знайдіть, користуючись малюнком,  луски, зачаткові листочки, зачаткове стебельце, конус наростання</a:t>
            </a:r>
            <a:endParaRPr lang="ru-RU" sz="2400" dirty="0"/>
          </a:p>
        </p:txBody>
      </p:sp>
      <p:pic>
        <p:nvPicPr>
          <p:cNvPr id="7" name="Содержимое 6" descr="obtkani1.gif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4008" y="1772816"/>
            <a:ext cx="4038600" cy="2674084"/>
          </a:xfrm>
        </p:spPr>
      </p:pic>
      <p:sp>
        <p:nvSpPr>
          <p:cNvPr id="5" name="TextBox 4"/>
          <p:cNvSpPr txBox="1"/>
          <p:nvPr/>
        </p:nvSpPr>
        <p:spPr>
          <a:xfrm>
            <a:off x="6660232" y="980728"/>
            <a:ext cx="18373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atin typeface="Batang" pitchFamily="18" charset="-127"/>
                <a:ea typeface="Batang" pitchFamily="18" charset="-127"/>
              </a:rPr>
              <a:t>Завдання №2</a:t>
            </a:r>
            <a:endParaRPr lang="ru-RU" sz="20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196752"/>
            <a:ext cx="1435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atin typeface="Batang" pitchFamily="18" charset="-127"/>
                <a:ea typeface="Batang" pitchFamily="18" charset="-127"/>
              </a:rPr>
              <a:t>Виконуй </a:t>
            </a:r>
            <a:endParaRPr lang="ru-RU" sz="20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92080" y="4365104"/>
            <a:ext cx="335765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А – </a:t>
            </a:r>
            <a:r>
              <a:rPr lang="ru-RU" i="1" dirty="0" err="1" smtClean="0"/>
              <a:t>вегетативна</a:t>
            </a:r>
            <a:r>
              <a:rPr lang="ru-RU" i="1" dirty="0" smtClean="0"/>
              <a:t> </a:t>
            </a:r>
            <a:r>
              <a:rPr lang="ru-RU" i="1" dirty="0" err="1" smtClean="0"/>
              <a:t>брунька</a:t>
            </a:r>
            <a:endParaRPr lang="uk-UA" i="1" dirty="0" smtClean="0"/>
          </a:p>
          <a:p>
            <a:r>
              <a:rPr lang="uk-UA" i="1" dirty="0" smtClean="0"/>
              <a:t>	1- конус наростання</a:t>
            </a:r>
          </a:p>
          <a:p>
            <a:r>
              <a:rPr lang="uk-UA" i="1" dirty="0" smtClean="0"/>
              <a:t>	2- зачаткові листки</a:t>
            </a:r>
          </a:p>
          <a:p>
            <a:r>
              <a:rPr lang="uk-UA" i="1" dirty="0" smtClean="0"/>
              <a:t>Б – конус наростання</a:t>
            </a:r>
          </a:p>
          <a:p>
            <a:r>
              <a:rPr lang="uk-UA" i="1" dirty="0" smtClean="0"/>
              <a:t>В – клітини твірної тканини</a:t>
            </a:r>
            <a:endParaRPr lang="ru-RU" i="1" dirty="0"/>
          </a:p>
        </p:txBody>
      </p:sp>
      <p:sp>
        <p:nvSpPr>
          <p:cNvPr id="9" name="TextBox 8"/>
          <p:cNvSpPr txBox="1"/>
          <p:nvPr/>
        </p:nvSpPr>
        <p:spPr>
          <a:xfrm>
            <a:off x="971600" y="5013176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atin typeface="Batang" pitchFamily="18" charset="-127"/>
                <a:ea typeface="Batang" pitchFamily="18" charset="-127"/>
              </a:rPr>
              <a:t>Поміркуй  </a:t>
            </a:r>
            <a:endParaRPr lang="ru-RU" sz="20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 bwMode="auto">
          <a:xfrm>
            <a:off x="755576" y="5517232"/>
            <a:ext cx="4330824" cy="57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ebdings" pitchFamily="18" charset="2"/>
              <a:buChar char="s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 таке брунька?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  <p:bldP spid="9" grpId="0"/>
      <p:bldP spid="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priroda121_smal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7025508">
            <a:off x="234437" y="347170"/>
            <a:ext cx="2376264" cy="1980221"/>
          </a:xfrm>
          <a:prstGeom prst="rect">
            <a:avLst/>
          </a:prstGeom>
        </p:spPr>
      </p:pic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dirty="0" smtClean="0"/>
              <a:t>Хід роботи </a:t>
            </a:r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660232" y="980728"/>
            <a:ext cx="18373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atin typeface="Batang" pitchFamily="18" charset="-127"/>
                <a:ea typeface="Batang" pitchFamily="18" charset="-127"/>
              </a:rPr>
              <a:t>Завдання №3</a:t>
            </a:r>
            <a:endParaRPr lang="ru-RU" sz="20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196752"/>
            <a:ext cx="1435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atin typeface="Batang" pitchFamily="18" charset="-127"/>
                <a:ea typeface="Batang" pitchFamily="18" charset="-127"/>
              </a:rPr>
              <a:t>Виконуй </a:t>
            </a:r>
            <a:endParaRPr lang="ru-RU" sz="20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457200" y="1600201"/>
            <a:ext cx="4618856" cy="24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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Обережно розріжте велику округлу бруньку. Це квіткова брунька. Розгляньте її в лупу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"/>
              <a:tabLst/>
              <a:defRPr/>
            </a:pPr>
            <a:r>
              <a:rPr lang="uk-UA" sz="2400" dirty="0" smtClean="0">
                <a:latin typeface="+mn-lt"/>
                <a:cs typeface="+mn-cs"/>
              </a:rPr>
              <a:t>Знайдіть зачаткові бутони на зачатковому стеблі. Порівняйте побачене з малюнком підручника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Рисунок 7" descr="[BI6RA_6-01]_[IL_03]-k — копия — копи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1700808"/>
            <a:ext cx="3861668" cy="29327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27584" y="4653136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atin typeface="Batang" pitchFamily="18" charset="-127"/>
                <a:ea typeface="Batang" pitchFamily="18" charset="-127"/>
              </a:rPr>
              <a:t>Поміркуй </a:t>
            </a:r>
            <a:endParaRPr lang="ru-RU" sz="20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 bwMode="auto">
          <a:xfrm>
            <a:off x="611560" y="5085184"/>
            <a:ext cx="648072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ebdings" pitchFamily="18" charset="2"/>
              <a:buChar char="s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 розвинеться із квіткової бруньки весною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04248" y="4437112"/>
            <a:ext cx="2081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i="1" dirty="0" smtClean="0"/>
              <a:t>Квіткова брунька</a:t>
            </a:r>
            <a:endParaRPr lang="ru-RU" i="1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build="p"/>
      <p:bldP spid="9" grpId="0"/>
      <p:bldP spid="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priroda121_smal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7025508">
            <a:off x="234437" y="347170"/>
            <a:ext cx="2376264" cy="198022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Хід роботи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3928492"/>
            <a:ext cx="7581528" cy="1876772"/>
          </a:xfrm>
        </p:spPr>
        <p:txBody>
          <a:bodyPr/>
          <a:lstStyle/>
          <a:p>
            <a:pPr>
              <a:buFont typeface="Wingdings" pitchFamily="2" charset="2"/>
              <a:buChar char="F"/>
            </a:pPr>
            <a:r>
              <a:rPr lang="uk-UA" sz="2400" dirty="0" smtClean="0"/>
              <a:t>Порівняйте вегетативну та квіткову бруньки</a:t>
            </a:r>
          </a:p>
          <a:p>
            <a:pPr>
              <a:buFont typeface="Webdings" pitchFamily="18" charset="2"/>
              <a:buChar char="s"/>
            </a:pPr>
            <a:r>
              <a:rPr lang="uk-UA" sz="2400" dirty="0" smtClean="0"/>
              <a:t>Що між ними спільного та чим вони відрізняються</a:t>
            </a:r>
          </a:p>
          <a:p>
            <a:pPr>
              <a:buFont typeface="Wingdings" pitchFamily="2" charset="2"/>
              <a:buChar char="F"/>
            </a:pPr>
            <a:r>
              <a:rPr lang="uk-UA" sz="2400" dirty="0" smtClean="0"/>
              <a:t>Замалюйте бруньки та підпишіть малюнок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660232" y="980728"/>
            <a:ext cx="18373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atin typeface="Batang" pitchFamily="18" charset="-127"/>
                <a:ea typeface="Batang" pitchFamily="18" charset="-127"/>
              </a:rPr>
              <a:t>Завдання №4</a:t>
            </a:r>
            <a:endParaRPr lang="ru-RU" sz="20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148478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atin typeface="Batang" pitchFamily="18" charset="-127"/>
                <a:ea typeface="Batang" pitchFamily="18" charset="-127"/>
              </a:rPr>
              <a:t>Поміркуй </a:t>
            </a:r>
            <a:endParaRPr lang="ru-RU" sz="2000" b="1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6" name="Рисунок 5" descr="[BI6RA_6-01]_[IL_03]-k.jpg"/>
          <p:cNvPicPr>
            <a:picLocks noChangeAspect="1"/>
          </p:cNvPicPr>
          <p:nvPr/>
        </p:nvPicPr>
        <p:blipFill>
          <a:blip r:embed="rId3" cstate="print"/>
          <a:srcRect t="6781" b="14887"/>
          <a:stretch>
            <a:fillRect/>
          </a:stretch>
        </p:blipFill>
        <p:spPr>
          <a:xfrm>
            <a:off x="1907704" y="1916832"/>
            <a:ext cx="5148064" cy="1977080"/>
          </a:xfrm>
          <a:prstGeom prst="rect">
            <a:avLst/>
          </a:prstGeom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theme/theme1.xml><?xml version="1.0" encoding="utf-8"?>
<a:theme xmlns:a="http://schemas.openxmlformats.org/drawingml/2006/main" name="зелений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зелений</Template>
  <TotalTime>583</TotalTime>
  <Words>517</Words>
  <Application>Microsoft Office PowerPoint</Application>
  <PresentationFormat>Экран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зелений</vt:lpstr>
      <vt:lpstr>Будова бруньки</vt:lpstr>
      <vt:lpstr>МЕТА ДОСЛІДЖЕННЯ</vt:lpstr>
      <vt:lpstr>ОБЛАДНАННЯ</vt:lpstr>
      <vt:lpstr>ВКАЗІВКИ ДО ВИКОНАННЯ РОБОТИ</vt:lpstr>
      <vt:lpstr>Нові поняття та терміни</vt:lpstr>
      <vt:lpstr>Хід роботи</vt:lpstr>
      <vt:lpstr>Хід роботи</vt:lpstr>
      <vt:lpstr>Хід роботи </vt:lpstr>
      <vt:lpstr>Хід роботи</vt:lpstr>
      <vt:lpstr>Хід роботи</vt:lpstr>
      <vt:lpstr>Перевірте себе</vt:lpstr>
      <vt:lpstr>Використана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>Шаблон для презентаций</dc:subject>
  <dc:creator>Ярослав</dc:creator>
  <dc:description>http://freeppt.ru - Шаблоны и фоны для для презентаций. презентации по культуре и искусству</dc:description>
  <cp:lastModifiedBy>Ярослав</cp:lastModifiedBy>
  <cp:revision>60</cp:revision>
  <dcterms:created xsi:type="dcterms:W3CDTF">2014-11-08T17:26:30Z</dcterms:created>
  <dcterms:modified xsi:type="dcterms:W3CDTF">2015-02-02T06:01:12Z</dcterms:modified>
</cp:coreProperties>
</file>