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CA9B-790D-45AC-A1EE-24CAC11EA3F2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A487D-25BC-4AB5-8361-88527A9B9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CA9B-790D-45AC-A1EE-24CAC11EA3F2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A487D-25BC-4AB5-8361-88527A9B9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CA9B-790D-45AC-A1EE-24CAC11EA3F2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A487D-25BC-4AB5-8361-88527A9B9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CA9B-790D-45AC-A1EE-24CAC11EA3F2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A487D-25BC-4AB5-8361-88527A9B9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CA9B-790D-45AC-A1EE-24CAC11EA3F2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A487D-25BC-4AB5-8361-88527A9B9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CA9B-790D-45AC-A1EE-24CAC11EA3F2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A487D-25BC-4AB5-8361-88527A9B9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CA9B-790D-45AC-A1EE-24CAC11EA3F2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A487D-25BC-4AB5-8361-88527A9B9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CA9B-790D-45AC-A1EE-24CAC11EA3F2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A487D-25BC-4AB5-8361-88527A9B9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CA9B-790D-45AC-A1EE-24CAC11EA3F2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A487D-25BC-4AB5-8361-88527A9B9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CA9B-790D-45AC-A1EE-24CAC11EA3F2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A487D-25BC-4AB5-8361-88527A9B9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CA9B-790D-45AC-A1EE-24CAC11EA3F2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A487D-25BC-4AB5-8361-88527A9B9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CCA9B-790D-45AC-A1EE-24CAC11EA3F2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A487D-25BC-4AB5-8361-88527A9B9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ver dir="r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1052736"/>
            <a:ext cx="6046440" cy="1470025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Будова </a:t>
            </a:r>
            <a:b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цв</a:t>
            </a:r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</a:t>
            </a:r>
            <a:r>
              <a:rPr lang="ru-RU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левих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грибів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Рисунок 5" descr="пеніцилі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5976" y="2420888"/>
            <a:ext cx="3878194" cy="30533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лупа"/>
          <p:cNvPicPr>
            <a:picLocks noChangeAspect="1"/>
          </p:cNvPicPr>
          <p:nvPr/>
        </p:nvPicPr>
        <p:blipFill>
          <a:blip r:embed="rId3" cstate="print">
            <a:lum bright="-10000" contrast="20000"/>
          </a:blip>
          <a:stretch>
            <a:fillRect/>
          </a:stretch>
        </p:blipFill>
        <p:spPr>
          <a:xfrm>
            <a:off x="5652120" y="2564904"/>
            <a:ext cx="3214464" cy="4164192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3501008"/>
            <a:ext cx="5608712" cy="1752600"/>
          </a:xfrm>
        </p:spPr>
        <p:txBody>
          <a:bodyPr/>
          <a:lstStyle/>
          <a:p>
            <a:r>
              <a:rPr lang="uk-UA" dirty="0" smtClean="0">
                <a:solidFill>
                  <a:schemeClr val="tx1"/>
                </a:solidFill>
                <a:latin typeface="Monotype Corsiva" pitchFamily="66" charset="0"/>
              </a:rPr>
              <a:t>Лабораторне дослідження</a:t>
            </a:r>
            <a:endParaRPr lang="ru-RU" dirty="0">
              <a:solidFill>
                <a:schemeClr val="tx1"/>
              </a:solidFill>
              <a:latin typeface="Monotype Corsiva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80112" y="5013176"/>
            <a:ext cx="3384376" cy="1728192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Ярмоленко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Лариса Михайлівна</a:t>
            </a:r>
          </a:p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вчитель біології</a:t>
            </a:r>
          </a:p>
          <a:p>
            <a:pPr algn="ctr"/>
            <a:r>
              <a:rPr lang="uk-UA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Дмитрівський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НВК</a:t>
            </a:r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900"/>
                            </p:stCondLst>
                            <p:childTnLst>
                              <p:par>
                                <p:cTn id="11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Використана література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Біологія: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підруч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 для 6 кл.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загальноосвіт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закл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./ І.Ю.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Костіков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та ін. – К.: Освіта, 2014.</a:t>
            </a:r>
          </a:p>
          <a:p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Гамуля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Ю. Г. Усі уроки біології 7 кл: навчально-метод. Посібник. _ Х.;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Вид.група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“Основа”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2007.</a:t>
            </a: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Матяш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Н. Ю. та ін. Завдання для державної підсумкової атестації з біології за курс основної школи. – 2-е вид., перероб.,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доповн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 – К.: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Генеза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2004</a:t>
            </a:r>
          </a:p>
          <a:p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Розенштейн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А. М. Самостоятельные работы учащихся по биологии: Растения: Пособие для учителя. – М.: Просвещение, 1988.</a:t>
            </a:r>
          </a:p>
          <a:p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Сухомлин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М.М.,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Джаган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В.В. Гриби України: Атлас-довідник. /К.: КМ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Publishinq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2013.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Monotype Corsiva" pitchFamily="66" charset="0"/>
              </a:rPr>
              <a:t>Мета дослідження</a:t>
            </a:r>
            <a:endParaRPr lang="ru-RU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36711"/>
          </a:xfrm>
          <a:ln w="190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Розглянути будову цвілевих грибів на прикладі мукора, визначити її особливості в зв’язку із способом життя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67544" y="29969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Проблема 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onotype Corsiva" pitchFamily="66" charset="0"/>
              <a:ea typeface="+mj-ea"/>
              <a:cs typeface="+mj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67544" y="4509120"/>
            <a:ext cx="8229600" cy="1036711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На прикладах і окремих представниках ознайомитися з </a:t>
            </a:r>
            <a:r>
              <a:rPr kumimoji="0" lang="uk-UA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розмаїтністю</a:t>
            </a: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грибів 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0" y="6381328"/>
            <a:ext cx="9036496" cy="360040"/>
            <a:chOff x="0" y="6381328"/>
            <a:chExt cx="9036496" cy="36004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6597352"/>
              <a:ext cx="9036496" cy="144016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 flipV="1">
              <a:off x="0" y="6381328"/>
              <a:ext cx="7164288" cy="1524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92897"/>
            <a:ext cx="8229600" cy="1080120"/>
          </a:xfrm>
          <a:ln w="190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Мукор на харчових продуктах (хліб), лупа, чашка Петрі,  мікроскоп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0" y="6516960"/>
            <a:ext cx="9036496" cy="224408"/>
            <a:chOff x="0" y="6516960"/>
            <a:chExt cx="9036496" cy="224408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0" y="6597352"/>
              <a:ext cx="9036496" cy="144016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 flipV="1">
              <a:off x="0" y="6516960"/>
              <a:ext cx="7164288" cy="1524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10"/>
          <p:cNvGrpSpPr/>
          <p:nvPr/>
        </p:nvGrpSpPr>
        <p:grpSpPr>
          <a:xfrm rot="16200000" flipV="1">
            <a:off x="-2894384" y="3631704"/>
            <a:ext cx="6228184" cy="224408"/>
            <a:chOff x="0" y="6516960"/>
            <a:chExt cx="9036496" cy="224408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0" y="6597352"/>
              <a:ext cx="9036496" cy="144016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 flipV="1">
              <a:off x="0" y="6516960"/>
              <a:ext cx="7164288" cy="1524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Заголовок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Обладнання 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onotype Corsiva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Monotype Corsiva" pitchFamily="66" charset="0"/>
              </a:rPr>
              <a:t>Вказівки до виконання роботи</a:t>
            </a:r>
            <a:endParaRPr lang="ru-RU" dirty="0">
              <a:latin typeface="Monotype Corsiva" pitchFamily="66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0" y="6516960"/>
            <a:ext cx="9036496" cy="224408"/>
            <a:chOff x="0" y="6516960"/>
            <a:chExt cx="9036496" cy="224408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0" y="6597352"/>
              <a:ext cx="9036496" cy="144016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 flipV="1">
              <a:off x="0" y="6516960"/>
              <a:ext cx="7164288" cy="1524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6"/>
          <p:cNvGrpSpPr/>
          <p:nvPr/>
        </p:nvGrpSpPr>
        <p:grpSpPr>
          <a:xfrm rot="16200000" flipV="1">
            <a:off x="-2894384" y="3631704"/>
            <a:ext cx="6228184" cy="224408"/>
            <a:chOff x="0" y="6516960"/>
            <a:chExt cx="9036496" cy="224408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0" y="6597352"/>
              <a:ext cx="9036496" cy="144016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 flipV="1">
              <a:off x="0" y="6516960"/>
              <a:ext cx="7164288" cy="1524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33056"/>
          </a:xfrm>
        </p:spPr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G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Вислухай пояснення вчителя</a:t>
            </a:r>
          </a:p>
          <a:p>
            <a:pPr>
              <a:buClr>
                <a:srgbClr val="C00000"/>
              </a:buClr>
              <a:buFont typeface="Wingdings" pitchFamily="2" charset="2"/>
              <a:buChar char="G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Повтори правила безпеки при роботі з лабораторним обладнанням</a:t>
            </a:r>
          </a:p>
          <a:p>
            <a:pPr>
              <a:buClr>
                <a:srgbClr val="C00000"/>
              </a:buClr>
              <a:buFont typeface="Wingdings" pitchFamily="2" charset="2"/>
              <a:buChar char="G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Незрозумілі пункти завдань негайно з’ясуй з учителем</a:t>
            </a:r>
          </a:p>
          <a:p>
            <a:pPr>
              <a:buClr>
                <a:srgbClr val="C00000"/>
              </a:buClr>
              <a:buFont typeface="Wingdings" pitchFamily="2" charset="2"/>
              <a:buChar char="G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Малювати об’єкти обов’язково. Малюнок розташуй з лівого боку, а підписи – на правому</a:t>
            </a:r>
          </a:p>
          <a:p>
            <a:pPr>
              <a:buClr>
                <a:srgbClr val="C00000"/>
              </a:buClr>
              <a:buFont typeface="Wingdings" pitchFamily="2" charset="2"/>
              <a:buChar char="G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Зроби чіткі та стислі висновки</a:t>
            </a:r>
          </a:p>
          <a:p>
            <a:pPr>
              <a:buClr>
                <a:srgbClr val="C00000"/>
              </a:buClr>
              <a:buFont typeface="Wingdings" pitchFamily="2" charset="2"/>
              <a:buChar char="G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Після завершення роботи наведи лад на робочому місці</a:t>
            </a:r>
          </a:p>
          <a:p>
            <a:pPr>
              <a:buClr>
                <a:srgbClr val="C00000"/>
              </a:buClr>
              <a:buFont typeface="Wingdings" pitchFamily="2" charset="2"/>
              <a:buChar char="G"/>
            </a:pPr>
            <a:endParaRPr lang="ru-RU" sz="2400" dirty="0"/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Monotype Corsiva" pitchFamily="66" charset="0"/>
              </a:rPr>
              <a:t>Хід роботи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24128" y="1628800"/>
            <a:ext cx="2962672" cy="3384376"/>
          </a:xfrm>
          <a:ln w="190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Розглянь неозброєним оком та за допомогою лупи мукор на хлібі. Знайди нитки цвілі та голівки зі спорами.</a:t>
            </a:r>
          </a:p>
          <a:p>
            <a:pPr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0" y="6516960"/>
            <a:ext cx="9036496" cy="224408"/>
            <a:chOff x="0" y="6516960"/>
            <a:chExt cx="9036496" cy="224408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0" y="6597352"/>
              <a:ext cx="9036496" cy="144016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 flipV="1">
              <a:off x="0" y="6516960"/>
              <a:ext cx="7164288" cy="1524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6"/>
          <p:cNvGrpSpPr/>
          <p:nvPr/>
        </p:nvGrpSpPr>
        <p:grpSpPr>
          <a:xfrm rot="16200000" flipV="1">
            <a:off x="-2894384" y="3631704"/>
            <a:ext cx="6228184" cy="224408"/>
            <a:chOff x="0" y="6516960"/>
            <a:chExt cx="9036496" cy="224408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0" y="6597352"/>
              <a:ext cx="9036496" cy="144016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 flipV="1">
              <a:off x="0" y="6516960"/>
              <a:ext cx="7164288" cy="1524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0" name="Рисунок 9" descr="a99a0644c9f05964b1744224141c826e.jpg"/>
          <p:cNvPicPr>
            <a:picLocks noChangeAspect="1"/>
          </p:cNvPicPr>
          <p:nvPr/>
        </p:nvPicPr>
        <p:blipFill>
          <a:blip r:embed="rId2" cstate="print">
            <a:lum bright="20000" contrast="-10000"/>
          </a:blip>
          <a:srcRect l="5901" t="8167" r="6951" b="9661"/>
          <a:stretch>
            <a:fillRect/>
          </a:stretch>
        </p:blipFill>
        <p:spPr>
          <a:xfrm>
            <a:off x="467543" y="1628800"/>
            <a:ext cx="5215997" cy="3456384"/>
          </a:xfrm>
          <a:prstGeom prst="rect">
            <a:avLst/>
          </a:prstGeom>
        </p:spPr>
      </p:pic>
      <p:pic>
        <p:nvPicPr>
          <p:cNvPr id="11" name="Рисунок 10" descr="Mouldy_brea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2132856"/>
            <a:ext cx="3443875" cy="25829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extBox 11"/>
          <p:cNvSpPr txBox="1"/>
          <p:nvPr/>
        </p:nvSpPr>
        <p:spPr>
          <a:xfrm>
            <a:off x="6660232" y="980728"/>
            <a:ext cx="14879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dirty="0" smtClean="0">
                <a:latin typeface="Monotype Corsiva" pitchFamily="66" charset="0"/>
                <a:ea typeface="Batang" pitchFamily="18" charset="-127"/>
              </a:rPr>
              <a:t>Завдання №1</a:t>
            </a:r>
            <a:endParaRPr lang="ru-RU" sz="2000" b="1" dirty="0">
              <a:latin typeface="Monotype Corsiva" pitchFamily="66" charset="0"/>
              <a:ea typeface="Batang" pitchFamily="18" charset="-127"/>
            </a:endParaRPr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1700"/>
                            </p:stCondLst>
                            <p:childTnLst>
                              <p:par>
                                <p:cTn id="2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Monotype Corsiva" pitchFamily="66" charset="0"/>
              </a:rPr>
              <a:t>Хід роботи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4048" y="1412776"/>
            <a:ext cx="3888432" cy="4896544"/>
          </a:xfrm>
          <a:ln w="19050"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Приготуй мікропрепарат мукора: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 сухе предметне скло поклади часточку цвілі (грибницю);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Не накриваючи накривним скельцем, розглянь мікропрепарат при малому збільшенні;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Знайди пучки гіф, спорангії (голівки чорного кольору зі спорами)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0" y="629816"/>
            <a:ext cx="9036496" cy="6228184"/>
            <a:chOff x="0" y="629816"/>
            <a:chExt cx="9036496" cy="6228184"/>
          </a:xfrm>
        </p:grpSpPr>
        <p:grpSp>
          <p:nvGrpSpPr>
            <p:cNvPr id="4" name="Группа 3"/>
            <p:cNvGrpSpPr/>
            <p:nvPr/>
          </p:nvGrpSpPr>
          <p:grpSpPr>
            <a:xfrm>
              <a:off x="0" y="6516960"/>
              <a:ext cx="9036496" cy="224408"/>
              <a:chOff x="0" y="6516960"/>
              <a:chExt cx="9036496" cy="224408"/>
            </a:xfrm>
          </p:grpSpPr>
          <p:sp>
            <p:nvSpPr>
              <p:cNvPr id="5" name="Прямоугольник 4"/>
              <p:cNvSpPr/>
              <p:nvPr/>
            </p:nvSpPr>
            <p:spPr>
              <a:xfrm>
                <a:off x="0" y="6597352"/>
                <a:ext cx="9036496" cy="144016"/>
              </a:xfrm>
              <a:prstGeom prst="rect">
                <a:avLst/>
              </a:prstGeom>
              <a:solidFill>
                <a:srgbClr val="FF660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" name="Прямоугольник 5"/>
              <p:cNvSpPr/>
              <p:nvPr/>
            </p:nvSpPr>
            <p:spPr>
              <a:xfrm flipV="1">
                <a:off x="0" y="6516960"/>
                <a:ext cx="7164288" cy="1524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7" name="Группа 6"/>
            <p:cNvGrpSpPr/>
            <p:nvPr/>
          </p:nvGrpSpPr>
          <p:grpSpPr>
            <a:xfrm rot="16200000" flipV="1">
              <a:off x="-2894384" y="3631704"/>
              <a:ext cx="6228184" cy="224408"/>
              <a:chOff x="0" y="6516960"/>
              <a:chExt cx="9036496" cy="224408"/>
            </a:xfrm>
          </p:grpSpPr>
          <p:sp>
            <p:nvSpPr>
              <p:cNvPr id="8" name="Прямоугольник 7"/>
              <p:cNvSpPr/>
              <p:nvPr/>
            </p:nvSpPr>
            <p:spPr>
              <a:xfrm>
                <a:off x="0" y="6597352"/>
                <a:ext cx="9036496" cy="144016"/>
              </a:xfrm>
              <a:prstGeom prst="rect">
                <a:avLst/>
              </a:prstGeom>
              <a:solidFill>
                <a:srgbClr val="FF660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" name="Прямоугольник 8"/>
              <p:cNvSpPr/>
              <p:nvPr/>
            </p:nvSpPr>
            <p:spPr>
              <a:xfrm flipV="1">
                <a:off x="0" y="6516960"/>
                <a:ext cx="7164288" cy="1524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10" name="TextBox 9"/>
          <p:cNvSpPr txBox="1"/>
          <p:nvPr/>
        </p:nvSpPr>
        <p:spPr>
          <a:xfrm>
            <a:off x="6660232" y="980728"/>
            <a:ext cx="14879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dirty="0" smtClean="0">
                <a:latin typeface="Monotype Corsiva" pitchFamily="66" charset="0"/>
                <a:ea typeface="Batang" pitchFamily="18" charset="-127"/>
              </a:rPr>
              <a:t>Завдання №2</a:t>
            </a:r>
            <a:endParaRPr lang="ru-RU" sz="2000" b="1" dirty="0">
              <a:latin typeface="Monotype Corsiva" pitchFamily="66" charset="0"/>
              <a:ea typeface="Batang" pitchFamily="18" charset="-127"/>
            </a:endParaRPr>
          </a:p>
        </p:txBody>
      </p:sp>
      <p:pic>
        <p:nvPicPr>
          <p:cNvPr id="11" name="Рисунок 10" descr="a99a0644c9f05964b1744224141c826e.jpg"/>
          <p:cNvPicPr>
            <a:picLocks noChangeAspect="1"/>
          </p:cNvPicPr>
          <p:nvPr/>
        </p:nvPicPr>
        <p:blipFill>
          <a:blip r:embed="rId2" cstate="print">
            <a:lum bright="20000" contrast="-10000"/>
          </a:blip>
          <a:srcRect l="5901" t="8167" r="6951" b="9661"/>
          <a:stretch>
            <a:fillRect/>
          </a:stretch>
        </p:blipFill>
        <p:spPr>
          <a:xfrm>
            <a:off x="323529" y="1772816"/>
            <a:ext cx="4608511" cy="3744416"/>
          </a:xfrm>
          <a:prstGeom prst="rect">
            <a:avLst/>
          </a:prstGeom>
        </p:spPr>
      </p:pic>
      <p:pic>
        <p:nvPicPr>
          <p:cNvPr id="12" name="Рисунок 11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2276551"/>
            <a:ext cx="2867839" cy="28806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Monotype Corsiva" pitchFamily="66" charset="0"/>
              </a:rPr>
              <a:t>Хід роботи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3"/>
          </a:xfrm>
          <a:ln w="190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Зроби схематичний </a:t>
            </a: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малюнок мукора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підпиши його частини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0" y="6516960"/>
            <a:ext cx="9036496" cy="224408"/>
            <a:chOff x="0" y="6516960"/>
            <a:chExt cx="9036496" cy="224408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0" y="6597352"/>
              <a:ext cx="9036496" cy="144016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 flipV="1">
              <a:off x="0" y="6516960"/>
              <a:ext cx="7164288" cy="1524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6"/>
          <p:cNvGrpSpPr/>
          <p:nvPr/>
        </p:nvGrpSpPr>
        <p:grpSpPr>
          <a:xfrm rot="16200000" flipV="1">
            <a:off x="-2894384" y="3631704"/>
            <a:ext cx="6228184" cy="224408"/>
            <a:chOff x="0" y="6516960"/>
            <a:chExt cx="9036496" cy="224408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0" y="6597352"/>
              <a:ext cx="9036496" cy="144016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 flipV="1">
              <a:off x="0" y="6516960"/>
              <a:ext cx="7164288" cy="1524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6660232" y="980728"/>
            <a:ext cx="14879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dirty="0" smtClean="0">
                <a:latin typeface="Monotype Corsiva" pitchFamily="66" charset="0"/>
                <a:ea typeface="Batang" pitchFamily="18" charset="-127"/>
              </a:rPr>
              <a:t>Завдання №3</a:t>
            </a:r>
            <a:endParaRPr lang="ru-RU" sz="2000" b="1" dirty="0">
              <a:latin typeface="Monotype Corsiva" pitchFamily="66" charset="0"/>
              <a:ea typeface="Batang" pitchFamily="18" charset="-127"/>
            </a:endParaRPr>
          </a:p>
        </p:txBody>
      </p:sp>
      <p:pic>
        <p:nvPicPr>
          <p:cNvPr id="12" name="Рисунок 11" descr="img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2348880"/>
            <a:ext cx="5771057" cy="3539281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</p:cSld>
  <p:clrMapOvr>
    <a:masterClrMapping/>
  </p:clrMapOvr>
  <p:transition spd="slow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Monotype Corsiva" pitchFamily="66" charset="0"/>
              </a:rPr>
              <a:t>Хід роботи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64704"/>
          </a:xfrm>
          <a:ln w="190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Користуючись підручником та довідковою літературою порівняй два види пліснявих грибів.  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0" y="629816"/>
            <a:ext cx="9036496" cy="6228184"/>
            <a:chOff x="0" y="629816"/>
            <a:chExt cx="9036496" cy="6228184"/>
          </a:xfrm>
        </p:grpSpPr>
        <p:grpSp>
          <p:nvGrpSpPr>
            <p:cNvPr id="5" name="Группа 3"/>
            <p:cNvGrpSpPr/>
            <p:nvPr/>
          </p:nvGrpSpPr>
          <p:grpSpPr>
            <a:xfrm>
              <a:off x="0" y="6516960"/>
              <a:ext cx="9036496" cy="224408"/>
              <a:chOff x="0" y="6516960"/>
              <a:chExt cx="9036496" cy="224408"/>
            </a:xfrm>
          </p:grpSpPr>
          <p:sp>
            <p:nvSpPr>
              <p:cNvPr id="9" name="Прямоугольник 8"/>
              <p:cNvSpPr/>
              <p:nvPr/>
            </p:nvSpPr>
            <p:spPr>
              <a:xfrm>
                <a:off x="0" y="6597352"/>
                <a:ext cx="9036496" cy="144016"/>
              </a:xfrm>
              <a:prstGeom prst="rect">
                <a:avLst/>
              </a:prstGeom>
              <a:solidFill>
                <a:srgbClr val="FF660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Прямоугольник 9"/>
              <p:cNvSpPr/>
              <p:nvPr/>
            </p:nvSpPr>
            <p:spPr>
              <a:xfrm flipV="1">
                <a:off x="0" y="6516960"/>
                <a:ext cx="7164288" cy="1524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6" name="Группа 6"/>
            <p:cNvGrpSpPr/>
            <p:nvPr/>
          </p:nvGrpSpPr>
          <p:grpSpPr>
            <a:xfrm rot="16200000" flipV="1">
              <a:off x="-2894384" y="3631704"/>
              <a:ext cx="6228184" cy="224408"/>
              <a:chOff x="0" y="6516960"/>
              <a:chExt cx="9036496" cy="224408"/>
            </a:xfrm>
          </p:grpSpPr>
          <p:sp>
            <p:nvSpPr>
              <p:cNvPr id="7" name="Прямоугольник 6"/>
              <p:cNvSpPr/>
              <p:nvPr/>
            </p:nvSpPr>
            <p:spPr>
              <a:xfrm>
                <a:off x="0" y="6597352"/>
                <a:ext cx="9036496" cy="144016"/>
              </a:xfrm>
              <a:prstGeom prst="rect">
                <a:avLst/>
              </a:prstGeom>
              <a:solidFill>
                <a:srgbClr val="FF660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Прямоугольник 7"/>
              <p:cNvSpPr/>
              <p:nvPr/>
            </p:nvSpPr>
            <p:spPr>
              <a:xfrm flipV="1">
                <a:off x="0" y="6516960"/>
                <a:ext cx="7164288" cy="1524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11" name="TextBox 10"/>
          <p:cNvSpPr txBox="1"/>
          <p:nvPr/>
        </p:nvSpPr>
        <p:spPr>
          <a:xfrm>
            <a:off x="6660232" y="980728"/>
            <a:ext cx="11849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dirty="0" smtClean="0">
                <a:latin typeface="Monotype Corsiva" pitchFamily="66" charset="0"/>
                <a:ea typeface="Batang" pitchFamily="18" charset="-127"/>
              </a:rPr>
              <a:t>Поміркуй </a:t>
            </a:r>
            <a:endParaRPr lang="ru-RU" sz="2000" b="1" dirty="0">
              <a:latin typeface="Monotype Corsiva" pitchFamily="66" charset="0"/>
              <a:ea typeface="Batang" pitchFamily="18" charset="-127"/>
            </a:endParaRPr>
          </a:p>
        </p:txBody>
      </p:sp>
      <p:pic>
        <p:nvPicPr>
          <p:cNvPr id="12" name="Рисунок 11" descr="6Hh4dhA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2924944"/>
            <a:ext cx="6025173" cy="2966060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13" name="TextBox 12"/>
          <p:cNvSpPr txBox="1"/>
          <p:nvPr/>
        </p:nvSpPr>
        <p:spPr>
          <a:xfrm>
            <a:off x="3563888" y="5579948"/>
            <a:ext cx="886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Мукор 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6444208" y="5589240"/>
            <a:ext cx="1093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err="1" smtClean="0"/>
              <a:t>Пеніцил</a:t>
            </a:r>
            <a:r>
              <a:rPr lang="uk-UA" dirty="0" smtClean="0"/>
              <a:t>  </a:t>
            </a:r>
            <a:endParaRPr lang="ru-RU" dirty="0"/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Monotype Corsiva" pitchFamily="66" charset="0"/>
              </a:rPr>
              <a:t>Хід роботи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908920"/>
          </a:xfrm>
          <a:ln w="1905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Дай відповідь на питання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Чому мукор називають білою цвіллю? 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Яку будову має мукор?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Обери умови зберігання продуктів від цвілі: наявність вологи; наявність сонячного світла; відсутність вологи; відсутність сонячного світла; температура нижче 0</a:t>
            </a:r>
            <a:r>
              <a:rPr lang="uk-UA" sz="24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С; температура вище10</a:t>
            </a:r>
            <a:r>
              <a:rPr lang="uk-UA" sz="24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0" y="629816"/>
            <a:ext cx="9036496" cy="6228184"/>
            <a:chOff x="0" y="629816"/>
            <a:chExt cx="9036496" cy="6228184"/>
          </a:xfrm>
        </p:grpSpPr>
        <p:grpSp>
          <p:nvGrpSpPr>
            <p:cNvPr id="5" name="Группа 3"/>
            <p:cNvGrpSpPr/>
            <p:nvPr/>
          </p:nvGrpSpPr>
          <p:grpSpPr>
            <a:xfrm>
              <a:off x="0" y="6516960"/>
              <a:ext cx="9036496" cy="224408"/>
              <a:chOff x="0" y="6516960"/>
              <a:chExt cx="9036496" cy="224408"/>
            </a:xfrm>
          </p:grpSpPr>
          <p:sp>
            <p:nvSpPr>
              <p:cNvPr id="9" name="Прямоугольник 8"/>
              <p:cNvSpPr/>
              <p:nvPr/>
            </p:nvSpPr>
            <p:spPr>
              <a:xfrm>
                <a:off x="0" y="6597352"/>
                <a:ext cx="9036496" cy="144016"/>
              </a:xfrm>
              <a:prstGeom prst="rect">
                <a:avLst/>
              </a:prstGeom>
              <a:solidFill>
                <a:srgbClr val="FF660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Прямоугольник 9"/>
              <p:cNvSpPr/>
              <p:nvPr/>
            </p:nvSpPr>
            <p:spPr>
              <a:xfrm flipV="1">
                <a:off x="0" y="6516960"/>
                <a:ext cx="7164288" cy="1524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6" name="Группа 6"/>
            <p:cNvGrpSpPr/>
            <p:nvPr/>
          </p:nvGrpSpPr>
          <p:grpSpPr>
            <a:xfrm rot="16200000" flipV="1">
              <a:off x="-2894384" y="3631704"/>
              <a:ext cx="6228184" cy="224408"/>
              <a:chOff x="0" y="6516960"/>
              <a:chExt cx="9036496" cy="224408"/>
            </a:xfrm>
          </p:grpSpPr>
          <p:sp>
            <p:nvSpPr>
              <p:cNvPr id="7" name="Прямоугольник 6"/>
              <p:cNvSpPr/>
              <p:nvPr/>
            </p:nvSpPr>
            <p:spPr>
              <a:xfrm>
                <a:off x="0" y="6597352"/>
                <a:ext cx="9036496" cy="144016"/>
              </a:xfrm>
              <a:prstGeom prst="rect">
                <a:avLst/>
              </a:prstGeom>
              <a:solidFill>
                <a:srgbClr val="FF660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Прямоугольник 7"/>
              <p:cNvSpPr/>
              <p:nvPr/>
            </p:nvSpPr>
            <p:spPr>
              <a:xfrm flipV="1">
                <a:off x="0" y="6516960"/>
                <a:ext cx="7164288" cy="1524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11" name="TextBox 10"/>
          <p:cNvSpPr txBox="1"/>
          <p:nvPr/>
        </p:nvSpPr>
        <p:spPr>
          <a:xfrm>
            <a:off x="6660232" y="980728"/>
            <a:ext cx="16578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dirty="0" smtClean="0">
                <a:latin typeface="Monotype Corsiva" pitchFamily="66" charset="0"/>
                <a:ea typeface="Batang" pitchFamily="18" charset="-127"/>
              </a:rPr>
              <a:t>Зроби висновки</a:t>
            </a:r>
            <a:endParaRPr lang="ru-RU" sz="2000" b="1" dirty="0">
              <a:latin typeface="Monotype Corsiva" pitchFamily="66" charset="0"/>
              <a:ea typeface="Batang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36096" y="4581128"/>
            <a:ext cx="30796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dirty="0" smtClean="0">
                <a:latin typeface="Monotype Corsiva" pitchFamily="66" charset="0"/>
                <a:ea typeface="Batang" pitchFamily="18" charset="-127"/>
              </a:rPr>
              <a:t>Поміркуй  (для </a:t>
            </a:r>
            <a:r>
              <a:rPr lang="uk-UA" sz="2000" b="1" dirty="0" err="1" smtClean="0">
                <a:latin typeface="Monotype Corsiva" pitchFamily="66" charset="0"/>
                <a:ea typeface="Batang" pitchFamily="18" charset="-127"/>
              </a:rPr>
              <a:t>олімпіадників</a:t>
            </a:r>
            <a:r>
              <a:rPr lang="uk-UA" sz="2000" b="1" dirty="0" smtClean="0">
                <a:latin typeface="Monotype Corsiva" pitchFamily="66" charset="0"/>
                <a:ea typeface="Batang" pitchFamily="18" charset="-127"/>
              </a:rPr>
              <a:t>)</a:t>
            </a:r>
            <a:endParaRPr lang="ru-RU" sz="2000" b="1" dirty="0">
              <a:latin typeface="Monotype Corsiva" pitchFamily="66" charset="0"/>
              <a:ea typeface="Batang" pitchFamily="18" charset="-127"/>
            </a:endParaRPr>
          </a:p>
        </p:txBody>
      </p:sp>
      <p:sp>
        <p:nvSpPr>
          <p:cNvPr id="13" name="Содержимое 2"/>
          <p:cNvSpPr txBox="1">
            <a:spLocks/>
          </p:cNvSpPr>
          <p:nvPr/>
        </p:nvSpPr>
        <p:spPr>
          <a:xfrm>
            <a:off x="467544" y="5085184"/>
            <a:ext cx="8229600" cy="1008112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 чому проявляється подібність та чим відрізняються між собою цвілеві та шапинкові гриби?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11" grpId="0"/>
      <p:bldP spid="12" grpId="0"/>
      <p:bldP spid="13" grpId="0" uiExpand="1" build="p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392</Words>
  <Application>Microsoft Office PowerPoint</Application>
  <PresentationFormat>Экран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Будова  цвілевих грибів</vt:lpstr>
      <vt:lpstr>Мета дослідження</vt:lpstr>
      <vt:lpstr>Слайд 3</vt:lpstr>
      <vt:lpstr>Вказівки до виконання роботи</vt:lpstr>
      <vt:lpstr>Хід роботи </vt:lpstr>
      <vt:lpstr>Хід роботи </vt:lpstr>
      <vt:lpstr>Хід роботи </vt:lpstr>
      <vt:lpstr>Хід роботи </vt:lpstr>
      <vt:lpstr>Хід роботи </vt:lpstr>
      <vt:lpstr>Використана література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Будова  цвілевих грибів</dc:title>
  <dc:creator>Ярослав</dc:creator>
  <cp:lastModifiedBy>Ярослав</cp:lastModifiedBy>
  <cp:revision>19</cp:revision>
  <dcterms:created xsi:type="dcterms:W3CDTF">2015-01-06T11:16:32Z</dcterms:created>
  <dcterms:modified xsi:type="dcterms:W3CDTF">2015-02-02T06:08:08Z</dcterms:modified>
</cp:coreProperties>
</file>