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52AD-233B-47FA-849A-656B699905E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BF742-7B4E-4C37-9068-4C7E698B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Будо</a:t>
            </a:r>
            <a:r>
              <a:rPr lang="uk-UA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ва</a:t>
            </a: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голонасінних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Mistral" pitchFamily="66" charset="0"/>
              </a:rPr>
              <a:t>Лабораторне дослідження</a:t>
            </a:r>
            <a:endParaRPr lang="ru-RU" dirty="0">
              <a:solidFill>
                <a:schemeClr val="tx1"/>
              </a:solidFill>
              <a:latin typeface="Mistral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788024" y="4797152"/>
            <a:ext cx="4254262" cy="1968390"/>
            <a:chOff x="4889738" y="4889610"/>
            <a:chExt cx="4254262" cy="1968390"/>
          </a:xfrm>
        </p:grpSpPr>
        <p:pic>
          <p:nvPicPr>
            <p:cNvPr id="9" name="Рисунок 8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448779">
              <a:off x="5487301" y="5391083"/>
              <a:ext cx="1099616" cy="1009349"/>
            </a:xfrm>
            <a:prstGeom prst="rect">
              <a:avLst/>
            </a:prstGeom>
          </p:spPr>
        </p:pic>
        <p:pic>
          <p:nvPicPr>
            <p:cNvPr id="4" name="Рисунок 3" descr="65897244_1288295783_0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738" y="4889610"/>
              <a:ext cx="4254262" cy="1968390"/>
            </a:xfrm>
            <a:prstGeom prst="rect">
              <a:avLst/>
            </a:prstGeom>
          </p:spPr>
        </p:pic>
        <p:pic>
          <p:nvPicPr>
            <p:cNvPr id="5" name="Рисунок 4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480300">
              <a:off x="5984641" y="5134060"/>
              <a:ext cx="1099616" cy="1009349"/>
            </a:xfrm>
            <a:prstGeom prst="rect">
              <a:avLst/>
            </a:prstGeom>
          </p:spPr>
        </p:pic>
        <p:pic>
          <p:nvPicPr>
            <p:cNvPr id="7" name="Рисунок 6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34866">
              <a:off x="7910477" y="5524189"/>
              <a:ext cx="1099616" cy="1009349"/>
            </a:xfrm>
            <a:prstGeom prst="rect">
              <a:avLst/>
            </a:prstGeom>
          </p:spPr>
        </p:pic>
        <p:pic>
          <p:nvPicPr>
            <p:cNvPr id="8" name="Рисунок 7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93405">
              <a:off x="6853819" y="5781344"/>
              <a:ext cx="1099616" cy="1009349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 flipH="1">
            <a:off x="101714" y="4772978"/>
            <a:ext cx="4254262" cy="1968390"/>
            <a:chOff x="4889738" y="4889610"/>
            <a:chExt cx="4254262" cy="1968390"/>
          </a:xfrm>
        </p:grpSpPr>
        <p:pic>
          <p:nvPicPr>
            <p:cNvPr id="12" name="Рисунок 11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448779">
              <a:off x="5487301" y="5391083"/>
              <a:ext cx="1099616" cy="1009349"/>
            </a:xfrm>
            <a:prstGeom prst="rect">
              <a:avLst/>
            </a:prstGeom>
          </p:spPr>
        </p:pic>
        <p:pic>
          <p:nvPicPr>
            <p:cNvPr id="13" name="Рисунок 12" descr="65897244_1288295783_0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738" y="4889610"/>
              <a:ext cx="4254262" cy="1968390"/>
            </a:xfrm>
            <a:prstGeom prst="rect">
              <a:avLst/>
            </a:prstGeom>
          </p:spPr>
        </p:pic>
        <p:pic>
          <p:nvPicPr>
            <p:cNvPr id="14" name="Рисунок 13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480300">
              <a:off x="5984641" y="5134060"/>
              <a:ext cx="1099616" cy="1009349"/>
            </a:xfrm>
            <a:prstGeom prst="rect">
              <a:avLst/>
            </a:prstGeom>
          </p:spPr>
        </p:pic>
        <p:pic>
          <p:nvPicPr>
            <p:cNvPr id="15" name="Рисунок 14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34866">
              <a:off x="7910477" y="5524189"/>
              <a:ext cx="1099616" cy="1009349"/>
            </a:xfrm>
            <a:prstGeom prst="rect">
              <a:avLst/>
            </a:prstGeom>
          </p:spPr>
        </p:pic>
        <p:pic>
          <p:nvPicPr>
            <p:cNvPr id="16" name="Рисунок 15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93405">
              <a:off x="6853819" y="5781344"/>
              <a:ext cx="1099616" cy="100934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flipV="1">
            <a:off x="4782234" y="116632"/>
            <a:ext cx="4254262" cy="1968390"/>
            <a:chOff x="4889738" y="4889610"/>
            <a:chExt cx="4254262" cy="1968390"/>
          </a:xfrm>
        </p:grpSpPr>
        <p:pic>
          <p:nvPicPr>
            <p:cNvPr id="18" name="Рисунок 17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448779">
              <a:off x="5487301" y="5391083"/>
              <a:ext cx="1099616" cy="1009349"/>
            </a:xfrm>
            <a:prstGeom prst="rect">
              <a:avLst/>
            </a:prstGeom>
          </p:spPr>
        </p:pic>
        <p:pic>
          <p:nvPicPr>
            <p:cNvPr id="19" name="Рисунок 18" descr="65897244_1288295783_0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738" y="4889610"/>
              <a:ext cx="4254262" cy="1968390"/>
            </a:xfrm>
            <a:prstGeom prst="rect">
              <a:avLst/>
            </a:prstGeom>
          </p:spPr>
        </p:pic>
        <p:pic>
          <p:nvPicPr>
            <p:cNvPr id="20" name="Рисунок 19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480300">
              <a:off x="5984641" y="5134060"/>
              <a:ext cx="1099616" cy="1009349"/>
            </a:xfrm>
            <a:prstGeom prst="rect">
              <a:avLst/>
            </a:prstGeom>
          </p:spPr>
        </p:pic>
        <p:pic>
          <p:nvPicPr>
            <p:cNvPr id="21" name="Рисунок 20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34866">
              <a:off x="7910477" y="5524189"/>
              <a:ext cx="1099616" cy="1009349"/>
            </a:xfrm>
            <a:prstGeom prst="rect">
              <a:avLst/>
            </a:prstGeom>
          </p:spPr>
        </p:pic>
        <p:pic>
          <p:nvPicPr>
            <p:cNvPr id="22" name="Рисунок 21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93405">
              <a:off x="6853819" y="5781344"/>
              <a:ext cx="1099616" cy="100934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 flipH="1" flipV="1">
            <a:off x="101714" y="92458"/>
            <a:ext cx="4254262" cy="1968390"/>
            <a:chOff x="4889738" y="4889610"/>
            <a:chExt cx="4254262" cy="1968390"/>
          </a:xfrm>
        </p:grpSpPr>
        <p:pic>
          <p:nvPicPr>
            <p:cNvPr id="24" name="Рисунок 23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448779">
              <a:off x="5487301" y="5391083"/>
              <a:ext cx="1099616" cy="1009349"/>
            </a:xfrm>
            <a:prstGeom prst="rect">
              <a:avLst/>
            </a:prstGeom>
          </p:spPr>
        </p:pic>
        <p:pic>
          <p:nvPicPr>
            <p:cNvPr id="25" name="Рисунок 24" descr="65897244_1288295783_0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738" y="4889610"/>
              <a:ext cx="4254262" cy="1968390"/>
            </a:xfrm>
            <a:prstGeom prst="rect">
              <a:avLst/>
            </a:prstGeom>
          </p:spPr>
        </p:pic>
        <p:pic>
          <p:nvPicPr>
            <p:cNvPr id="26" name="Рисунок 25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480300">
              <a:off x="5984641" y="5134060"/>
              <a:ext cx="1099616" cy="1009349"/>
            </a:xfrm>
            <a:prstGeom prst="rect">
              <a:avLst/>
            </a:prstGeom>
          </p:spPr>
        </p:pic>
        <p:pic>
          <p:nvPicPr>
            <p:cNvPr id="27" name="Рисунок 26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34866">
              <a:off x="7910477" y="5524189"/>
              <a:ext cx="1099616" cy="1009349"/>
            </a:xfrm>
            <a:prstGeom prst="rect">
              <a:avLst/>
            </a:prstGeom>
          </p:spPr>
        </p:pic>
        <p:pic>
          <p:nvPicPr>
            <p:cNvPr id="28" name="Рисунок 27" descr="65897308_1288296357_2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93405">
              <a:off x="6853819" y="5781344"/>
              <a:ext cx="1099616" cy="1009349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2843808" y="5013176"/>
            <a:ext cx="3384376" cy="1728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pic>
        <p:nvPicPr>
          <p:cNvPr id="5" name="Содержимое 3" descr="65897240_1288295723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7" name="Рисунок 6" descr="65897308_1288296357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8" name="Рисунок 7" descr="65897240_1288295723_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339752" y="1412776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istral" pitchFamily="66" charset="0"/>
              </a:rPr>
              <a:t>Зроби висновки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1988840"/>
            <a:ext cx="8136904" cy="316835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основі проведеного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дослідження ми встановили, що: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?"/>
              <a:tabLst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Сосна та ялина належить до хвойних тому, що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?"/>
              <a:tabLst/>
              <a:defRPr/>
            </a:pP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Хвоя це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?"/>
              <a:tabLst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Хвойні випаровують мало води тому, що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?"/>
              <a:tabLst/>
              <a:defRPr/>
            </a:pP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Шишка це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?"/>
              <a:tabLst/>
              <a:defRPr/>
            </a:pPr>
            <a:r>
              <a:rPr lang="uk-UA" sz="2400" noProof="0" dirty="0" smtClean="0">
                <a:latin typeface="Times New Roman" pitchFamily="18" charset="0"/>
                <a:cs typeface="Times New Roman" pitchFamily="18" charset="0"/>
              </a:rPr>
              <a:t>Насінина сосни має …, це сприяє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?"/>
              <a:tabLst/>
              <a:defRPr/>
            </a:pPr>
            <a:r>
              <a:rPr kumimoji="0" lang="uk-UA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Ці дерева відносять до голонасінних тому, що…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 bldLvl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Перевір себе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(тест)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8"/>
            <a:ext cx="5904656" cy="5328592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 розміщені насінні зачатки у сосни: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лусках чоловічих шишок;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лусках жіночих шишок;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хвої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відбувається запилення у сосни: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комах;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вітру;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Самозапиленням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утворюється із насінних зачатків: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Насінина;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Пилок;</a:t>
            </a:r>
          </a:p>
          <a:p>
            <a:pPr marL="914400" lvl="1" indent="-514350">
              <a:buFont typeface="+mj-lt"/>
              <a:buAutoNum type="alphaUcPeriod"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pic>
        <p:nvPicPr>
          <p:cNvPr id="5" name="Содержимое 3" descr="65897240_1288295723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7" name="Рисунок 6" descr="65897308_1288296357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8" name="Рисунок 7" descr="65897240_1288295723_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sp>
        <p:nvSpPr>
          <p:cNvPr id="9" name="Улыбающееся лицо 8"/>
          <p:cNvSpPr/>
          <p:nvPr/>
        </p:nvSpPr>
        <p:spPr>
          <a:xfrm>
            <a:off x="1691680" y="2276872"/>
            <a:ext cx="360040" cy="3383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763688" y="4005064"/>
            <a:ext cx="360040" cy="3383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691680" y="5373216"/>
            <a:ext cx="360040" cy="3383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Хто бажає знати більше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1368151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Уважно розгляньте будову пилкового зерна сосни звичайної. Поясніть, які пристосування має пилок для запилення вітром?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pic>
        <p:nvPicPr>
          <p:cNvPr id="5" name="Содержимое 3" descr="65897240_1288295723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7" name="Рисунок 6" descr="65897308_1288296357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8" name="Рисунок 7" descr="65897240_1288295723_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pic>
        <p:nvPicPr>
          <p:cNvPr id="10" name="Рисунок 9" descr="picea_pollen_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645024"/>
            <a:ext cx="2857500" cy="23050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67944" y="4293096"/>
            <a:ext cx="2321405" cy="9233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Пилкове зерно</a:t>
            </a:r>
          </a:p>
          <a:p>
            <a:pPr marL="342900" indent="-342900">
              <a:buFont typeface="+mj-lt"/>
              <a:buAutoNum type="arabicPeriod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Пилок</a:t>
            </a:r>
          </a:p>
          <a:p>
            <a:pPr marL="342900" indent="-342900">
              <a:buFont typeface="+mj-lt"/>
              <a:buAutoNum type="arabicPeriod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Повітряні камери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1988.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157192"/>
            <a:ext cx="728132" cy="1514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5897240_1288295723_03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32241" y="4149080"/>
            <a:ext cx="2411760" cy="2393762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203848" y="1484784"/>
            <a:ext cx="5544616" cy="201622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Ознайомитись з характерними рисами будови голонасінних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прикладі сосни звичайної та ялини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9" name="Рисунок 8" descr="65897308_1288296357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10" name="Рисунок 9" descr="65897240_1288295723_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3501008"/>
            <a:ext cx="4392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Обладнання</a:t>
            </a:r>
            <a:r>
              <a:rPr kumimoji="0" lang="uk-UA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Содержимое 13"/>
          <p:cNvSpPr txBox="1">
            <a:spLocks/>
          </p:cNvSpPr>
          <p:nvPr/>
        </p:nvSpPr>
        <p:spPr>
          <a:xfrm>
            <a:off x="323528" y="4653136"/>
            <a:ext cx="5976664" cy="180019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Пагони, шишки, насіння сосни та ялини,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мікропрепарат поперечного розрізу хвої, мікроскоп, лінійка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нитка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pic>
        <p:nvPicPr>
          <p:cNvPr id="11" name="Содержимое 3" descr="65897240_1288295723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Вказівки до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19256" cy="398904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Повторити правила безпеки при роботі з лабораторним обладнанням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Звернути увагу на нові поняття і терміни, їх слід запам’ятати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Уважно слухати пояснення вчителя, шукати відповіді на питання у підручнику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G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Висновки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зроби чіткі та стислі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Після завершення роботи навести лад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робочому місці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9" name="Рисунок 8" descr="65897308_1288296357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10" name="Рисунок 9" descr="65897240_1288295723_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Нові поняття та терміни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060848"/>
            <a:ext cx="4402832" cy="2016224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Голонасінні</a:t>
            </a:r>
          </a:p>
          <a:p>
            <a:pPr algn="ctr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Хвоя </a:t>
            </a:r>
          </a:p>
          <a:p>
            <a:pPr algn="ctr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Шишка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5" name="Рисунок 4" descr="65897308_1288296357_2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6" name="Рисунок 5" descr="65897240_1288295723_0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pic>
        <p:nvPicPr>
          <p:cNvPr id="7" name="Содержимое 3" descr="65897240_1288295723_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pic>
        <p:nvPicPr>
          <p:cNvPr id="8" name="Содержимое 3" descr="65897240_1288295723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Прочитай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Більшість представників голонасінних відносяться до хвойних рослин. Це дерева та кущі з голкоподібними або лускатими листками. Листки живуть від двох до п’яти років. Вони вкриті товстою шкіркою і містять мало продихів. Тому голонасінні рослини втрачають мало води. На пагонах хвойних розвиваються чоловічі та жіночі шишки. Шишка складається із осі й розташованих на ній лусочок. На лусках чоловічих шишок розвивається по 2 пилкових мішечка з пилком. На жіночих шишках – по 2 насінних зачатки. Насінина лежить відкрито на лусках жіночих шишок ( наче голо ). Від цього пішла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назва - голонасінні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6" name="Рисунок 5" descr="65897308_1288296357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7" name="Рисунок 6" descr="65897240_1288295723_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36912"/>
            <a:ext cx="4038600" cy="2880320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Розглянь зовнішню будову пагонів ялини та сосни.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Візьми ниточку (не менше 30см довжиною) і спробуй обмотати навколо стебла по колу, заводячи за кожну хвоїнку.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038600" cy="1008112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розміщена хвоя на стеблі?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6" name="Рисунок 5" descr="65897308_1288296357_2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7" name="Рисунок 6" descr="65897240_1288295723_0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pic>
        <p:nvPicPr>
          <p:cNvPr id="8" name="Содержимое 3" descr="65897240_1288295723_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198884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istral" pitchFamily="66" charset="0"/>
              </a:rPr>
              <a:t>Завдання 1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1484784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istral" pitchFamily="66" charset="0"/>
              </a:rPr>
              <a:t>Дай відповідь</a:t>
            </a:r>
            <a:endParaRPr lang="ru-RU" sz="28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8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  <p:bldP spid="11" grpId="0" build="p" animBg="1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6" name="Рисунок 5" descr="65897308_1288296357_2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7" name="Рисунок 6" descr="65897240_1288295723_0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pic>
        <p:nvPicPr>
          <p:cNvPr id="8" name="Содержимое 3" descr="65897240_1288295723_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3768" y="1412776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istral" pitchFamily="66" charset="0"/>
              </a:rPr>
              <a:t>Завдання 2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1988840"/>
            <a:ext cx="8064896" cy="144016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Розглянь хвою ялини та сосни.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 колір, форму, довжину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Свої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спостереження занеси до таблиці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87624" y="3501008"/>
          <a:ext cx="6096000" cy="1747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рослини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Хвоя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довжина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забарвлення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у пучку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Сосна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Ялина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539552" y="5373216"/>
            <a:ext cx="8064896" cy="115212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Розглянь під мікроскопом мікропрепарат 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поперечного розрізу хвої. Знайдіть щільну 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шкірочку,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продихи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8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bldLvl="2" animBg="1"/>
      <p:bldP spid="12" grpId="0" build="p" bldLvl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Хід роботи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5897290_1288296133_16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pic>
        <p:nvPicPr>
          <p:cNvPr id="5" name="Содержимое 3" descr="65897240_1288295723_03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7" name="Рисунок 6" descr="65897308_1288296357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8" name="Рисунок 7" descr="65897240_1288295723_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483768" y="126876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istral" pitchFamily="66" charset="0"/>
              </a:rPr>
              <a:t>Завдання 3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1844824"/>
            <a:ext cx="8064896" cy="122413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Дослідіть зовнішній вигляд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шишок ялини та сосни. З’ясуйте їх форму, розмір, забарвлення. Спостереження занесіть до таблиці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560" y="3140968"/>
          <a:ext cx="6096000" cy="1473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рослини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Шишки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розмір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забарвлення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колір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Сосна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Ялина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одержимое 2"/>
          <p:cNvSpPr txBox="1">
            <a:spLocks/>
          </p:cNvSpPr>
          <p:nvPr/>
        </p:nvSpPr>
        <p:spPr>
          <a:xfrm>
            <a:off x="611560" y="4653136"/>
            <a:ext cx="5184576" cy="187220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Знайдіть жіночі шишки 1-го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року, вони червонуватого кольору. Розгляньте зелені шишки 2-го року, зверніть увагу на міцно притиснуті луски.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Рисунок 13" descr="2510-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3" y="4653136"/>
            <a:ext cx="3276363" cy="187220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948264" y="4293096"/>
            <a:ext cx="160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Жіночі шишки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8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 bldLvl="2" animBg="1"/>
      <p:bldP spid="13" grpId="0" build="p" bldLvl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Хід роботи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5897290_1288296133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343226"/>
            <a:ext cx="728132" cy="1514774"/>
          </a:xfrm>
          <a:prstGeom prst="rect">
            <a:avLst/>
          </a:prstGeom>
        </p:spPr>
      </p:pic>
      <p:pic>
        <p:nvPicPr>
          <p:cNvPr id="5" name="Содержимое 3" descr="65897240_1288295723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464238"/>
            <a:ext cx="2411760" cy="239376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13056" y="70772"/>
            <a:ext cx="1488712" cy="1558028"/>
            <a:chOff x="0" y="0"/>
            <a:chExt cx="1488712" cy="1558028"/>
          </a:xfrm>
        </p:grpSpPr>
        <p:pic>
          <p:nvPicPr>
            <p:cNvPr id="7" name="Рисунок 6" descr="65897308_1288296357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620688"/>
              <a:ext cx="1021168" cy="937340"/>
            </a:xfrm>
            <a:prstGeom prst="rect">
              <a:avLst/>
            </a:prstGeom>
          </p:spPr>
        </p:pic>
        <p:pic>
          <p:nvPicPr>
            <p:cNvPr id="8" name="Рисунок 7" descr="65897240_1288295723_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0" y="0"/>
              <a:ext cx="1461942" cy="145103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339752" y="1412776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istral" pitchFamily="66" charset="0"/>
              </a:rPr>
              <a:t>Завдання 4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1988840"/>
            <a:ext cx="4104456" cy="18002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Препарувальною голкою відокремте луску шишки сосни, ознайомтесь з розміщенням насінини на ній.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1484784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istral" pitchFamily="66" charset="0"/>
              </a:rPr>
              <a:t>Дай відповідь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788024" y="1988840"/>
            <a:ext cx="4104456" cy="122413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Скільки насінин знаходилось на одній лусці?</a:t>
            </a:r>
            <a:endParaRPr kumimoji="0" lang="uk-UA" sz="2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11560" y="3861048"/>
            <a:ext cx="4104456" cy="93610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Розглянь насінину,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знайди крилатку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788024" y="3429000"/>
            <a:ext cx="4104456" cy="93610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Знайди у підручнику, яке значення має крилатка?</a:t>
            </a:r>
            <a:endParaRPr kumimoji="0" lang="uk-UA" sz="2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Рисунок 14" descr="kartinka47.jpeg"/>
          <p:cNvPicPr>
            <a:picLocks noChangeAspect="1"/>
          </p:cNvPicPr>
          <p:nvPr/>
        </p:nvPicPr>
        <p:blipFill>
          <a:blip r:embed="rId6" cstate="print"/>
          <a:srcRect t="3035" b="7251"/>
          <a:stretch>
            <a:fillRect/>
          </a:stretch>
        </p:blipFill>
        <p:spPr>
          <a:xfrm>
            <a:off x="611560" y="4869160"/>
            <a:ext cx="3254127" cy="1584176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851920" y="4904000"/>
            <a:ext cx="2088232" cy="147732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Будова насінини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Луска шишки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Крилатка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Насінина 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 bldLvl="2" animBg="1"/>
      <p:bldP spid="11" grpId="0"/>
      <p:bldP spid="12" grpId="0" build="p" bldLvl="2" animBg="1"/>
      <p:bldP spid="13" grpId="0" build="p" bldLvl="2" animBg="1"/>
      <p:bldP spid="14" grpId="0" uiExpand="1" build="p" bldLvl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608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Будова голонасінних</vt:lpstr>
      <vt:lpstr>Мета </vt:lpstr>
      <vt:lpstr>Вказівки до роботи</vt:lpstr>
      <vt:lpstr>Нові поняття та терміни</vt:lpstr>
      <vt:lpstr>Прочитай </vt:lpstr>
      <vt:lpstr>Хід роботи</vt:lpstr>
      <vt:lpstr>Хід роботи</vt:lpstr>
      <vt:lpstr>Хід роботи</vt:lpstr>
      <vt:lpstr>Хід роботи </vt:lpstr>
      <vt:lpstr>Хід роботи</vt:lpstr>
      <vt:lpstr>Перевір себе (тест)</vt:lpstr>
      <vt:lpstr>Хто бажає знати більше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28</cp:revision>
  <dcterms:created xsi:type="dcterms:W3CDTF">2015-01-05T16:50:04Z</dcterms:created>
  <dcterms:modified xsi:type="dcterms:W3CDTF">2015-02-02T06:02:13Z</dcterms:modified>
</cp:coreProperties>
</file>