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61FEB-68E5-4064-80D0-2716A3FD289A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93640-F8BF-411C-8D48-6B4E4B181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Palatino Linotype" pitchFamily="18" charset="0"/>
              </a:rPr>
              <a:t>Будова </a:t>
            </a:r>
            <a:r>
              <a:rPr lang="ru-RU" dirty="0" err="1" smtClean="0">
                <a:latin typeface="Palatino Linotype" pitchFamily="18" charset="0"/>
              </a:rPr>
              <a:t>клітини</a:t>
            </a:r>
            <a:r>
              <a:rPr lang="ru-RU" dirty="0" smtClean="0">
                <a:latin typeface="Palatino Linotype" pitchFamily="18" charset="0"/>
              </a:rPr>
              <a:t> листка </a:t>
            </a:r>
            <a:r>
              <a:rPr lang="ru-RU" dirty="0" err="1" smtClean="0">
                <a:latin typeface="Palatino Linotype" pitchFamily="18" charset="0"/>
              </a:rPr>
              <a:t>елодеї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atin typeface="Mistral" pitchFamily="66" charset="0"/>
              </a:rPr>
              <a:t>Лабораторне дослідження</a:t>
            </a:r>
            <a:endParaRPr lang="ru-RU" dirty="0">
              <a:latin typeface="Mistral" pitchFamily="66" charset="0"/>
            </a:endParaRPr>
          </a:p>
        </p:txBody>
      </p:sp>
      <p:pic>
        <p:nvPicPr>
          <p:cNvPr id="7" name="Рисунок 6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pic>
        <p:nvPicPr>
          <p:cNvPr id="5" name="Рисунок 4" descr="images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2787897" cy="20882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580112" y="5013176"/>
            <a:ext cx="3384376" cy="172819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Ярмоленко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Лариса Михайлівна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вчитель біології</a:t>
            </a:r>
          </a:p>
          <a:p>
            <a:pPr algn="ctr"/>
            <a:r>
              <a:rPr lang="uk-UA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Дмитрівський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НВК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275856" y="0"/>
            <a:ext cx="2460003" cy="64479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413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?</a:t>
            </a:r>
            <a:endParaRPr lang="ru-RU" sz="413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На основі проведеного дослідження ми встановили, що:</a:t>
            </a:r>
          </a:p>
          <a:p>
            <a:pPr lvl="1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Живі організми утворені з …</a:t>
            </a:r>
          </a:p>
          <a:p>
            <a:pPr lvl="1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Клітини складаються з …</a:t>
            </a:r>
          </a:p>
          <a:p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Дай відповідь на запитання:</a:t>
            </a:r>
          </a:p>
          <a:p>
            <a:pPr lvl="1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Яких правил слід дотримуватись при роботі з мікроскопом?</a:t>
            </a:r>
          </a:p>
          <a:p>
            <a:pPr lvl="1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Як встановити, у скільки разів збільшує мікроскоп?</a:t>
            </a:r>
          </a:p>
          <a:p>
            <a:pPr lvl="1"/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Які частини клітини можна побачити у світловий мікроскоп?</a:t>
            </a:r>
          </a:p>
          <a:p>
            <a:pPr lvl="1"/>
            <a:endParaRPr lang="uk-UA" sz="2000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endParaRPr lang="ru-RU" sz="2400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Хід роботи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2160" y="1268760"/>
            <a:ext cx="25410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>
                <a:latin typeface="Monotype Corsiva" pitchFamily="66" charset="0"/>
              </a:rPr>
              <a:t>Зроби висновки</a:t>
            </a:r>
            <a:endParaRPr lang="ru-RU" sz="3200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Palatino Linotype" pitchFamily="18" charset="0"/>
              </a:rPr>
              <a:t>Перевір себе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600" b="1" dirty="0">
                <a:solidFill>
                  <a:srgbClr val="0070C0"/>
                </a:solidFill>
                <a:latin typeface="Constantia" pitchFamily="18" charset="0"/>
              </a:rPr>
              <a:t>Клітинна мембрана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600" b="1" dirty="0">
                <a:solidFill>
                  <a:srgbClr val="0070C0"/>
                </a:solidFill>
                <a:latin typeface="Constantia" pitchFamily="18" charset="0"/>
              </a:rPr>
              <a:t>Органели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600" b="1" dirty="0">
                <a:solidFill>
                  <a:srgbClr val="0070C0"/>
                </a:solidFill>
                <a:latin typeface="Constantia" pitchFamily="18" charset="0"/>
              </a:rPr>
              <a:t>Цитоплазма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600" b="1" dirty="0">
                <a:solidFill>
                  <a:srgbClr val="0070C0"/>
                </a:solidFill>
                <a:latin typeface="Constantia" pitchFamily="18" charset="0"/>
              </a:rPr>
              <a:t>Ядро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uk-UA" sz="2600" b="1" dirty="0">
                <a:solidFill>
                  <a:srgbClr val="FF0000"/>
                </a:solidFill>
                <a:latin typeface="Constantia" pitchFamily="18" charset="0"/>
              </a:rPr>
              <a:t>Внутрішній рідкий вміст клітини;</a:t>
            </a:r>
          </a:p>
          <a:p>
            <a:pPr marL="514350" indent="-514350">
              <a:buFont typeface="+mj-lt"/>
              <a:buAutoNum type="alphaUcPeriod"/>
            </a:pPr>
            <a:r>
              <a:rPr lang="uk-UA" sz="2600" b="1" dirty="0">
                <a:solidFill>
                  <a:srgbClr val="FF0000"/>
                </a:solidFill>
                <a:latin typeface="Constantia" pitchFamily="18" charset="0"/>
              </a:rPr>
              <a:t>Постійні структури клітини, які виконують певні функції;</a:t>
            </a:r>
          </a:p>
          <a:p>
            <a:pPr marL="514350" indent="-514350">
              <a:buFont typeface="+mj-lt"/>
              <a:buAutoNum type="alphaUcPeriod"/>
            </a:pPr>
            <a:r>
              <a:rPr lang="uk-UA" sz="2600" b="1" dirty="0">
                <a:solidFill>
                  <a:srgbClr val="FF0000"/>
                </a:solidFill>
                <a:latin typeface="Constantia" pitchFamily="18" charset="0"/>
              </a:rPr>
              <a:t>Структура, що відмежовує внутрішній вміст клітини, та забезпечує її живлення;</a:t>
            </a:r>
          </a:p>
          <a:p>
            <a:pPr marL="514350" indent="-514350">
              <a:buFont typeface="+mj-lt"/>
              <a:buAutoNum type="alphaUcPeriod"/>
            </a:pPr>
            <a:r>
              <a:rPr lang="uk-UA" sz="2600" b="1" dirty="0">
                <a:solidFill>
                  <a:srgbClr val="FF0000"/>
                </a:solidFill>
                <a:latin typeface="Constantia" pitchFamily="18" charset="0"/>
              </a:rPr>
              <a:t>Структура, яка керує роботою клітини</a:t>
            </a:r>
          </a:p>
          <a:p>
            <a:pPr marL="514350" indent="-514350">
              <a:buFont typeface="+mj-lt"/>
              <a:buAutoNum type="alphaUcPeriod"/>
            </a:pP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4067944" y="1844824"/>
            <a:ext cx="648072" cy="1800200"/>
          </a:xfrm>
          <a:prstGeom prst="straightConnector1">
            <a:avLst/>
          </a:prstGeom>
          <a:ln w="5715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1"/>
              <a:tileRect/>
            </a:gra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55776" y="2204864"/>
            <a:ext cx="2160240" cy="216024"/>
          </a:xfrm>
          <a:prstGeom prst="straightConnector1">
            <a:avLst/>
          </a:prstGeom>
          <a:ln w="5715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1"/>
              <a:tileRect/>
            </a:gra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987824" y="1844824"/>
            <a:ext cx="1728192" cy="648072"/>
          </a:xfrm>
          <a:prstGeom prst="straightConnector1">
            <a:avLst/>
          </a:prstGeom>
          <a:ln w="5715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1"/>
              <a:tileRect/>
            </a:gra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835696" y="2996952"/>
            <a:ext cx="2880320" cy="2520280"/>
          </a:xfrm>
          <a:prstGeom prst="straightConnector1">
            <a:avLst/>
          </a:prstGeom>
          <a:ln w="57150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lin ang="0" scaled="1"/>
              <a:tileRect/>
            </a:gra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51720" y="1124744"/>
            <a:ext cx="51074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Batang" pitchFamily="18" charset="-127"/>
                <a:ea typeface="Batang" pitchFamily="18" charset="-127"/>
              </a:rPr>
              <a:t>З’єднай стрілками дві колонки</a:t>
            </a:r>
            <a:endParaRPr lang="ru-RU" sz="2400" dirty="0"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Використана література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Біологія: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для 6 кл.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загальноосвіт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./ І.Ю.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Костіков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та ін. – К.: Освіта, 2014.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Гамуля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Ю. Г. Усі уроки біології 7 кл: навчально-метод. Посібник. _ Х.;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Вид.група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“Основа”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Матяш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Н. Ю. та ін. Завдання для державної підсумкової атестації з біології за курс основної школи. – 2-е вид., перероб.,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– К.: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Генеза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2004</a:t>
            </a:r>
          </a:p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Розенштейн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 М. Самостоятельные работы учащихся по биологии: Растения: Пособие для учителя. – М.: Просвещение, 1988.</a:t>
            </a:r>
          </a:p>
          <a:p>
            <a:endParaRPr lang="ru-RU" sz="2400" dirty="0"/>
          </a:p>
        </p:txBody>
      </p:sp>
    </p:spTree>
  </p:cSld>
  <p:clrMapOvr>
    <a:masterClrMapping/>
  </p:clrMapOvr>
  <p:transition spd="med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Palatino Linotype" pitchFamily="18" charset="0"/>
              </a:rPr>
              <a:t>Мета: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Monotype Corsiva" pitchFamily="66" charset="0"/>
              </a:rPr>
              <a:t>Ознайомитись з будовою рослинної клітини; навчитися виготовляти мікропрепарати; закріпити навички роботи зі збільшувальними приладами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Palatino Linotype" pitchFamily="18" charset="0"/>
              </a:rPr>
              <a:t>Обладнання 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 smtClean="0">
                <a:latin typeface="Monotype Corsiva" pitchFamily="66" charset="0"/>
              </a:rPr>
              <a:t>Мікроскоп; </a:t>
            </a:r>
            <a:r>
              <a:rPr lang="uk-UA" dirty="0">
                <a:latin typeface="Monotype Corsiva" pitchFamily="66" charset="0"/>
              </a:rPr>
              <a:t>обладнання для виготовлення </a:t>
            </a:r>
            <a:r>
              <a:rPr lang="uk-UA" dirty="0" smtClean="0">
                <a:latin typeface="Monotype Corsiva" pitchFamily="66" charset="0"/>
              </a:rPr>
              <a:t>мікропрепаратів; фільтрувальний папір; склянка </a:t>
            </a:r>
            <a:r>
              <a:rPr lang="uk-UA" dirty="0">
                <a:latin typeface="Monotype Corsiva" pitchFamily="66" charset="0"/>
              </a:rPr>
              <a:t>з </a:t>
            </a:r>
            <a:r>
              <a:rPr lang="uk-UA" dirty="0" smtClean="0">
                <a:latin typeface="Monotype Corsiva" pitchFamily="66" charset="0"/>
              </a:rPr>
              <a:t>водою; </a:t>
            </a:r>
            <a:r>
              <a:rPr lang="uk-UA" dirty="0">
                <a:latin typeface="Monotype Corsiva" pitchFamily="66" charset="0"/>
              </a:rPr>
              <a:t>розчин йодиду </a:t>
            </a:r>
            <a:r>
              <a:rPr lang="uk-UA" dirty="0" smtClean="0">
                <a:latin typeface="Monotype Corsiva" pitchFamily="66" charset="0"/>
              </a:rPr>
              <a:t>калію; </a:t>
            </a:r>
            <a:r>
              <a:rPr lang="uk-UA" dirty="0">
                <a:latin typeface="Monotype Corsiva" pitchFamily="66" charset="0"/>
              </a:rPr>
              <a:t>гілочка </a:t>
            </a:r>
            <a:r>
              <a:rPr lang="uk-UA" dirty="0" smtClean="0">
                <a:latin typeface="Monotype Corsiva" pitchFamily="66" charset="0"/>
              </a:rPr>
              <a:t>елодеї, витримана на сонячному світлі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Palatino Linotype" pitchFamily="18" charset="0"/>
              </a:rPr>
              <a:t>Вказівки до виконання роботи</a:t>
            </a:r>
            <a:endParaRPr lang="ru-RU" dirty="0">
              <a:latin typeface="Palatino Linotype" pitchFamily="18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Повтори правила безпеки при роботі з лабораторним обладнанням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Зверни увагу на нові поняття і терміни, їх слід запам’ятати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Уважно слухай пояснення вчителя, шукай відповіді на питання у підручнику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Зроби схематичний малюнок. Його розташуй з лівого боку, а підписи зроби</a:t>
            </a:r>
            <a:r>
              <a:rPr kumimoji="0" lang="uk-UA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 на правому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Висновки зроби чіткі </a:t>
            </a: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та стислі</a:t>
            </a:r>
          </a:p>
          <a:p>
            <a:pPr>
              <a:buClr>
                <a:srgbClr val="00B050"/>
              </a:buClr>
              <a:buFont typeface="Wingdings" pitchFamily="2" charset="2"/>
              <a:buChar char="q"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onstantia" pitchFamily="18" charset="0"/>
                <a:ea typeface="+mn-ea"/>
                <a:cs typeface="+mn-cs"/>
              </a:rPr>
              <a:t>Після завершення роботи наведи лад на робочому місці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onstant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Palatino Linotype" pitchFamily="18" charset="0"/>
              </a:rPr>
              <a:t>Нові поняття та терміни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algn="ctr">
              <a:buFont typeface="Wingdings" pitchFamily="2" charset="2"/>
              <a:buChar char="ü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Клітинна мембрана</a:t>
            </a:r>
          </a:p>
          <a:p>
            <a:pPr algn="ctr">
              <a:buFont typeface="Wingdings" pitchFamily="2" charset="2"/>
              <a:buChar char="ü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Цитоплазма </a:t>
            </a:r>
          </a:p>
          <a:p>
            <a:pPr algn="ctr">
              <a:buFont typeface="Wingdings" pitchFamily="2" charset="2"/>
              <a:buChar char="ü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Органели </a:t>
            </a:r>
          </a:p>
          <a:p>
            <a:pPr algn="ctr">
              <a:buFont typeface="Wingdings" pitchFamily="2" charset="2"/>
              <a:buChar char="ü"/>
            </a:pPr>
            <a:r>
              <a:rPr lang="uk-UA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Ядро</a:t>
            </a:r>
            <a:endParaRPr lang="uk-UA" sz="24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  <a:p>
            <a:pPr algn="ctr">
              <a:buFont typeface="Wingdings" pitchFamily="2" charset="2"/>
              <a:buChar char="ü"/>
            </a:pPr>
            <a:endParaRPr lang="ru-RU" dirty="0"/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Palatino Linotype" pitchFamily="18" charset="0"/>
              </a:rPr>
              <a:t>Прочитай текст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Font typeface="Wingdings" pitchFamily="2" charset="2"/>
              <a:buChar char="G"/>
              <a:defRPr/>
            </a:pP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Всі органи рослин складаються з клітин, які можна роздивитися тільки під мікроскопом. Клітини різноманітні за формою, розмірами, забарвленням. Внутрішня будова клітин однакова. Кожна з них має щільну прозору оболонку.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Всередині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знаходиться цитоплазма, в якій розташоване ядро, забарвлені пластиди. У цитоплазмі добре помітні вакуолі з клітинним соком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Palatino Linotype" pitchFamily="18" charset="0"/>
              </a:rPr>
              <a:t>Хід роботи</a:t>
            </a:r>
            <a:endParaRPr lang="ru-RU" dirty="0">
              <a:latin typeface="Palatino Linotyp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5856" y="1600200"/>
            <a:ext cx="5410944" cy="4781128"/>
          </a:xfrm>
        </p:spPr>
        <p:txBody>
          <a:bodyPr/>
          <a:lstStyle/>
          <a:p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Приготуй 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мікропрепарат клітин листка елодеї: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Візьми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листок елодеї і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поклади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на предметне скло у крапельку води;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Крапни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розчином йодиду калію (щоб підфарбувати);</a:t>
            </a:r>
          </a:p>
          <a:p>
            <a:pPr lvl="1"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Накрий накривним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скельцем,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зайву 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воду </a:t>
            </a: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відтягни 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фільтрувальним папером</a:t>
            </a:r>
          </a:p>
          <a:p>
            <a:pPr lvl="1"/>
            <a:endParaRPr lang="ru-RU" dirty="0"/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32240" y="1052736"/>
            <a:ext cx="1899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Завдання 1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8" name="Рисунок 7" descr="bumag22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340768"/>
            <a:ext cx="3240360" cy="49569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Рисунок 9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2348879"/>
            <a:ext cx="2448272" cy="27814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7584" y="5157192"/>
            <a:ext cx="21323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dirty="0" smtClean="0">
                <a:latin typeface="Monotype Corsiva" pitchFamily="66" charset="0"/>
              </a:rPr>
              <a:t>Гілочка </a:t>
            </a:r>
            <a:br>
              <a:rPr lang="uk-UA" sz="2400" dirty="0" smtClean="0">
                <a:latin typeface="Monotype Corsiva" pitchFamily="66" charset="0"/>
              </a:rPr>
            </a:br>
            <a:r>
              <a:rPr lang="uk-UA" sz="2400" dirty="0" smtClean="0">
                <a:latin typeface="Monotype Corsiva" pitchFamily="66" charset="0"/>
              </a:rPr>
              <a:t>елодеї канадської</a:t>
            </a:r>
            <a:endParaRPr lang="ru-RU" sz="2400" dirty="0" smtClean="0"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Виготовлений мікропрепарат поклади на предметний столик і розглянь, використовуючи об’єктив малого збільшення (х8)</a:t>
            </a:r>
          </a:p>
          <a:p>
            <a:pPr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Дивлячись в окуляр одним оком, знайди у полі зору мікропрепарат. Гвинтом налаштуй чітке зображення</a:t>
            </a:r>
            <a:endParaRPr lang="ru-RU" sz="2400" dirty="0" smtClean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4" name="Рисунок 3" descr="0_9fe19_82d1be23_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Хід роботи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1052736"/>
            <a:ext cx="1899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Завдання </a:t>
            </a:r>
            <a:r>
              <a:rPr lang="uk-UA" sz="3200" dirty="0" smtClean="0">
                <a:latin typeface="Monotype Corsiva" pitchFamily="66" charset="0"/>
              </a:rPr>
              <a:t>2</a:t>
            </a:r>
            <a:endParaRPr lang="ru-RU" sz="3200" dirty="0">
              <a:latin typeface="Monotype Corsiva" pitchFamily="66" charset="0"/>
            </a:endParaRPr>
          </a:p>
        </p:txBody>
      </p:sp>
      <p:pic>
        <p:nvPicPr>
          <p:cNvPr id="7" name="Рисунок 6" descr="images (1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933056"/>
            <a:ext cx="1790700" cy="2543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bumag22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340768"/>
            <a:ext cx="3240360" cy="49569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1988840"/>
            <a:ext cx="5194920" cy="4392488"/>
          </a:xfrm>
        </p:spPr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Обери клітину, у якій добре помітно всі її частини: оболонку (1), цитоплазму (2), ядро, вакуолю, пластиди (3)</a:t>
            </a:r>
          </a:p>
          <a:p>
            <a:pPr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Побачене порівняй з малюнком</a:t>
            </a:r>
          </a:p>
          <a:p>
            <a:pPr>
              <a:buClr>
                <a:srgbClr val="7030A0"/>
              </a:buClr>
              <a:buFont typeface="Wingdings" pitchFamily="2" charset="2"/>
              <a:buChar char="F"/>
            </a:pPr>
            <a:r>
              <a:rPr lang="uk-UA" sz="2400" dirty="0" smtClean="0">
                <a:solidFill>
                  <a:schemeClr val="tx2">
                    <a:lumMod val="50000"/>
                  </a:schemeClr>
                </a:solidFill>
                <a:latin typeface="Constantia" pitchFamily="18" charset="0"/>
              </a:rPr>
              <a:t>Малюнок перенеси у зошит і зроби відповідні підписи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4" name="Рисунок 3" descr="361139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916832"/>
            <a:ext cx="2036555" cy="352861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9592" y="5445224"/>
            <a:ext cx="19848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dirty="0" smtClean="0">
                <a:latin typeface="Monotype Corsiva" pitchFamily="66" charset="0"/>
              </a:rPr>
              <a:t>Будова клітини</a:t>
            </a:r>
            <a:endParaRPr lang="ru-RU" sz="2400" dirty="0" smtClean="0">
              <a:latin typeface="Monotype Corsiva" pitchFamily="66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2420888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1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71800" y="3212976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2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627784" y="2852936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123728" y="3140968"/>
            <a:ext cx="936104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Хід роботи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32240" y="1052736"/>
            <a:ext cx="1899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>
                <a:latin typeface="Monotype Corsiva" pitchFamily="66" charset="0"/>
              </a:rPr>
              <a:t>Завдання </a:t>
            </a:r>
            <a:r>
              <a:rPr lang="uk-UA" sz="3200" dirty="0" smtClean="0">
                <a:latin typeface="Monotype Corsiva" pitchFamily="66" charset="0"/>
              </a:rPr>
              <a:t>3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99792" y="3861048"/>
            <a:ext cx="864096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3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07704" y="4293096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Рисунок 23" descr="0_9fe19_82d1be23_L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4611192"/>
            <a:ext cx="8208912" cy="1986557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1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520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Будова клітини листка елодеї</vt:lpstr>
      <vt:lpstr>Мета:</vt:lpstr>
      <vt:lpstr>Обладнання </vt:lpstr>
      <vt:lpstr>Вказівки до виконання роботи</vt:lpstr>
      <vt:lpstr>Нові поняття та терміни</vt:lpstr>
      <vt:lpstr>Прочитай текст</vt:lpstr>
      <vt:lpstr>Хід роботи</vt:lpstr>
      <vt:lpstr>Слайд 8</vt:lpstr>
      <vt:lpstr>Слайд 9</vt:lpstr>
      <vt:lpstr>Слайд 10</vt:lpstr>
      <vt:lpstr>Перевір себе</vt:lpstr>
      <vt:lpstr>Використана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клытини</dc:title>
  <dc:creator>Ярослав</dc:creator>
  <cp:lastModifiedBy>Ярослав</cp:lastModifiedBy>
  <cp:revision>42</cp:revision>
  <dcterms:created xsi:type="dcterms:W3CDTF">2014-12-15T07:42:43Z</dcterms:created>
  <dcterms:modified xsi:type="dcterms:W3CDTF">2015-02-02T06:03:32Z</dcterms:modified>
</cp:coreProperties>
</file>