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5" r:id="rId5"/>
    <p:sldId id="264" r:id="rId6"/>
    <p:sldId id="259" r:id="rId7"/>
    <p:sldId id="260" r:id="rId8"/>
    <p:sldId id="261" r:id="rId9"/>
    <p:sldId id="263" r:id="rId10"/>
    <p:sldId id="262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C8FA-EB4B-4148-B830-AEDFA38CDCB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D58F-164E-42F2-9B09-9CA055779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C8FA-EB4B-4148-B830-AEDFA38CDCB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D58F-164E-42F2-9B09-9CA055779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C8FA-EB4B-4148-B830-AEDFA38CDCB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D58F-164E-42F2-9B09-9CA055779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C8FA-EB4B-4148-B830-AEDFA38CDCB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D58F-164E-42F2-9B09-9CA055779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C8FA-EB4B-4148-B830-AEDFA38CDCB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D58F-164E-42F2-9B09-9CA055779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C8FA-EB4B-4148-B830-AEDFA38CDCB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D58F-164E-42F2-9B09-9CA055779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C8FA-EB4B-4148-B830-AEDFA38CDCB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D58F-164E-42F2-9B09-9CA055779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C8FA-EB4B-4148-B830-AEDFA38CDCB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47D58F-164E-42F2-9B09-9CA055779E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C8FA-EB4B-4148-B830-AEDFA38CDCB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D58F-164E-42F2-9B09-9CA055779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C8FA-EB4B-4148-B830-AEDFA38CDCB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047D58F-164E-42F2-9B09-9CA055779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610C8FA-EB4B-4148-B830-AEDFA38CDCB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D58F-164E-42F2-9B09-9CA055779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610C8FA-EB4B-4148-B830-AEDFA38CDCBC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047D58F-164E-42F2-9B09-9CA055779E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strips dir="ru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2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8424936" cy="51845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05064"/>
            <a:ext cx="6480048" cy="1005096"/>
          </a:xfrm>
        </p:spPr>
        <p:txBody>
          <a:bodyPr/>
          <a:lstStyle/>
          <a:p>
            <a:r>
              <a:rPr lang="uk-UA" dirty="0" smtClean="0"/>
              <a:t>Будова кореня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644008" y="548680"/>
            <a:ext cx="4073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i="1" dirty="0" smtClean="0"/>
              <a:t>Лабораторне дослідження</a:t>
            </a:r>
            <a:endParaRPr lang="ru-RU" sz="24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652120" y="5013176"/>
            <a:ext cx="3384376" cy="172819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Ярмоленко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Лариса Михайлівна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вчитель біології</a:t>
            </a:r>
          </a:p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Дмитрівський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НВК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1988840"/>
            <a:ext cx="7715200" cy="2736304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uk-UA" dirty="0" smtClean="0"/>
              <a:t>На основі проведеної роботи ми встановили, що:</a:t>
            </a:r>
          </a:p>
          <a:p>
            <a:pPr lvl="1" algn="ctr">
              <a:buFont typeface="Wingdings" pitchFamily="2" charset="2"/>
              <a:buChar char=""/>
            </a:pPr>
            <a:r>
              <a:rPr lang="uk-UA" dirty="0" smtClean="0"/>
              <a:t>У зовнішній будові кореня розрізняють зони …</a:t>
            </a:r>
          </a:p>
          <a:p>
            <a:pPr lvl="1" algn="ctr">
              <a:buFont typeface="Wingdings" pitchFamily="2" charset="2"/>
              <a:buChar char=""/>
            </a:pPr>
            <a:r>
              <a:rPr lang="uk-UA" dirty="0" smtClean="0"/>
              <a:t>Кореневий чохлик складається з …</a:t>
            </a:r>
          </a:p>
          <a:p>
            <a:pPr lvl="1" algn="ctr">
              <a:buFont typeface="Wingdings" pitchFamily="2" charset="2"/>
              <a:buChar char=""/>
            </a:pPr>
            <a:r>
              <a:rPr lang="uk-UA" dirty="0" smtClean="0"/>
              <a:t>Кореневі волоски являють собою…</a:t>
            </a:r>
          </a:p>
          <a:p>
            <a:pPr lvl="1" algn="ctr">
              <a:buFont typeface="Wingdings" pitchFamily="2" charset="2"/>
              <a:buChar char=""/>
            </a:pPr>
            <a:r>
              <a:rPr lang="uk-UA" dirty="0" smtClean="0"/>
              <a:t>Вони виконують функцію…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/>
              <a:t>Хід роботи:</a:t>
            </a:r>
            <a:br>
              <a:rPr lang="uk-UA" sz="2800" dirty="0" smtClean="0"/>
            </a:br>
            <a:endParaRPr lang="ru-RU" sz="2800" dirty="0"/>
          </a:p>
        </p:txBody>
      </p:sp>
      <p:sp>
        <p:nvSpPr>
          <p:cNvPr id="6" name="Текст 7"/>
          <p:cNvSpPr txBox="1">
            <a:spLocks/>
          </p:cNvSpPr>
          <p:nvPr/>
        </p:nvSpPr>
        <p:spPr>
          <a:xfrm>
            <a:off x="467544" y="1124744"/>
            <a:ext cx="2448272" cy="432048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>
            <a:no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uk-UA" sz="2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Зроби висновки</a:t>
            </a:r>
            <a:endParaRPr kumimoji="0" lang="ru-RU" sz="23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>
            <a:spLocks noGrp="1"/>
          </p:cNvSpPr>
          <p:nvPr>
            <p:ph sz="half" idx="1"/>
          </p:nvPr>
        </p:nvSpPr>
        <p:spPr>
          <a:xfrm>
            <a:off x="611560" y="4797152"/>
            <a:ext cx="8291264" cy="1872208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uk-UA" sz="1800" dirty="0" smtClean="0">
                <a:solidFill>
                  <a:srgbClr val="FF0000"/>
                </a:solidFill>
              </a:rPr>
              <a:t>Відповідь :</a:t>
            </a:r>
          </a:p>
          <a:p>
            <a:pPr lvl="1" algn="ctr">
              <a:buFont typeface="Wingdings" pitchFamily="2" charset="2"/>
              <a:buChar char=""/>
            </a:pPr>
            <a:r>
              <a:rPr lang="uk-UA" sz="1800" dirty="0" smtClean="0">
                <a:solidFill>
                  <a:srgbClr val="FF0000"/>
                </a:solidFill>
              </a:rPr>
              <a:t>…кореневий чохлик, зона поділу, розтягування, всмоктування, провідна</a:t>
            </a:r>
          </a:p>
          <a:p>
            <a:pPr lvl="1" algn="ctr">
              <a:buFont typeface="Wingdings" pitchFamily="2" charset="2"/>
              <a:buChar char=""/>
            </a:pPr>
            <a:r>
              <a:rPr lang="uk-UA" sz="1800" dirty="0" smtClean="0">
                <a:solidFill>
                  <a:srgbClr val="FF0000"/>
                </a:solidFill>
              </a:rPr>
              <a:t>…щільно прилеглих клітин, з крохмальними зернами</a:t>
            </a:r>
          </a:p>
          <a:p>
            <a:pPr lvl="1" algn="ctr">
              <a:buFont typeface="Wingdings" pitchFamily="2" charset="2"/>
              <a:buChar char=""/>
            </a:pPr>
            <a:r>
              <a:rPr lang="uk-UA" sz="1800" dirty="0" smtClean="0">
                <a:solidFill>
                  <a:srgbClr val="FF0000"/>
                </a:solidFill>
              </a:rPr>
              <a:t>…клітини шкірочки кореня з довгими виростами</a:t>
            </a:r>
          </a:p>
          <a:p>
            <a:pPr lvl="1" algn="ctr">
              <a:buFont typeface="Wingdings" pitchFamily="2" charset="2"/>
              <a:buChar char=""/>
            </a:pPr>
            <a:r>
              <a:rPr lang="uk-UA" sz="1800" dirty="0" smtClean="0">
                <a:solidFill>
                  <a:srgbClr val="FF0000"/>
                </a:solidFill>
              </a:rPr>
              <a:t>…всмоктування</a:t>
            </a:r>
            <a:endParaRPr lang="ru-RU" sz="1800" dirty="0">
              <a:solidFill>
                <a:srgbClr val="FF0000"/>
              </a:solidFill>
            </a:endParaRPr>
          </a:p>
        </p:txBody>
      </p:sp>
      <p:pic>
        <p:nvPicPr>
          <p:cNvPr id="8" name="Рисунок 7" descr="Ins2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3573016"/>
            <a:ext cx="733425" cy="1066800"/>
          </a:xfrm>
          <a:prstGeom prst="rect">
            <a:avLst/>
          </a:prstGeom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5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450"/>
                            </p:stCondLst>
                            <p:childTnLst>
                              <p:par>
                                <p:cTn id="6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 tmFilter="0,0; .5, 1; 1, 1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"/>
                            </p:stCondLst>
                            <p:childTnLst>
                              <p:par>
                                <p:cTn id="7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 tmFilter="0,0; .5, 1; 1, 1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600"/>
                            </p:stCondLst>
                            <p:childTnLst>
                              <p:par>
                                <p:cTn id="8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 tmFilter="0,0; .5, 1; 1, 1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 tmFilter="0,0; .5, 1; 1, 1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 autoUpdateAnimBg="0"/>
      <p:bldP spid="6" grpId="0" build="p" autoUpdateAnimBg="0"/>
      <p:bldP spid="7" grpId="0" uiExpand="1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Використана література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Біологія: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підруч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для 6 кл.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загальноосвіт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./ І.Ю.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Костіков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та ін. – К.: Освіта, 2014.</a:t>
            </a: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Гамуля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Ю. Г. Усі уроки біології 7 кл: навчально-метод. Посібник. _ Х.;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Вид.група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“Основа”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2007.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Матяш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Н. Ю. та ін. Завдання для державної підсумкової атестації з біології за курс основної школи. – 2-е вид., перероб.,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доповн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Генеза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2004</a:t>
            </a: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Розенштейн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А. М. Самостоятельные работы учащихся по биологии: Растения: Пособие для учителя. – М.: Просвещение, 1988.</a:t>
            </a:r>
          </a:p>
          <a:p>
            <a:endParaRPr lang="ru-RU" sz="2400" dirty="0"/>
          </a:p>
        </p:txBody>
      </p:sp>
    </p:spTree>
  </p:cSld>
  <p:clrMapOvr>
    <a:masterClrMapping/>
  </p:clrMapOvr>
  <p:transition spd="med"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7467600" cy="4525963"/>
          </a:xfrm>
        </p:spPr>
        <p:txBody>
          <a:bodyPr/>
          <a:lstStyle/>
          <a:p>
            <a:r>
              <a:rPr lang="uk-UA" dirty="0" smtClean="0"/>
              <a:t>На проростках рослин знайти зони кореня; дослідити  будову кореневих волосків, кореневого чохлика у зв’язку з виконуваними функціями 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3573016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Проблема:</a:t>
            </a:r>
            <a:endParaRPr kumimoji="0" lang="ru-RU" sz="4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39552" y="4509120"/>
            <a:ext cx="7537648" cy="176944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uk-U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 відрізняються за внутрішньою будовою різні ділянки кореня</a:t>
            </a:r>
            <a:endParaRPr kumimoji="0" lang="ru-RU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Обладнання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7467600" cy="3777283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Проростки пшениці, квасолі; готові  мікропрепарати </a:t>
            </a:r>
            <a:r>
              <a:rPr lang="uk-UA" dirty="0" err="1" smtClean="0"/>
              <a:t>“Кореневий</a:t>
            </a:r>
            <a:r>
              <a:rPr lang="uk-UA" dirty="0" smtClean="0"/>
              <a:t> чохлик та кореневі </a:t>
            </a:r>
            <a:r>
              <a:rPr lang="uk-UA" dirty="0" err="1" smtClean="0"/>
              <a:t>волоски”</a:t>
            </a:r>
            <a:r>
              <a:rPr lang="uk-UA" dirty="0" smtClean="0"/>
              <a:t>; ручна лупа; мікроскоп</a:t>
            </a:r>
            <a:endParaRPr lang="ru-RU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Вказівки до виконання роботи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525963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Char char=""/>
            </a:pPr>
            <a:r>
              <a:rPr lang="uk-UA" sz="2300" dirty="0" smtClean="0"/>
              <a:t>Вислухай пояснення вчителя</a:t>
            </a:r>
          </a:p>
          <a:p>
            <a:pPr>
              <a:buFont typeface="Wingdings 2" pitchFamily="18" charset="2"/>
              <a:buChar char=""/>
            </a:pPr>
            <a:r>
              <a:rPr lang="uk-UA" sz="2300" dirty="0" smtClean="0"/>
              <a:t>Пригадай правила безпеки при роботі з мікроскопом та іншим обладнанням</a:t>
            </a:r>
          </a:p>
          <a:p>
            <a:pPr>
              <a:buFont typeface="Wingdings 2" pitchFamily="18" charset="2"/>
              <a:buChar char=""/>
            </a:pPr>
            <a:r>
              <a:rPr lang="uk-UA" sz="2300" dirty="0" smtClean="0"/>
              <a:t>Зверни увагу на нові поняття і терміни, їх слід запам’ятати</a:t>
            </a:r>
          </a:p>
          <a:p>
            <a:pPr>
              <a:buFont typeface="Wingdings 2" pitchFamily="18" charset="2"/>
              <a:buChar char=""/>
            </a:pPr>
            <a:r>
              <a:rPr lang="uk-UA" sz="2300" dirty="0" smtClean="0"/>
              <a:t>Незрозумілі пункти завдань негайно з’ясуй з учителем</a:t>
            </a:r>
          </a:p>
          <a:p>
            <a:pPr>
              <a:buFont typeface="Wingdings 2" pitchFamily="18" charset="2"/>
              <a:buChar char=""/>
            </a:pPr>
            <a:r>
              <a:rPr lang="uk-UA" sz="2300" dirty="0" smtClean="0"/>
              <a:t>Малювати об’єкти обов’язково. Малюнок розташувати з лівого боку, а підписи – на правому</a:t>
            </a:r>
          </a:p>
          <a:p>
            <a:pPr>
              <a:buFont typeface="Wingdings 2" pitchFamily="18" charset="2"/>
              <a:buChar char=""/>
            </a:pPr>
            <a:r>
              <a:rPr lang="uk-UA" sz="2300" dirty="0" smtClean="0"/>
              <a:t>Зроби чіткі та стислі висновки</a:t>
            </a:r>
          </a:p>
          <a:p>
            <a:pPr>
              <a:buFont typeface="Wingdings 2" pitchFamily="18" charset="2"/>
              <a:buChar char=""/>
            </a:pPr>
            <a:r>
              <a:rPr lang="uk-UA" sz="2300" dirty="0" smtClean="0"/>
              <a:t>Після завершення роботи наведи лад на робочому місці</a:t>
            </a:r>
          </a:p>
          <a:p>
            <a:pPr>
              <a:buFont typeface="Wingdings 2" pitchFamily="18" charset="2"/>
              <a:buChar char=""/>
            </a:pPr>
            <a:endParaRPr lang="uk-UA" sz="2300" dirty="0" smtClean="0"/>
          </a:p>
          <a:p>
            <a:pPr>
              <a:buFont typeface="Wingdings 2" pitchFamily="18" charset="2"/>
              <a:buChar char=""/>
            </a:pPr>
            <a:endParaRPr lang="uk-UA" sz="2300" dirty="0" smtClean="0"/>
          </a:p>
          <a:p>
            <a:pPr>
              <a:buFont typeface="Wingdings 2" pitchFamily="18" charset="2"/>
              <a:buChar char=""/>
            </a:pPr>
            <a:endParaRPr lang="uk-UA" sz="2300" dirty="0" smtClean="0"/>
          </a:p>
          <a:p>
            <a:endParaRPr lang="ru-RU" sz="2300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Нові поняття та терміни: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dirty="0" smtClean="0"/>
              <a:t>Кореневий чохлик</a:t>
            </a:r>
          </a:p>
          <a:p>
            <a:pPr algn="ctr"/>
            <a:r>
              <a:rPr lang="uk-UA" dirty="0" smtClean="0"/>
              <a:t>Кореневий волосок</a:t>
            </a:r>
          </a:p>
          <a:p>
            <a:pPr algn="ctr"/>
            <a:r>
              <a:rPr lang="uk-UA" dirty="0" smtClean="0"/>
              <a:t>Зона поділу</a:t>
            </a:r>
          </a:p>
          <a:p>
            <a:pPr algn="ctr"/>
            <a:r>
              <a:rPr lang="uk-UA" dirty="0" smtClean="0"/>
              <a:t>Зона розтягування</a:t>
            </a:r>
          </a:p>
          <a:p>
            <a:pPr algn="ctr"/>
            <a:r>
              <a:rPr lang="uk-UA" dirty="0" smtClean="0"/>
              <a:t>Зона всмоктування</a:t>
            </a:r>
          </a:p>
          <a:p>
            <a:pPr algn="ctr"/>
            <a:r>
              <a:rPr lang="uk-UA" dirty="0" smtClean="0"/>
              <a:t>Провідна зона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/>
              <a:t>Хід роботи:</a:t>
            </a:r>
            <a:br>
              <a:rPr lang="uk-UA" sz="2800" dirty="0" smtClean="0"/>
            </a:br>
            <a:r>
              <a:rPr lang="uk-UA" sz="2800" dirty="0" smtClean="0"/>
              <a:t> 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79512" y="1844824"/>
            <a:ext cx="5184576" cy="1728191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?"/>
            </a:pPr>
            <a:r>
              <a:rPr lang="uk-UA" sz="2300" dirty="0" smtClean="0"/>
              <a:t>Розгляньте корінь проростка неозброєним оком, потім у лупу. </a:t>
            </a:r>
          </a:p>
          <a:p>
            <a:pPr>
              <a:buFont typeface="Wingdings" pitchFamily="2" charset="2"/>
              <a:buChar char="?"/>
            </a:pPr>
            <a:r>
              <a:rPr lang="uk-UA" sz="2300" dirty="0" smtClean="0"/>
              <a:t>Знайдіть кінчик кореня. Він вкритий кореневим чохликом </a:t>
            </a:r>
            <a:endParaRPr lang="ru-RU" sz="2300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467544" y="4437112"/>
            <a:ext cx="6249888" cy="1944216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ebdings" pitchFamily="18" charset="2"/>
              <a:buChar char=""/>
            </a:pPr>
            <a:r>
              <a:rPr lang="uk-UA" sz="2300" dirty="0" smtClean="0">
                <a:cs typeface="DilleniaUPC" pitchFamily="18" charset="-34"/>
              </a:rPr>
              <a:t>Чим відрізняються клітини кореневого чохлика від клітин кінчика кореня?</a:t>
            </a:r>
          </a:p>
          <a:p>
            <a:pPr>
              <a:buFont typeface="Webdings" pitchFamily="18" charset="2"/>
              <a:buChar char=""/>
            </a:pPr>
            <a:r>
              <a:rPr lang="uk-UA" sz="2300" dirty="0" smtClean="0">
                <a:cs typeface="DilleniaUPC" pitchFamily="18" charset="-34"/>
              </a:rPr>
              <a:t> Які особливості будови кореневого чохлика дозволяють йому виконувати свою функцію</a:t>
            </a:r>
            <a:endParaRPr lang="ru-RU" sz="2300" dirty="0" smtClean="0">
              <a:cs typeface="DilleniaUPC" pitchFamily="18" charset="-34"/>
            </a:endParaRPr>
          </a:p>
          <a:p>
            <a:pPr>
              <a:buFont typeface="Webdings" pitchFamily="18" charset="2"/>
              <a:buChar char=""/>
            </a:pPr>
            <a:endParaRPr lang="uk-UA" dirty="0" smtClean="0"/>
          </a:p>
          <a:p>
            <a:pPr>
              <a:buFont typeface="Webdings" pitchFamily="18" charset="2"/>
              <a:buChar char=""/>
            </a:pPr>
            <a:endParaRPr lang="uk-UA" dirty="0" smtClean="0"/>
          </a:p>
        </p:txBody>
      </p:sp>
      <p:sp>
        <p:nvSpPr>
          <p:cNvPr id="8" name="Текст 7"/>
          <p:cNvSpPr>
            <a:spLocks noGrp="1"/>
          </p:cNvSpPr>
          <p:nvPr>
            <p:ph type="body" idx="4294967295"/>
          </p:nvPr>
        </p:nvSpPr>
        <p:spPr>
          <a:xfrm>
            <a:off x="179512" y="1340768"/>
            <a:ext cx="1728192" cy="432048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2400" i="1" dirty="0" smtClean="0"/>
              <a:t>Виконуй </a:t>
            </a:r>
            <a:endParaRPr lang="ru-RU" i="1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4294967295"/>
          </p:nvPr>
        </p:nvSpPr>
        <p:spPr>
          <a:xfrm>
            <a:off x="467544" y="3789040"/>
            <a:ext cx="2160240" cy="504056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400" i="1" dirty="0" smtClean="0"/>
              <a:t>Дай відповідь</a:t>
            </a:r>
            <a:endParaRPr lang="ru-RU" sz="24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203848" y="836712"/>
            <a:ext cx="2005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Batang" pitchFamily="18" charset="-127"/>
                <a:ea typeface="Batang" pitchFamily="18" charset="-127"/>
              </a:rPr>
              <a:t>завдання1</a:t>
            </a:r>
            <a:endParaRPr lang="ru-RU" sz="2800" b="1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2" name="Рисунок 11" descr="2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508104" y="1556792"/>
            <a:ext cx="3456384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/>
          <p:cNvSpPr txBox="1"/>
          <p:nvPr/>
        </p:nvSpPr>
        <p:spPr>
          <a:xfrm>
            <a:off x="6732240" y="4077072"/>
            <a:ext cx="2129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i="1" dirty="0" smtClean="0"/>
              <a:t>Кореневий чохлик</a:t>
            </a:r>
            <a:endParaRPr lang="ru-RU" i="1" dirty="0"/>
          </a:p>
        </p:txBody>
      </p:sp>
      <p:pic>
        <p:nvPicPr>
          <p:cNvPr id="14" name="Рисунок 13" descr="Ins2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212976"/>
            <a:ext cx="733425" cy="1066800"/>
          </a:xfrm>
          <a:prstGeom prst="rect">
            <a:avLst/>
          </a:prstGeom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60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utoUpdateAnimBg="0"/>
      <p:bldP spid="10" grpId="0" build="p" autoUpdateAnimBg="0"/>
      <p:bldP spid="8" grpId="0" build="p" autoUpdateAnimBg="0"/>
      <p:bldP spid="9" grpId="0" build="p" autoUpdateAnimBg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/>
              <a:t>Хід роботи:</a:t>
            </a:r>
            <a:br>
              <a:rPr lang="uk-UA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916832"/>
            <a:ext cx="6480720" cy="2304256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buFont typeface="Wingdings" pitchFamily="2" charset="2"/>
              <a:buChar char="?"/>
            </a:pPr>
            <a:r>
              <a:rPr lang="uk-UA" sz="2300" dirty="0" smtClean="0"/>
              <a:t>Зверніть увагу на зону, що розташована вище від кореневого чохлика. Це зона поділу та росту клітин</a:t>
            </a:r>
          </a:p>
          <a:p>
            <a:pPr>
              <a:buFont typeface="Wingdings" pitchFamily="2" charset="2"/>
              <a:buChar char="?"/>
            </a:pPr>
            <a:r>
              <a:rPr lang="uk-UA" sz="2300" dirty="0" smtClean="0"/>
              <a:t>В середній частині кореня розгляньте кореневі волоски, що мають вигляд легенького пушку</a:t>
            </a:r>
            <a:endParaRPr lang="ru-RU" sz="23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9552" y="4869160"/>
            <a:ext cx="6305128" cy="1828799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ebdings" pitchFamily="18" charset="2"/>
              <a:buChar char="s"/>
            </a:pPr>
            <a:r>
              <a:rPr lang="uk-UA" sz="2300" dirty="0" smtClean="0"/>
              <a:t>Прочитайте в підручнику яку функцію виконують кореневі волоски?</a:t>
            </a:r>
          </a:p>
          <a:p>
            <a:pPr>
              <a:buFont typeface="Webdings" pitchFamily="18" charset="2"/>
              <a:buChar char="s"/>
            </a:pPr>
            <a:r>
              <a:rPr lang="uk-UA" sz="2300" dirty="0" smtClean="0"/>
              <a:t>Яку назву має зона кореня із кореневими волосками?</a:t>
            </a:r>
            <a:endParaRPr lang="ru-RU" sz="2300" dirty="0"/>
          </a:p>
        </p:txBody>
      </p:sp>
      <p:sp>
        <p:nvSpPr>
          <p:cNvPr id="5" name="Текст 7"/>
          <p:cNvSpPr txBox="1">
            <a:spLocks/>
          </p:cNvSpPr>
          <p:nvPr/>
        </p:nvSpPr>
        <p:spPr>
          <a:xfrm>
            <a:off x="251520" y="1340768"/>
            <a:ext cx="1512168" cy="432048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>
            <a:normAutofit lnSpcReduction="10000"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uk-UA" sz="2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Виконуй</a:t>
            </a:r>
            <a:r>
              <a:rPr kumimoji="0" lang="uk-UA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8"/>
          <p:cNvSpPr txBox="1">
            <a:spLocks/>
          </p:cNvSpPr>
          <p:nvPr/>
        </p:nvSpPr>
        <p:spPr>
          <a:xfrm>
            <a:off x="539552" y="4293096"/>
            <a:ext cx="2088232" cy="504056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uk-UA" sz="2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Дай відповідь</a:t>
            </a:r>
            <a:endParaRPr kumimoji="0" lang="ru-RU" sz="23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1840" y="908720"/>
            <a:ext cx="2122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>
                <a:latin typeface="Batang" pitchFamily="18" charset="-127"/>
                <a:ea typeface="Batang" pitchFamily="18" charset="-127"/>
              </a:rPr>
              <a:t>з</a:t>
            </a:r>
            <a:r>
              <a:rPr lang="uk-UA" sz="2800" b="1" dirty="0" smtClean="0">
                <a:latin typeface="Batang" pitchFamily="18" charset="-127"/>
                <a:ea typeface="Batang" pitchFamily="18" charset="-127"/>
              </a:rPr>
              <a:t>авдання 2</a:t>
            </a:r>
            <a:endParaRPr lang="ru-RU" sz="2800" b="1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8" name="Рисунок 7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71517" y="1916832"/>
            <a:ext cx="2372483" cy="28997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7098760" y="4725144"/>
            <a:ext cx="204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i="1" dirty="0" smtClean="0"/>
              <a:t>Кореневі волоски</a:t>
            </a:r>
            <a:endParaRPr lang="ru-RU" i="1" dirty="0"/>
          </a:p>
        </p:txBody>
      </p:sp>
      <p:pic>
        <p:nvPicPr>
          <p:cNvPr id="10" name="Рисунок 9" descr="Ins2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5085184"/>
            <a:ext cx="733425" cy="1066800"/>
          </a:xfrm>
          <a:prstGeom prst="rect">
            <a:avLst/>
          </a:prstGeom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60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utoUpdateAnimBg="0"/>
      <p:bldP spid="4" grpId="0" build="p" autoUpdateAnimBg="0"/>
      <p:bldP spid="5" grpId="0" build="p" autoUpdateAnimBg="0"/>
      <p:bldP spid="6" grpId="0" build="p" autoUpdateAnimBg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/>
              <a:t>Хід роботи:</a:t>
            </a:r>
            <a:br>
              <a:rPr lang="uk-UA" sz="2800" dirty="0" smtClean="0"/>
            </a:b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131840" y="908720"/>
            <a:ext cx="2122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>
                <a:latin typeface="Batang" pitchFamily="18" charset="-127"/>
                <a:ea typeface="Batang" pitchFamily="18" charset="-127"/>
              </a:rPr>
              <a:t>з</a:t>
            </a:r>
            <a:r>
              <a:rPr lang="uk-UA" sz="2800" b="1" dirty="0" smtClean="0">
                <a:latin typeface="Batang" pitchFamily="18" charset="-127"/>
                <a:ea typeface="Batang" pitchFamily="18" charset="-127"/>
              </a:rPr>
              <a:t>авдання 3</a:t>
            </a:r>
            <a:endParaRPr lang="ru-RU" sz="28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7" name="Текст 7"/>
          <p:cNvSpPr txBox="1">
            <a:spLocks/>
          </p:cNvSpPr>
          <p:nvPr/>
        </p:nvSpPr>
        <p:spPr>
          <a:xfrm>
            <a:off x="251520" y="1700808"/>
            <a:ext cx="1512168" cy="432048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>
            <a:normAutofit lnSpcReduction="10000"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uk-UA" sz="2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Виконуй</a:t>
            </a:r>
            <a:r>
              <a:rPr kumimoji="0" lang="uk-UA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2276872"/>
            <a:ext cx="4752528" cy="4032448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buFont typeface="Wingdings" pitchFamily="2" charset="2"/>
              <a:buChar char="?"/>
            </a:pPr>
            <a:r>
              <a:rPr lang="uk-UA" sz="2300" dirty="0" smtClean="0"/>
              <a:t>Покладіть корінець на предметне скло в краплю води, забарвлену чорнилом, і розгляньте в мікроскоп. </a:t>
            </a:r>
          </a:p>
          <a:p>
            <a:pPr>
              <a:buFont typeface="Wingdings" pitchFamily="2" charset="2"/>
              <a:buChar char="?"/>
            </a:pPr>
            <a:r>
              <a:rPr lang="uk-UA" sz="2300" dirty="0" smtClean="0"/>
              <a:t>Порівняйте побачене в мікроскоп з малюнком та готовим мікропрепаратом</a:t>
            </a:r>
          </a:p>
          <a:p>
            <a:pPr>
              <a:buFont typeface="Wingdings" pitchFamily="2" charset="2"/>
              <a:buChar char="?"/>
            </a:pPr>
            <a:r>
              <a:rPr lang="uk-UA" sz="2300" dirty="0" smtClean="0"/>
              <a:t>Замалюйте малюнок і підпишіть його частини</a:t>
            </a:r>
            <a:endParaRPr lang="ru-RU" sz="2300" dirty="0"/>
          </a:p>
        </p:txBody>
      </p:sp>
      <p:pic>
        <p:nvPicPr>
          <p:cNvPr id="9" name="Рисунок 8" descr="bGg6p5Z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2163352"/>
            <a:ext cx="2975202" cy="3832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6588224" y="5877272"/>
            <a:ext cx="1514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i="1" dirty="0" smtClean="0"/>
              <a:t>Зони кореня</a:t>
            </a:r>
            <a:endParaRPr lang="ru-RU" i="1" dirty="0"/>
          </a:p>
        </p:txBody>
      </p:sp>
      <p:pic>
        <p:nvPicPr>
          <p:cNvPr id="11" name="Рисунок 10" descr="Ins2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44408" y="4941168"/>
            <a:ext cx="733425" cy="1066800"/>
          </a:xfrm>
          <a:prstGeom prst="rect">
            <a:avLst/>
          </a:prstGeom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60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 autoUpdateAnimBg="0"/>
      <p:bldP spid="8" grpId="0" uiExpand="1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1282582838_313e42303d383a30-3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t="8593" r="4597" b="5475"/>
          <a:stretch>
            <a:fillRect/>
          </a:stretch>
        </p:blipFill>
        <p:spPr>
          <a:xfrm>
            <a:off x="1043608" y="2060848"/>
            <a:ext cx="2714702" cy="1872208"/>
          </a:xfrm>
        </p:spPr>
      </p:pic>
      <p:pic>
        <p:nvPicPr>
          <p:cNvPr id="8" name="Содержимое 7" descr="luk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 l="16208"/>
          <a:stretch>
            <a:fillRect/>
          </a:stretch>
        </p:blipFill>
        <p:spPr>
          <a:xfrm>
            <a:off x="4932040" y="1844824"/>
            <a:ext cx="2488704" cy="2227579"/>
          </a:xfrm>
        </p:spPr>
      </p:pic>
      <p:sp>
        <p:nvSpPr>
          <p:cNvPr id="5" name="Текст 7"/>
          <p:cNvSpPr txBox="1">
            <a:spLocks/>
          </p:cNvSpPr>
          <p:nvPr/>
        </p:nvSpPr>
        <p:spPr>
          <a:xfrm>
            <a:off x="395536" y="1484784"/>
            <a:ext cx="4032448" cy="576064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>
            <a:normAutofit fontScale="92500"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uk-UA" sz="2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Поміркуй! (для </a:t>
            </a:r>
            <a:r>
              <a:rPr kumimoji="0" lang="uk-UA" sz="2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олімпіадників</a:t>
            </a:r>
            <a:r>
              <a:rPr kumimoji="0" lang="uk-UA" sz="2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endParaRPr kumimoji="0" lang="ru-RU" sz="3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09600" y="4270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Хід роботи:</a:t>
            </a:r>
            <a:br>
              <a:rPr kumimoji="0" lang="uk-UA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323528" y="4509120"/>
            <a:ext cx="8208912" cy="216024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>
            <a:no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?"/>
              <a:tabLst/>
              <a:defRPr/>
            </a:pPr>
            <a:r>
              <a:rPr kumimoji="0" lang="uk-UA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Розгляньте клітини шкірочки цибулини і кореневого волоска. Порівняйте їх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?"/>
              <a:tabLst/>
              <a:defRPr/>
            </a:pPr>
            <a:r>
              <a:rPr lang="uk-UA" sz="2300" dirty="0" smtClean="0"/>
              <a:t>Поясніть, якими особливостями будови вони відрізняються?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?"/>
              <a:tabLst/>
              <a:defRPr/>
            </a:pPr>
            <a:r>
              <a:rPr kumimoji="0" lang="uk-UA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Чим можна пояснити цю відмінність?</a:t>
            </a:r>
            <a:endParaRPr kumimoji="0" lang="ru-RU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7664" y="3861048"/>
            <a:ext cx="2250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i="1" dirty="0" smtClean="0"/>
              <a:t>Кореневий волосок</a:t>
            </a:r>
            <a:endParaRPr lang="ru-RU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4755878" y="4005064"/>
            <a:ext cx="284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i="1" dirty="0" smtClean="0"/>
              <a:t>Клітини шкірочки цибулі</a:t>
            </a:r>
            <a:endParaRPr lang="ru-RU" i="1" dirty="0"/>
          </a:p>
        </p:txBody>
      </p:sp>
      <p:pic>
        <p:nvPicPr>
          <p:cNvPr id="12" name="Рисунок 11" descr="Ins25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3140968"/>
            <a:ext cx="733425" cy="1066800"/>
          </a:xfrm>
          <a:prstGeom prst="rect">
            <a:avLst/>
          </a:prstGeom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  <p:bldP spid="10" grpId="0" uiExpand="1" build="p" autoUpdateAnimBg="0"/>
    </p:bldLst>
  </p:timing>
</p:sld>
</file>

<file path=ppt/theme/theme1.xml><?xml version="1.0" encoding="utf-8"?>
<a:theme xmlns:a="http://schemas.openxmlformats.org/drawingml/2006/main" name="Техническ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367</TotalTime>
  <Words>503</Words>
  <Application>Microsoft Office PowerPoint</Application>
  <PresentationFormat>Экран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Будова кореня</vt:lpstr>
      <vt:lpstr>Мета:</vt:lpstr>
      <vt:lpstr>Обладнання </vt:lpstr>
      <vt:lpstr>Вказівки до виконання роботи</vt:lpstr>
      <vt:lpstr>Нові поняття та терміни:</vt:lpstr>
      <vt:lpstr>Хід роботи:  </vt:lpstr>
      <vt:lpstr>Хід роботи: </vt:lpstr>
      <vt:lpstr>Хід роботи: </vt:lpstr>
      <vt:lpstr>Слайд 9</vt:lpstr>
      <vt:lpstr>Хід роботи: </vt:lpstr>
      <vt:lpstr>Використана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Будова кореня</dc:title>
  <dc:creator>Ярослав</dc:creator>
  <cp:lastModifiedBy>Ярослав</cp:lastModifiedBy>
  <cp:revision>42</cp:revision>
  <dcterms:created xsi:type="dcterms:W3CDTF">2014-11-08T05:19:35Z</dcterms:created>
  <dcterms:modified xsi:type="dcterms:W3CDTF">2015-02-02T06:04:15Z</dcterms:modified>
</cp:coreProperties>
</file>