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660066"/>
    <a:srgbClr val="CCFFFF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f84039c6ad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5825" y="142875"/>
            <a:ext cx="4351338" cy="671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496"/>
            <a:ext cx="7772400" cy="1470025"/>
          </a:xfrm>
          <a:prstGeom prst="round2DiagRect">
            <a:avLst/>
          </a:prstGeom>
          <a:solidFill>
            <a:schemeClr val="lt1">
              <a:alpha val="42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>
            <a:lvl1pPr>
              <a:defRPr sz="54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357694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FA5AC-6799-4654-9059-F5F0AE4E5B73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4A5CF-4F14-47CE-9B25-A1B744208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E3CFE-843D-4958-9D6C-6D535B63EC57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0C4F2-E58A-4172-8E3F-F57F8E678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DD765-E9F0-4BFE-AAFF-46D2F1D3B007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B6C1B-A0E1-4C5C-BD8F-980390F65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3" descr="0d0aff9df68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357313"/>
            <a:ext cx="87868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54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AB598-F489-4654-87B4-ADC10D5BFAC6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8F3B0-A55C-446D-8CE5-0A5E0FF6D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98861-48C7-4864-9B17-4E4DA27D7A61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8C44D-A603-431A-BF82-946CEF421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FC4C0-BB00-4445-8330-F7CC92AEF285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8BE8F-18CE-4D28-A610-E150FA836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CE7D6-4C7F-4FBB-88DA-860C554AE3A3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D1132-C3A7-4FB8-BC31-11A9180F0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3954C-DCD2-464E-8EFE-56B4F1EB0411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A3F86-6467-4B4C-8516-6EAC47777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5788D-08E7-4366-9B7E-A45FAFE65410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604E-68DF-4EB5-839E-D77BF06B2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8ef347c430bd.png"/>
          <p:cNvPicPr>
            <a:picLocks noChangeAspect="1"/>
          </p:cNvPicPr>
          <p:nvPr/>
        </p:nvPicPr>
        <p:blipFill>
          <a:blip r:embed="rId1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38864" y="5357826"/>
            <a:ext cx="1354829" cy="14135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5" y="274638"/>
            <a:ext cx="6829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DCC7E7-55FB-43A8-B904-98166E65191A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34A29C-C5A5-42D6-8A4C-A6C89D0A6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Блок-схема: задержка 6"/>
          <p:cNvSpPr/>
          <p:nvPr/>
        </p:nvSpPr>
        <p:spPr>
          <a:xfrm>
            <a:off x="357188" y="214313"/>
            <a:ext cx="1428750" cy="1143000"/>
          </a:xfrm>
          <a:prstGeom prst="flowChartDela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 descr="8ef347c430b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57188" y="214313"/>
            <a:ext cx="1195387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8ef347c430bd.png"/>
          <p:cNvPicPr>
            <a:picLocks noChangeAspect="1"/>
          </p:cNvPicPr>
          <p:nvPr/>
        </p:nvPicPr>
        <p:blipFill>
          <a:blip r:embed="rId1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25173" y="4857760"/>
            <a:ext cx="918827" cy="958643"/>
          </a:xfrm>
          <a:prstGeom prst="rect">
            <a:avLst/>
          </a:prstGeom>
        </p:spPr>
      </p:pic>
      <p:pic>
        <p:nvPicPr>
          <p:cNvPr id="11" name="Рисунок 10" descr="8ef347c430bd.png"/>
          <p:cNvPicPr>
            <a:picLocks noChangeAspect="1"/>
          </p:cNvPicPr>
          <p:nvPr/>
        </p:nvPicPr>
        <p:blipFill>
          <a:blip r:embed="rId1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62115" y="4214818"/>
            <a:ext cx="781885" cy="815767"/>
          </a:xfrm>
          <a:prstGeom prst="rect">
            <a:avLst/>
          </a:prstGeom>
        </p:spPr>
      </p:pic>
      <p:pic>
        <p:nvPicPr>
          <p:cNvPr id="12" name="Рисунок 11" descr="8ef347c430bd.png"/>
          <p:cNvPicPr>
            <a:picLocks noChangeAspect="1"/>
          </p:cNvPicPr>
          <p:nvPr/>
        </p:nvPicPr>
        <p:blipFill>
          <a:blip r:embed="rId16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72330" y="5827919"/>
            <a:ext cx="987298" cy="1030081"/>
          </a:xfrm>
          <a:prstGeom prst="rect">
            <a:avLst/>
          </a:prstGeom>
        </p:spPr>
      </p:pic>
      <p:pic>
        <p:nvPicPr>
          <p:cNvPr id="13" name="Рисунок 12" descr="8ef347c430bd.png"/>
          <p:cNvPicPr>
            <a:picLocks noChangeAspect="1"/>
          </p:cNvPicPr>
          <p:nvPr/>
        </p:nvPicPr>
        <p:blipFill>
          <a:blip r:embed="rId1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29388" y="6042233"/>
            <a:ext cx="781885" cy="8157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med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>
          <a:ln w="11430"/>
          <a:solidFill>
            <a:srgbClr val="990099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9900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9900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9900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9900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9900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9900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9900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990099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3200" b="1" kern="12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800" b="1" kern="1200">
          <a:solidFill>
            <a:srgbClr val="660066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 b="1" kern="1200">
          <a:solidFill>
            <a:srgbClr val="660066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000" b="1" kern="1200">
          <a:solidFill>
            <a:srgbClr val="660066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000" b="1" kern="1200">
          <a:solidFill>
            <a:srgbClr val="6600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2857500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Будова </a:t>
            </a:r>
            <a:r>
              <a:rPr lang="uk-UA" dirty="0" smtClean="0"/>
              <a:t>квітки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38" y="435768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Лабораторне дослідження</a:t>
            </a:r>
            <a:endParaRPr lang="ru-RU" dirty="0" smtClean="0"/>
          </a:p>
        </p:txBody>
      </p:sp>
      <p:pic>
        <p:nvPicPr>
          <p:cNvPr id="4" name="Рисунок 3" descr="0_56933_5dd0bfec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531" y="620688"/>
            <a:ext cx="8576953" cy="48245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80112" y="4941168"/>
            <a:ext cx="3384376" cy="172819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Ярмоленко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Лариса Михайлівна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вчитель біології</a:t>
            </a:r>
          </a:p>
          <a:p>
            <a:pPr algn="ctr"/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Дмитрівський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НВК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Перевірте  себе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5"/>
            <a:ext cx="8229600" cy="2592288"/>
          </a:xfrm>
        </p:spPr>
        <p:txBody>
          <a:bodyPr/>
          <a:lstStyle/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Встав пропущені слова:</a:t>
            </a: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частина квітки на якій розміщені всі її органи називається … . Подвійна оцвітина складається з  … та … . Чашечку квітки утворюють …, а віночок … . Головні частини квітки – це … та … . Квітка прикріплюється до рослини …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56953_cbea08ff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6672741" cy="5004556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67544" y="5157192"/>
            <a:ext cx="82296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Відповідь 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квітколоже, …чашечки з чашолистками, …пелюсток, …зелені чашолистки, …пелюстки, …маточка, …тичинки, …квітконіжкою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Використана література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Біологія: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підруч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для 6 кл.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загальноосвіт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закл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./ І.Ю.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Костіков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та ін. – К.: Освіта, 2014.</a:t>
            </a:r>
          </a:p>
          <a:p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Гамуля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Ю. Г. Усі уроки біології 7 кл: навчально-метод. Посібник. _ Х.;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Вид.група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“Основа”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2007.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Матяш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Н. Ю. та ін. Завдання для державної підсумкової атестації з біології за курс основної школи. – 2-е вид., перероб.,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доповн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– К.: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Генеза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2004</a:t>
            </a:r>
          </a:p>
          <a:p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Розенштейн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А. М. Самостоятельные работы учащихся по биологии: Растения: Пособие для учителя. – М.: Просвещение, 1988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dirty="0"/>
          </a:p>
        </p:txBody>
      </p:sp>
    </p:spTree>
  </p:cSld>
  <p:clrMapOvr>
    <a:masterClrMapping/>
  </p:clrMapOvr>
  <p:transition spd="med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дослідження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799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Ознайомити учнів з будовою квітки, навчитися визначати частини квітки на живих об’єктах, малюнках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03648" y="3212976"/>
            <a:ext cx="6829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Проблема </a:t>
            </a:r>
            <a:endParaRPr kumimoji="0" lang="ru-RU" sz="5400" b="1" i="0" u="none" strike="noStrike" kern="1200" cap="none" spc="0" normalizeH="0" baseline="0" noProof="0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611560" y="4365104"/>
            <a:ext cx="8229600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Довести, що квітка – це пристосування,</a:t>
            </a:r>
            <a:r>
              <a:rPr kumimoji="0" lang="uk-UA" sz="3200" b="1" i="0" u="none" strike="noStrike" kern="120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яке квіткова рослина утворює для статевого розмноження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_56933_5dd0bfec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531" y="620688"/>
            <a:ext cx="8576953" cy="4824536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400" dirty="0" smtClean="0"/>
              <a:t>Вказівки до виконання роботи</a:t>
            </a:r>
            <a:endParaRPr lang="ru-RU" sz="4400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13684"/>
          </a:xfrm>
        </p:spPr>
        <p:txBody>
          <a:bodyPr/>
          <a:lstStyle/>
          <a:p>
            <a:pPr>
              <a:buFont typeface="Wingdings" pitchFamily="2" charset="2"/>
              <a:buChar char="G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Вислухай пояснення вчителя</a:t>
            </a:r>
          </a:p>
          <a:p>
            <a:pPr>
              <a:buFont typeface="Wingdings" pitchFamily="2" charset="2"/>
              <a:buChar char="G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Повтори правила безпеки при роботі з лабораторним обладнанням</a:t>
            </a:r>
          </a:p>
          <a:p>
            <a:pPr>
              <a:buFont typeface="Wingdings" pitchFamily="2" charset="2"/>
              <a:buChar char="G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Зверни увагу на нові поняття і терміни, їх слід запам’ятати</a:t>
            </a:r>
          </a:p>
          <a:p>
            <a:pPr>
              <a:buFont typeface="Wingdings" pitchFamily="2" charset="2"/>
              <a:buChar char="G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Незрозумілі пункти завдань негайно з’ясуй з учителем</a:t>
            </a:r>
          </a:p>
          <a:p>
            <a:pPr>
              <a:buFont typeface="Wingdings" pitchFamily="2" charset="2"/>
              <a:buChar char="G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Малюй об’єкти дослідження обов’язково. Малюнок розташуй з лівого боку, а підписи – на правому</a:t>
            </a:r>
          </a:p>
          <a:p>
            <a:pPr>
              <a:buFont typeface="Wingdings" pitchFamily="2" charset="2"/>
              <a:buChar char="G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Зроби чіткі та стислі висновки</a:t>
            </a:r>
          </a:p>
          <a:p>
            <a:pPr>
              <a:buFont typeface="Wingdings" pitchFamily="2" charset="2"/>
              <a:buChar char="G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Після завершення роботи наведи лад на робочому місці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56933_5dd0bfec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531" y="620688"/>
            <a:ext cx="8576953" cy="4824536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Обладнання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2420888"/>
            <a:ext cx="6120680" cy="3705275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Квіти різних рослин (живі чи фіксовані), малюнки квітів, пінцет, лупа, мікроскоп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56933_5dd0bfec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531" y="620688"/>
            <a:ext cx="8576953" cy="4824536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Нові поняття та терміни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Квітка 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Квітконіжка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Квітколоже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Оцвітина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Чашечка 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Головні частини квітки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56953_cbea08ff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6672741" cy="5004556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Хід роботи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63888" y="1412776"/>
            <a:ext cx="4897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дослідження будови </a:t>
            </a:r>
            <a:r>
              <a:rPr lang="uk-UA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оцвітини 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" name="Овал 13"/>
          <p:cNvSpPr/>
          <p:nvPr/>
        </p:nvSpPr>
        <p:spPr>
          <a:xfrm rot="19839239">
            <a:off x="310614" y="1900371"/>
            <a:ext cx="1278408" cy="1670812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Завдання 1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277368" y="1700808"/>
            <a:ext cx="1278408" cy="18002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Завдання 2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 rot="1884755">
            <a:off x="2231784" y="1983528"/>
            <a:ext cx="1278408" cy="1670812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Завдання 3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8" name="Хорда 17"/>
          <p:cNvSpPr/>
          <p:nvPr/>
        </p:nvSpPr>
        <p:spPr>
          <a:xfrm rot="16200000">
            <a:off x="1331639" y="2708920"/>
            <a:ext cx="1224136" cy="1368152"/>
          </a:xfrm>
          <a:prstGeom prst="chord">
            <a:avLst>
              <a:gd name="adj1" fmla="val 5369008"/>
              <a:gd name="adj2" fmla="val 16278129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1709057" y="4005064"/>
            <a:ext cx="243988" cy="1621971"/>
          </a:xfrm>
          <a:custGeom>
            <a:avLst/>
            <a:gdLst>
              <a:gd name="connsiteX0" fmla="*/ 185057 w 243988"/>
              <a:gd name="connsiteY0" fmla="*/ 0 h 1621971"/>
              <a:gd name="connsiteX1" fmla="*/ 195943 w 243988"/>
              <a:gd name="connsiteY1" fmla="*/ 239486 h 1621971"/>
              <a:gd name="connsiteX2" fmla="*/ 174172 w 243988"/>
              <a:gd name="connsiteY2" fmla="*/ 326571 h 1621971"/>
              <a:gd name="connsiteX3" fmla="*/ 152400 w 243988"/>
              <a:gd name="connsiteY3" fmla="*/ 359228 h 1621971"/>
              <a:gd name="connsiteX4" fmla="*/ 130629 w 243988"/>
              <a:gd name="connsiteY4" fmla="*/ 424543 h 1621971"/>
              <a:gd name="connsiteX5" fmla="*/ 119743 w 243988"/>
              <a:gd name="connsiteY5" fmla="*/ 457200 h 1621971"/>
              <a:gd name="connsiteX6" fmla="*/ 97972 w 243988"/>
              <a:gd name="connsiteY6" fmla="*/ 500743 h 1621971"/>
              <a:gd name="connsiteX7" fmla="*/ 65314 w 243988"/>
              <a:gd name="connsiteY7" fmla="*/ 555171 h 1621971"/>
              <a:gd name="connsiteX8" fmla="*/ 54429 w 243988"/>
              <a:gd name="connsiteY8" fmla="*/ 587828 h 1621971"/>
              <a:gd name="connsiteX9" fmla="*/ 32657 w 243988"/>
              <a:gd name="connsiteY9" fmla="*/ 674914 h 1621971"/>
              <a:gd name="connsiteX10" fmla="*/ 21772 w 243988"/>
              <a:gd name="connsiteY10" fmla="*/ 707571 h 1621971"/>
              <a:gd name="connsiteX11" fmla="*/ 32657 w 243988"/>
              <a:gd name="connsiteY11" fmla="*/ 903514 h 1621971"/>
              <a:gd name="connsiteX12" fmla="*/ 65314 w 243988"/>
              <a:gd name="connsiteY12" fmla="*/ 1055914 h 1621971"/>
              <a:gd name="connsiteX13" fmla="*/ 87086 w 243988"/>
              <a:gd name="connsiteY13" fmla="*/ 1132114 h 1621971"/>
              <a:gd name="connsiteX14" fmla="*/ 76200 w 243988"/>
              <a:gd name="connsiteY14" fmla="*/ 1426028 h 1621971"/>
              <a:gd name="connsiteX15" fmla="*/ 65314 w 243988"/>
              <a:gd name="connsiteY15" fmla="*/ 1458686 h 1621971"/>
              <a:gd name="connsiteX16" fmla="*/ 54429 w 243988"/>
              <a:gd name="connsiteY16" fmla="*/ 1513114 h 1621971"/>
              <a:gd name="connsiteX17" fmla="*/ 10886 w 243988"/>
              <a:gd name="connsiteY17" fmla="*/ 1611086 h 1621971"/>
              <a:gd name="connsiteX18" fmla="*/ 0 w 243988"/>
              <a:gd name="connsiteY18" fmla="*/ 1621971 h 162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3988" h="1621971">
                <a:moveTo>
                  <a:pt x="185057" y="0"/>
                </a:moveTo>
                <a:cubicBezTo>
                  <a:pt x="243988" y="88394"/>
                  <a:pt x="213518" y="28594"/>
                  <a:pt x="195943" y="239486"/>
                </a:cubicBezTo>
                <a:cubicBezTo>
                  <a:pt x="194701" y="254386"/>
                  <a:pt x="183531" y="307854"/>
                  <a:pt x="174172" y="326571"/>
                </a:cubicBezTo>
                <a:cubicBezTo>
                  <a:pt x="168321" y="338273"/>
                  <a:pt x="159657" y="348342"/>
                  <a:pt x="152400" y="359228"/>
                </a:cubicBezTo>
                <a:lnTo>
                  <a:pt x="130629" y="424543"/>
                </a:lnTo>
                <a:cubicBezTo>
                  <a:pt x="127000" y="435429"/>
                  <a:pt x="124874" y="446937"/>
                  <a:pt x="119743" y="457200"/>
                </a:cubicBezTo>
                <a:cubicBezTo>
                  <a:pt x="112486" y="471714"/>
                  <a:pt x="104364" y="485828"/>
                  <a:pt x="97972" y="500743"/>
                </a:cubicBezTo>
                <a:cubicBezTo>
                  <a:pt x="76776" y="550201"/>
                  <a:pt x="101519" y="518968"/>
                  <a:pt x="65314" y="555171"/>
                </a:cubicBezTo>
                <a:cubicBezTo>
                  <a:pt x="61686" y="566057"/>
                  <a:pt x="57448" y="576758"/>
                  <a:pt x="54429" y="587828"/>
                </a:cubicBezTo>
                <a:cubicBezTo>
                  <a:pt x="46556" y="616696"/>
                  <a:pt x="42119" y="646527"/>
                  <a:pt x="32657" y="674914"/>
                </a:cubicBezTo>
                <a:lnTo>
                  <a:pt x="21772" y="707571"/>
                </a:lnTo>
                <a:cubicBezTo>
                  <a:pt x="25400" y="772885"/>
                  <a:pt x="25688" y="838471"/>
                  <a:pt x="32657" y="903514"/>
                </a:cubicBezTo>
                <a:cubicBezTo>
                  <a:pt x="34797" y="923489"/>
                  <a:pt x="54578" y="1018338"/>
                  <a:pt x="65314" y="1055914"/>
                </a:cubicBezTo>
                <a:cubicBezTo>
                  <a:pt x="96559" y="1165272"/>
                  <a:pt x="53041" y="995939"/>
                  <a:pt x="87086" y="1132114"/>
                </a:cubicBezTo>
                <a:cubicBezTo>
                  <a:pt x="83457" y="1230085"/>
                  <a:pt x="82722" y="1328207"/>
                  <a:pt x="76200" y="1426028"/>
                </a:cubicBezTo>
                <a:cubicBezTo>
                  <a:pt x="75437" y="1437477"/>
                  <a:pt x="68097" y="1447554"/>
                  <a:pt x="65314" y="1458686"/>
                </a:cubicBezTo>
                <a:cubicBezTo>
                  <a:pt x="60827" y="1476636"/>
                  <a:pt x="59297" y="1495264"/>
                  <a:pt x="54429" y="1513114"/>
                </a:cubicBezTo>
                <a:cubicBezTo>
                  <a:pt x="40247" y="1565113"/>
                  <a:pt x="38700" y="1574000"/>
                  <a:pt x="10886" y="1611086"/>
                </a:cubicBezTo>
                <a:cubicBezTo>
                  <a:pt x="7807" y="1615191"/>
                  <a:pt x="3629" y="1618343"/>
                  <a:pt x="0" y="1621971"/>
                </a:cubicBez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Капля 20"/>
          <p:cNvSpPr/>
          <p:nvPr/>
        </p:nvSpPr>
        <p:spPr>
          <a:xfrm rot="6130973">
            <a:off x="1250020" y="4333337"/>
            <a:ext cx="613448" cy="475475"/>
          </a:xfrm>
          <a:prstGeom prst="teardrop">
            <a:avLst>
              <a:gd name="adj" fmla="val 18725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355976" y="2132856"/>
            <a:ext cx="4176464" cy="22322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Розгляньте запропоновану квітку, знайдіть квітконіжку, чашечку з чашолистиками, пелюстки </a:t>
            </a:r>
            <a:endParaRPr lang="ru-RU" sz="24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355976" y="2132856"/>
            <a:ext cx="4176464" cy="22322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Зверніть увагу, чи зрощені чашолистики між собою, пелюстки</a:t>
            </a:r>
            <a:endParaRPr lang="ru-RU" sz="24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355976" y="2132856"/>
            <a:ext cx="4176464" cy="22322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Розгляньте квітку тюльпана, чи має вона чашечку з чашолистиками? Визначте, яка це оцвітина – проста чи подвійна?</a:t>
            </a:r>
            <a:endParaRPr lang="ru-RU" sz="24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7544" y="5373216"/>
            <a:ext cx="1773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Поміркуй 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6" name="Рисунок 25" descr="F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437112"/>
            <a:ext cx="4032448" cy="2093590"/>
          </a:xfrm>
          <a:prstGeom prst="rect">
            <a:avLst/>
          </a:prstGeom>
        </p:spPr>
      </p:pic>
      <p:sp>
        <p:nvSpPr>
          <p:cNvPr id="27" name="Содержимое 2"/>
          <p:cNvSpPr txBox="1">
            <a:spLocks/>
          </p:cNvSpPr>
          <p:nvPr/>
        </p:nvSpPr>
        <p:spPr bwMode="auto">
          <a:xfrm>
            <a:off x="323528" y="5733256"/>
            <a:ext cx="403244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Blip>
                <a:blip r:embed="rId3"/>
              </a:buBlip>
              <a:defRPr/>
            </a:pPr>
            <a:r>
              <a:rPr kumimoji="0" lang="uk-UA" sz="230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Яку роль </a:t>
            </a:r>
            <a:r>
              <a:rPr lang="uk-UA" sz="23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виконує оцвітина </a:t>
            </a:r>
            <a:r>
              <a:rPr kumimoji="0" lang="uk-UA" sz="230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житті квітки?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5" grpId="0" animBg="1"/>
      <p:bldP spid="16" grpId="0" animBg="1"/>
      <p:bldP spid="22" grpId="0" animBg="1"/>
      <p:bldP spid="23" grpId="0" animBg="1"/>
      <p:bldP spid="24" grpId="0" animBg="1"/>
      <p:bldP spid="25" grpId="0"/>
      <p:bldP spid="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Хід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1412776"/>
            <a:ext cx="4841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дослідження будови </a:t>
            </a:r>
            <a:r>
              <a:rPr lang="uk-UA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головних</a:t>
            </a:r>
            <a:br>
              <a:rPr lang="uk-UA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</a:rPr>
            </a:br>
            <a:r>
              <a:rPr lang="uk-UA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частин квітки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Овал 4"/>
          <p:cNvSpPr/>
          <p:nvPr/>
        </p:nvSpPr>
        <p:spPr>
          <a:xfrm rot="19395854">
            <a:off x="310614" y="1900371"/>
            <a:ext cx="1278408" cy="1670812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Завдання 1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259632" y="1628800"/>
            <a:ext cx="1278408" cy="18002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Завдання 2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 rot="1884755">
            <a:off x="2177423" y="1983527"/>
            <a:ext cx="1278408" cy="1670812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Завдання 3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Хорда 7"/>
          <p:cNvSpPr/>
          <p:nvPr/>
        </p:nvSpPr>
        <p:spPr>
          <a:xfrm rot="16200000">
            <a:off x="1331639" y="2708920"/>
            <a:ext cx="1224136" cy="1368152"/>
          </a:xfrm>
          <a:prstGeom prst="chord">
            <a:avLst>
              <a:gd name="adj1" fmla="val 5369008"/>
              <a:gd name="adj2" fmla="val 16278129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709057" y="4005064"/>
            <a:ext cx="243988" cy="1621971"/>
          </a:xfrm>
          <a:custGeom>
            <a:avLst/>
            <a:gdLst>
              <a:gd name="connsiteX0" fmla="*/ 185057 w 243988"/>
              <a:gd name="connsiteY0" fmla="*/ 0 h 1621971"/>
              <a:gd name="connsiteX1" fmla="*/ 195943 w 243988"/>
              <a:gd name="connsiteY1" fmla="*/ 239486 h 1621971"/>
              <a:gd name="connsiteX2" fmla="*/ 174172 w 243988"/>
              <a:gd name="connsiteY2" fmla="*/ 326571 h 1621971"/>
              <a:gd name="connsiteX3" fmla="*/ 152400 w 243988"/>
              <a:gd name="connsiteY3" fmla="*/ 359228 h 1621971"/>
              <a:gd name="connsiteX4" fmla="*/ 130629 w 243988"/>
              <a:gd name="connsiteY4" fmla="*/ 424543 h 1621971"/>
              <a:gd name="connsiteX5" fmla="*/ 119743 w 243988"/>
              <a:gd name="connsiteY5" fmla="*/ 457200 h 1621971"/>
              <a:gd name="connsiteX6" fmla="*/ 97972 w 243988"/>
              <a:gd name="connsiteY6" fmla="*/ 500743 h 1621971"/>
              <a:gd name="connsiteX7" fmla="*/ 65314 w 243988"/>
              <a:gd name="connsiteY7" fmla="*/ 555171 h 1621971"/>
              <a:gd name="connsiteX8" fmla="*/ 54429 w 243988"/>
              <a:gd name="connsiteY8" fmla="*/ 587828 h 1621971"/>
              <a:gd name="connsiteX9" fmla="*/ 32657 w 243988"/>
              <a:gd name="connsiteY9" fmla="*/ 674914 h 1621971"/>
              <a:gd name="connsiteX10" fmla="*/ 21772 w 243988"/>
              <a:gd name="connsiteY10" fmla="*/ 707571 h 1621971"/>
              <a:gd name="connsiteX11" fmla="*/ 32657 w 243988"/>
              <a:gd name="connsiteY11" fmla="*/ 903514 h 1621971"/>
              <a:gd name="connsiteX12" fmla="*/ 65314 w 243988"/>
              <a:gd name="connsiteY12" fmla="*/ 1055914 h 1621971"/>
              <a:gd name="connsiteX13" fmla="*/ 87086 w 243988"/>
              <a:gd name="connsiteY13" fmla="*/ 1132114 h 1621971"/>
              <a:gd name="connsiteX14" fmla="*/ 76200 w 243988"/>
              <a:gd name="connsiteY14" fmla="*/ 1426028 h 1621971"/>
              <a:gd name="connsiteX15" fmla="*/ 65314 w 243988"/>
              <a:gd name="connsiteY15" fmla="*/ 1458686 h 1621971"/>
              <a:gd name="connsiteX16" fmla="*/ 54429 w 243988"/>
              <a:gd name="connsiteY16" fmla="*/ 1513114 h 1621971"/>
              <a:gd name="connsiteX17" fmla="*/ 10886 w 243988"/>
              <a:gd name="connsiteY17" fmla="*/ 1611086 h 1621971"/>
              <a:gd name="connsiteX18" fmla="*/ 0 w 243988"/>
              <a:gd name="connsiteY18" fmla="*/ 1621971 h 162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3988" h="1621971">
                <a:moveTo>
                  <a:pt x="185057" y="0"/>
                </a:moveTo>
                <a:cubicBezTo>
                  <a:pt x="243988" y="88394"/>
                  <a:pt x="213518" y="28594"/>
                  <a:pt x="195943" y="239486"/>
                </a:cubicBezTo>
                <a:cubicBezTo>
                  <a:pt x="194701" y="254386"/>
                  <a:pt x="183531" y="307854"/>
                  <a:pt x="174172" y="326571"/>
                </a:cubicBezTo>
                <a:cubicBezTo>
                  <a:pt x="168321" y="338273"/>
                  <a:pt x="159657" y="348342"/>
                  <a:pt x="152400" y="359228"/>
                </a:cubicBezTo>
                <a:lnTo>
                  <a:pt x="130629" y="424543"/>
                </a:lnTo>
                <a:cubicBezTo>
                  <a:pt x="127000" y="435429"/>
                  <a:pt x="124874" y="446937"/>
                  <a:pt x="119743" y="457200"/>
                </a:cubicBezTo>
                <a:cubicBezTo>
                  <a:pt x="112486" y="471714"/>
                  <a:pt x="104364" y="485828"/>
                  <a:pt x="97972" y="500743"/>
                </a:cubicBezTo>
                <a:cubicBezTo>
                  <a:pt x="76776" y="550201"/>
                  <a:pt x="101519" y="518968"/>
                  <a:pt x="65314" y="555171"/>
                </a:cubicBezTo>
                <a:cubicBezTo>
                  <a:pt x="61686" y="566057"/>
                  <a:pt x="57448" y="576758"/>
                  <a:pt x="54429" y="587828"/>
                </a:cubicBezTo>
                <a:cubicBezTo>
                  <a:pt x="46556" y="616696"/>
                  <a:pt x="42119" y="646527"/>
                  <a:pt x="32657" y="674914"/>
                </a:cubicBezTo>
                <a:lnTo>
                  <a:pt x="21772" y="707571"/>
                </a:lnTo>
                <a:cubicBezTo>
                  <a:pt x="25400" y="772885"/>
                  <a:pt x="25688" y="838471"/>
                  <a:pt x="32657" y="903514"/>
                </a:cubicBezTo>
                <a:cubicBezTo>
                  <a:pt x="34797" y="923489"/>
                  <a:pt x="54578" y="1018338"/>
                  <a:pt x="65314" y="1055914"/>
                </a:cubicBezTo>
                <a:cubicBezTo>
                  <a:pt x="96559" y="1165272"/>
                  <a:pt x="53041" y="995939"/>
                  <a:pt x="87086" y="1132114"/>
                </a:cubicBezTo>
                <a:cubicBezTo>
                  <a:pt x="83457" y="1230085"/>
                  <a:pt x="82722" y="1328207"/>
                  <a:pt x="76200" y="1426028"/>
                </a:cubicBezTo>
                <a:cubicBezTo>
                  <a:pt x="75437" y="1437477"/>
                  <a:pt x="68097" y="1447554"/>
                  <a:pt x="65314" y="1458686"/>
                </a:cubicBezTo>
                <a:cubicBezTo>
                  <a:pt x="60827" y="1476636"/>
                  <a:pt x="59297" y="1495264"/>
                  <a:pt x="54429" y="1513114"/>
                </a:cubicBezTo>
                <a:cubicBezTo>
                  <a:pt x="40247" y="1565113"/>
                  <a:pt x="38700" y="1574000"/>
                  <a:pt x="10886" y="1611086"/>
                </a:cubicBezTo>
                <a:cubicBezTo>
                  <a:pt x="7807" y="1615191"/>
                  <a:pt x="3629" y="1618343"/>
                  <a:pt x="0" y="1621971"/>
                </a:cubicBez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/>
          <p:cNvSpPr/>
          <p:nvPr/>
        </p:nvSpPr>
        <p:spPr>
          <a:xfrm rot="6130973">
            <a:off x="1250020" y="4333337"/>
            <a:ext cx="613448" cy="475475"/>
          </a:xfrm>
          <a:prstGeom prst="teardrop">
            <a:avLst>
              <a:gd name="adj" fmla="val 18725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51920" y="2132856"/>
            <a:ext cx="4680520" cy="19442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Видаліть оцвітину. Знайдіть маточку – жіночу частину квітки. Порахуйте їх кількість. Розгляньте приймочку, стовпчик та зав’язь.</a:t>
            </a:r>
            <a:endParaRPr lang="ru-RU" sz="24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51920" y="2132856"/>
            <a:ext cx="4680520" cy="19442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Знайдіть чоловічу частину квітки – тичинку. Скільки їх. Знайдіть пиляк та тичинкову нитку. Роздивіться пилок в лупу та під мікроскопом</a:t>
            </a:r>
            <a:endParaRPr lang="ru-RU" sz="24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51920" y="2132856"/>
            <a:ext cx="4680520" cy="19442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Розгляньте декілька різних квіток. Проаналізуйте їх будову. Замалюйте будову квітки, підпишіть її частини</a:t>
            </a:r>
            <a:endParaRPr lang="ru-RU" sz="24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F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4221088"/>
            <a:ext cx="4032448" cy="20935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12160" y="5949280"/>
            <a:ext cx="22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Підпишіть малюнок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67544" y="5013176"/>
            <a:ext cx="1773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Поміркуй 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 bwMode="auto">
          <a:xfrm>
            <a:off x="323528" y="5373216"/>
            <a:ext cx="403244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Blip>
                <a:blip r:embed="rId3"/>
              </a:buBlip>
              <a:defRPr/>
            </a:pPr>
            <a:r>
              <a:rPr kumimoji="0" lang="uk-UA" sz="230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Чому пилку утворюється</a:t>
            </a:r>
            <a:r>
              <a:rPr kumimoji="0" lang="uk-UA" sz="2300" i="0" u="none" strike="noStrike" kern="120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так багато?</a:t>
            </a:r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  <a:defRPr/>
            </a:pPr>
            <a:r>
              <a:rPr lang="uk-UA" sz="2300" baseline="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Яка роль тичинкової нитки</a:t>
            </a:r>
            <a:endParaRPr kumimoji="0" lang="uk-UA" sz="2300" i="0" u="none" strike="noStrike" kern="120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6" grpId="0"/>
      <p:bldP spid="1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ыгнутая влево стрелка 8"/>
          <p:cNvSpPr/>
          <p:nvPr/>
        </p:nvSpPr>
        <p:spPr>
          <a:xfrm rot="18185058" flipH="1">
            <a:off x="6778934" y="2120938"/>
            <a:ext cx="1080120" cy="1728192"/>
          </a:xfrm>
          <a:prstGeom prst="curvedRightArrow">
            <a:avLst>
              <a:gd name="adj1" fmla="val 25000"/>
              <a:gd name="adj2" fmla="val 48528"/>
              <a:gd name="adj3" fmla="val 4687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 rot="3414942">
            <a:off x="1306326" y="2120938"/>
            <a:ext cx="1080120" cy="1728192"/>
          </a:xfrm>
          <a:prstGeom prst="curvedRightArrow">
            <a:avLst>
              <a:gd name="adj1" fmla="val 25000"/>
              <a:gd name="adj2" fmla="val 48528"/>
              <a:gd name="adj3" fmla="val 4687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Хід роботи</a:t>
            </a:r>
            <a:endParaRPr lang="ru-RU" dirty="0"/>
          </a:p>
        </p:txBody>
      </p:sp>
      <p:pic>
        <p:nvPicPr>
          <p:cNvPr id="4" name="Содержимое 3" descr="Stroenie-tsvetka-s-okolotsvetnikom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060848"/>
            <a:ext cx="4037464" cy="2341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95536" y="3789040"/>
            <a:ext cx="2520280" cy="7703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h="101600"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Стеблова частина пагона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03648" y="5589240"/>
            <a:ext cx="1872208" cy="4187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h="101600"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Квітколоже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03648" y="5013176"/>
            <a:ext cx="1872208" cy="4271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h="101600"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Квітконіжка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56176" y="3789040"/>
            <a:ext cx="2520280" cy="7703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h="101600"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Листкова частина пагона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64088" y="5229200"/>
            <a:ext cx="1872208" cy="4271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h="101600"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Маточка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64088" y="4725144"/>
            <a:ext cx="1872208" cy="4271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h="101600"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Чашолистки 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64088" y="5733256"/>
            <a:ext cx="1872208" cy="4271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h="101600"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Тичинки 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64088" y="6237312"/>
            <a:ext cx="1872208" cy="4271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h="101600"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Пелюстки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6459" y="1340768"/>
            <a:ext cx="75119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Проаналізуй схему. Доведи, що квітка  це </a:t>
            </a:r>
            <a:b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</a:rPr>
            </a:b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видозмінений пагін </a:t>
            </a:r>
            <a:r>
              <a:rPr lang="uk-UA" sz="1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(завдання підвищеної складності)</a:t>
            </a:r>
            <a:endParaRPr lang="ru-RU" sz="1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043608" y="4581128"/>
            <a:ext cx="0" cy="11521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668344" y="4581128"/>
            <a:ext cx="0" cy="18722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8" idx="1"/>
          </p:cNvCxnSpPr>
          <p:nvPr/>
        </p:nvCxnSpPr>
        <p:spPr>
          <a:xfrm flipV="1">
            <a:off x="1043608" y="5226732"/>
            <a:ext cx="360040" cy="246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043608" y="5733256"/>
            <a:ext cx="360040" cy="246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7236296" y="4941168"/>
            <a:ext cx="432048" cy="246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7236296" y="5445224"/>
            <a:ext cx="432048" cy="246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236296" y="5949280"/>
            <a:ext cx="432048" cy="246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7236296" y="6453336"/>
            <a:ext cx="432048" cy="246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Хід роботи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2204864"/>
            <a:ext cx="6635080" cy="3921299"/>
          </a:xfrm>
        </p:spPr>
        <p:txBody>
          <a:bodyPr/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 основі проведеної роботи ми встановили, що:</a:t>
            </a:r>
          </a:p>
          <a:p>
            <a:pPr lvl="1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Квітка це …</a:t>
            </a:r>
          </a:p>
          <a:p>
            <a:pPr lvl="1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Вона складається з …</a:t>
            </a:r>
          </a:p>
          <a:p>
            <a:pPr lvl="1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Головні частини квітки …</a:t>
            </a:r>
          </a:p>
          <a:p>
            <a:pPr lvl="1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Оцвітина може бути… та …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0841" y="1412776"/>
            <a:ext cx="2547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Зроби висновки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Рисунок 4" descr="0_56953_cbea08ff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6672741" cy="5004556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buke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buket</Template>
  <TotalTime>661</TotalTime>
  <Words>453</Words>
  <Application>Microsoft Office PowerPoint</Application>
  <PresentationFormat>Экран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buket</vt:lpstr>
      <vt:lpstr>Будова квітки</vt:lpstr>
      <vt:lpstr>Мета дослідження</vt:lpstr>
      <vt:lpstr>Вказівки до виконання роботи</vt:lpstr>
      <vt:lpstr>Обладнання </vt:lpstr>
      <vt:lpstr>Нові поняття та терміни</vt:lpstr>
      <vt:lpstr>Хід роботи </vt:lpstr>
      <vt:lpstr>Хід роботи</vt:lpstr>
      <vt:lpstr>Хід роботи</vt:lpstr>
      <vt:lpstr>Хід роботи</vt:lpstr>
      <vt:lpstr>Перевірте  себе</vt:lpstr>
      <vt:lpstr>Використана література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Будова квітки</dc:title>
  <dc:creator>Ярослав</dc:creator>
  <cp:lastModifiedBy>Ярослав</cp:lastModifiedBy>
  <cp:revision>66</cp:revision>
  <dcterms:created xsi:type="dcterms:W3CDTF">2014-11-11T06:16:47Z</dcterms:created>
  <dcterms:modified xsi:type="dcterms:W3CDTF">2015-02-02T06:03:15Z</dcterms:modified>
</cp:coreProperties>
</file>