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0DA6-44D2-45BE-8750-9C6B477D50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3062-C3F4-4BF8-876C-9428AAA91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61048"/>
            <a:ext cx="6400800" cy="1752600"/>
          </a:xfrm>
        </p:spPr>
        <p:txBody>
          <a:bodyPr/>
          <a:lstStyle/>
          <a:p>
            <a:r>
              <a:rPr lang="uk-UA" dirty="0" smtClean="0">
                <a:latin typeface="Mistral" pitchFamily="66" charset="0"/>
              </a:rPr>
              <a:t>Лабораторне дослідження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36912"/>
            <a:ext cx="5238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Будова моху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5" y="4653137"/>
            <a:ext cx="310355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264869282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492896"/>
            <a:ext cx="3060340" cy="204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6486998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152635"/>
            <a:ext cx="3024336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698789"/>
            <a:ext cx="3059832" cy="204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_schr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6344" y="4725144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ost-983694-1282342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97692" y="11663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phagnum.flexuosu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8528" y="1124744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Зроби висновки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1008112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Яку будову має зозулин льон?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таке ризоїди?</a:t>
            </a:r>
          </a:p>
          <a:p>
            <a:endParaRPr lang="ru-RU" dirty="0"/>
          </a:p>
        </p:txBody>
      </p:sp>
      <p:pic>
        <p:nvPicPr>
          <p:cNvPr id="5" name="Рисунок 4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268760"/>
            <a:ext cx="30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Дай відповідь на питання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996952"/>
            <a:ext cx="3662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Вкажи що зайве? Поясни чому?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067944" y="3573016"/>
            <a:ext cx="4701208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Зозулин льон має таку будову: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Корінь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Стебло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Листок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Ризоїди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люс 9"/>
          <p:cNvSpPr/>
          <p:nvPr/>
        </p:nvSpPr>
        <p:spPr>
          <a:xfrm rot="2637483">
            <a:off x="5127567" y="3829640"/>
            <a:ext cx="559180" cy="581582"/>
          </a:xfrm>
          <a:prstGeom prst="mathPlus">
            <a:avLst>
              <a:gd name="adj1" fmla="val 92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7" grpId="0"/>
      <p:bldP spid="8" grpId="0"/>
      <p:bldP spid="9" grpId="0" uiExpand="1" build="p" bldLvl="2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бажає знати більше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971600" y="3284984"/>
          <a:ext cx="741682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7"/>
                <a:gridCol w="1236137"/>
                <a:gridCol w="1236137"/>
                <a:gridCol w="1236137"/>
                <a:gridCol w="1236137"/>
                <a:gridCol w="12361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Корінь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Стебло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Листок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Квітка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Насінина ,</a:t>
                      </a:r>
                      <a:r>
                        <a:rPr lang="uk-UA" baseline="0" dirty="0" smtClean="0"/>
                        <a:t> плід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Водорості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Мох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одержимое 5"/>
          <p:cNvSpPr txBox="1">
            <a:spLocks/>
          </p:cNvSpPr>
          <p:nvPr/>
        </p:nvSpPr>
        <p:spPr>
          <a:xfrm>
            <a:off x="457200" y="2060849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Порівняй зозулин льон із водоростями. Заповни таблицю, позначивши наявність органу знаком “+”, а відсутність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“-”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Мета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19672" y="1412777"/>
            <a:ext cx="6480720" cy="1944216"/>
          </a:xfrm>
        </p:spPr>
        <p:txBody>
          <a:bodyPr/>
          <a:lstStyle/>
          <a:p>
            <a:r>
              <a:rPr lang="uk-UA" dirty="0" smtClean="0">
                <a:latin typeface="Sylfaen" pitchFamily="18" charset="0"/>
              </a:rPr>
              <a:t>Ознайомитись із особливостями зовнішньої будови мохів на прикладі зозулиного льону</a:t>
            </a:r>
            <a:endParaRPr lang="ru-RU" dirty="0">
              <a:latin typeface="Sylfae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ylfaen" pitchFamily="18" charset="0"/>
              </a:rPr>
              <a:t>Обладнанн</a:t>
            </a:r>
            <a:r>
              <a:rPr kumimoji="0" lang="uk-UA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  </a:t>
            </a:r>
            <a:endParaRPr kumimoji="0" lang="ru-RU" sz="4400" b="1" i="0" u="none" strike="noStrike" kern="1200" cap="none" spc="0" normalizeH="0" baseline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691680" y="4149080"/>
            <a:ext cx="678944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>
                <a:latin typeface="Sylfaen" pitchFamily="18" charset="0"/>
              </a:rPr>
              <a:t>Дернини зозулиного льону, готові мікропрепарати (за наявності), ручні лупи, мікроскоп</a:t>
            </a:r>
            <a:endParaRPr lang="ru-RU" sz="3200" dirty="0">
              <a:latin typeface="Sylfae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Повторити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Звернути увагу на нові поняття і терміни, їх слід запам’ятати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Уважно слухати пояснення вчителя, шукати відповіді на питання у підручнику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Зробити схематичний малюнок. Його розташувати з лівого боку, а підписи зроби  на правому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G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Висновки зроби чіткі та стислі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Після завершення роботи навести лад на 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Sylfaen" pitchFamily="18" charset="0"/>
              </a:rPr>
              <a:t>Вказівки до</a:t>
            </a:r>
            <a:r>
              <a:rPr kumimoji="0" lang="uk-UA" sz="4400" b="1" i="0" u="none" strike="noStrike" kern="1200" cap="none" spc="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Sylfaen" pitchFamily="18" charset="0"/>
              </a:rPr>
              <a:t> виконання роботи</a:t>
            </a:r>
            <a:endParaRPr kumimoji="0" lang="ru-RU" sz="4400" b="1" i="0" u="none" strike="noStrike" kern="1200" cap="none" spc="0" normalizeH="0" baseline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Sylfae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Sylfaen" pitchFamily="18" charset="0"/>
              </a:rPr>
              <a:t>Мохи</a:t>
            </a:r>
          </a:p>
          <a:p>
            <a:r>
              <a:rPr lang="uk-UA" dirty="0" smtClean="0">
                <a:latin typeface="Sylfaen" pitchFamily="18" charset="0"/>
              </a:rPr>
              <a:t>Ризоїди</a:t>
            </a:r>
          </a:p>
          <a:p>
            <a:r>
              <a:rPr lang="uk-UA" dirty="0" smtClean="0">
                <a:latin typeface="Sylfaen" pitchFamily="18" charset="0"/>
              </a:rPr>
              <a:t>Статеве покоління</a:t>
            </a:r>
          </a:p>
          <a:p>
            <a:r>
              <a:rPr lang="uk-UA" dirty="0" smtClean="0">
                <a:latin typeface="Sylfaen" pitchFamily="18" charset="0"/>
              </a:rPr>
              <a:t>Нестатеве покоління</a:t>
            </a:r>
          </a:p>
          <a:p>
            <a:r>
              <a:rPr lang="uk-UA" dirty="0" err="1" smtClean="0">
                <a:latin typeface="Sylfaen" pitchFamily="18" charset="0"/>
              </a:rPr>
              <a:t>Спорогон</a:t>
            </a:r>
            <a:r>
              <a:rPr lang="uk-UA" dirty="0" smtClean="0">
                <a:latin typeface="Sylfaen" pitchFamily="18" charset="0"/>
              </a:rPr>
              <a:t> 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ylfaen" pitchFamily="18" charset="0"/>
              </a:rPr>
              <a:t>Т</a:t>
            </a:r>
            <a:r>
              <a:rPr kumimoji="0" lang="uk-UA" sz="4400" b="1" i="0" u="none" strike="noStrike" kern="1200" cap="none" spc="0" normalizeH="0" baseline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Sylfaen" pitchFamily="18" charset="0"/>
              </a:rPr>
              <a:t>ерміни</a:t>
            </a:r>
            <a:r>
              <a:rPr kumimoji="0" lang="uk-UA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Sylfaen" pitchFamily="18" charset="0"/>
              </a:rPr>
              <a:t> та поняття</a:t>
            </a:r>
            <a:endParaRPr kumimoji="0" lang="ru-RU" sz="4400" b="1" i="0" u="none" strike="noStrike" kern="1200" cap="none" spc="0" normalizeH="0" baseline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Sylfaen" pitchFamily="18" charset="0"/>
            </a:endParaRPr>
          </a:p>
        </p:txBody>
      </p:sp>
      <p:pic>
        <p:nvPicPr>
          <p:cNvPr id="7" name="Рисунок 6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ylfaen" pitchFamily="18" charset="0"/>
              </a:rPr>
              <a:t>Прочитай текст</a:t>
            </a:r>
            <a:endParaRPr lang="ru-RU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Зозулин льон – яскравий представник мохів. Це багаторічна дводомна рослина. Він має стебло та велику кількість вузеньких зелених листочків. Корені у зозулиного льону відсутні, їх замінюють вирости – ризоїди, які і утримують рослину, і вбирають вологу. Чоловічі екземпляри можна визначити за яскравими червоними верхівками стебла. На жіночих екземплярах після запліднення утворюються коробочки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спорогони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прикриті ковпачком. Всередині коробочок дозрівають спори.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3960440" cy="2304256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Розглянь дернину зозулиного льону. Спробуй знайти чоловічий та жіночий екземпляри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Розглянь їх в лупу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2060848"/>
            <a:ext cx="3826768" cy="2304256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якими ознаками ти це зробив?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12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Виконуй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340768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Дай відповідь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022.jpg"/>
          <p:cNvPicPr>
            <a:picLocks noChangeAspect="1"/>
          </p:cNvPicPr>
          <p:nvPr/>
        </p:nvPicPr>
        <p:blipFill>
          <a:blip r:embed="rId3" cstate="print"/>
          <a:srcRect b="21559"/>
          <a:stretch>
            <a:fillRect/>
          </a:stretch>
        </p:blipFill>
        <p:spPr>
          <a:xfrm>
            <a:off x="3635896" y="1700808"/>
            <a:ext cx="1353107" cy="3201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4499992" y="443711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7"/>
          </p:cNvCxnSpPr>
          <p:nvPr/>
        </p:nvCxnSpPr>
        <p:spPr>
          <a:xfrm flipV="1">
            <a:off x="4622917" y="4365104"/>
            <a:ext cx="93099" cy="930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2" idx="4"/>
          </p:cNvCxnSpPr>
          <p:nvPr/>
        </p:nvCxnSpPr>
        <p:spPr>
          <a:xfrm>
            <a:off x="3851920" y="4653136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3779912" y="4509120"/>
            <a:ext cx="144016" cy="216024"/>
            <a:chOff x="7812360" y="1196752"/>
            <a:chExt cx="144016" cy="216024"/>
          </a:xfrm>
        </p:grpSpPr>
        <p:sp>
          <p:nvSpPr>
            <p:cNvPr id="12" name="Овал 11"/>
            <p:cNvSpPr/>
            <p:nvPr/>
          </p:nvSpPr>
          <p:spPr>
            <a:xfrm>
              <a:off x="7812360" y="1196752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812360" y="1412776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5" grpId="0" build="p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3672408" cy="3600400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дернини вилучи окрему рослину, уважно її розглянь, струсивши зайву землю.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Знайди стебло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(2),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листки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(1).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нижній частині рослини знайди бурі вирости – ризоїди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844824"/>
            <a:ext cx="3678560" cy="2592288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Яку будову має стебло зозулиного льону (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розгалужене чи 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Якої форми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листки, як вони розміщені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стеблі?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35px-Atmosphere_layers-uk.svg.png"/>
          <p:cNvPicPr>
            <a:picLocks noChangeAspect="1"/>
          </p:cNvPicPr>
          <p:nvPr/>
        </p:nvPicPr>
        <p:blipFill>
          <a:blip r:embed="rId3" cstate="print"/>
          <a:srcRect r="26385"/>
          <a:stretch>
            <a:fillRect/>
          </a:stretch>
        </p:blipFill>
        <p:spPr>
          <a:xfrm>
            <a:off x="3923928" y="1988840"/>
            <a:ext cx="1427272" cy="30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12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Виконуй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340768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Дай відповідь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endCxn id="17" idx="2"/>
          </p:cNvCxnSpPr>
          <p:nvPr/>
        </p:nvCxnSpPr>
        <p:spPr>
          <a:xfrm flipV="1">
            <a:off x="5076056" y="4581128"/>
            <a:ext cx="14401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76056" y="3501008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16" idx="1"/>
          </p:cNvCxnSpPr>
          <p:nvPr/>
        </p:nvCxnSpPr>
        <p:spPr>
          <a:xfrm flipV="1">
            <a:off x="4860032" y="3573016"/>
            <a:ext cx="21602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788024" y="3933056"/>
            <a:ext cx="288032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8064" y="4437112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3789040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4" grpId="0" uiExpand="1" build="p" bldLvl="2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988841"/>
            <a:ext cx="4038600" cy="324035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жіночих особинах знайди коробочки на ніжках. Це нестатеве покоління 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uk-U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спорогони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Зніми препарувальною голкою ковпачок із коробочки. З’ясуй, який колір має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спорогон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яка його будова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2232248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Знайди в підручнику, як живиться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спорогон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Яке його значення?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Поміркуй, чому коробочка прикрита ковпачком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питання для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олімпіадників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12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Виконуй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340768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Дай відповідь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b-1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221088"/>
            <a:ext cx="2047106" cy="2451473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5652120" y="6309320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796136" y="4941168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796136" y="5445224"/>
            <a:ext cx="21602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6237312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5373216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4869160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4221088"/>
            <a:ext cx="1872208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uk-UA" dirty="0" smtClean="0"/>
              <a:t>Будова </a:t>
            </a:r>
            <a:r>
              <a:rPr lang="uk-UA" dirty="0" err="1" smtClean="0"/>
              <a:t>спорогону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Ніжка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Коробочка з кришкою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Ковпачок 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7" grpId="0" build="p" bldLvl="2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/>
          </a:p>
        </p:txBody>
      </p:sp>
      <p:pic>
        <p:nvPicPr>
          <p:cNvPr id="5" name="Рисунок 4" descr="tra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55117"/>
            <a:ext cx="9144000" cy="2402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340768"/>
            <a:ext cx="12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Виконуй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72817"/>
            <a:ext cx="4038600" cy="266429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допомогою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мікроскопа розглянь мікропрепарат </a:t>
            </a:r>
            <a:r>
              <a:rPr kumimoji="0" lang="uk-U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“Спорангій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зозулиного </a:t>
            </a:r>
            <a:r>
              <a:rPr kumimoji="0" lang="uk-U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льону”</a:t>
            </a:r>
            <a:endParaRPr kumimoji="0" lang="uk-UA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aseline="0" dirty="0" smtClean="0">
                <a:latin typeface="Times New Roman" pitchFamily="18" charset="0"/>
                <a:cs typeface="Times New Roman" pitchFamily="18" charset="0"/>
              </a:rPr>
              <a:t>Знайди в середині коробочки спори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716016" y="1772816"/>
            <a:ext cx="4038600" cy="324035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Замалюй зовнішній вигляд моху, підпиши малюнок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 descr="b-1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5"/>
            <a:ext cx="2037455" cy="24399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2" animBg="1"/>
      <p:bldP spid="10" grpId="0" build="p" bldLvl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531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Мета: </vt:lpstr>
      <vt:lpstr>Вказівки до виконання роботи</vt:lpstr>
      <vt:lpstr>Терміни та поняття</vt:lpstr>
      <vt:lpstr>Прочитай текст</vt:lpstr>
      <vt:lpstr>Хід роботи</vt:lpstr>
      <vt:lpstr>Хід роботи</vt:lpstr>
      <vt:lpstr>Хід роботи</vt:lpstr>
      <vt:lpstr>Хід роботи</vt:lpstr>
      <vt:lpstr>Зроби висновки</vt:lpstr>
      <vt:lpstr>Хто бажає знати більше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45</cp:revision>
  <dcterms:created xsi:type="dcterms:W3CDTF">2015-01-04T16:12:09Z</dcterms:created>
  <dcterms:modified xsi:type="dcterms:W3CDTF">2015-01-09T01:15:33Z</dcterms:modified>
</cp:coreProperties>
</file>