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7F498F-FA42-4838-8651-DD8FF74554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blinds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5939124" cy="454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Будова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насінини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Лабораторне дослідження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5013176"/>
            <a:ext cx="3384376" cy="172819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051720" y="1988840"/>
            <a:ext cx="7092280" cy="4320520"/>
          </a:xfrm>
        </p:spPr>
        <p:txBody>
          <a:bodyPr/>
          <a:lstStyle/>
          <a:p>
            <a:r>
              <a:rPr lang="uk-UA" sz="2300" dirty="0" smtClean="0">
                <a:solidFill>
                  <a:srgbClr val="0070C0"/>
                </a:solidFill>
              </a:rPr>
              <a:t>На основі проведеної роботи  ми встановили, що:</a:t>
            </a:r>
          </a:p>
          <a:p>
            <a:pPr lvl="1"/>
            <a:r>
              <a:rPr lang="uk-UA" sz="2300" dirty="0" smtClean="0">
                <a:solidFill>
                  <a:srgbClr val="0070C0"/>
                </a:solidFill>
              </a:rPr>
              <a:t>Насінина це - …</a:t>
            </a:r>
          </a:p>
          <a:p>
            <a:pPr lvl="1"/>
            <a:r>
              <a:rPr lang="uk-UA" sz="2300" dirty="0" smtClean="0">
                <a:solidFill>
                  <a:srgbClr val="0070C0"/>
                </a:solidFill>
              </a:rPr>
              <a:t>Зародок насінини квасолі складається  з …</a:t>
            </a:r>
          </a:p>
          <a:p>
            <a:pPr lvl="1"/>
            <a:r>
              <a:rPr lang="uk-UA" sz="2300" dirty="0" smtClean="0">
                <a:solidFill>
                  <a:srgbClr val="0070C0"/>
                </a:solidFill>
              </a:rPr>
              <a:t> Запасні поживні речовини накопичуються в …</a:t>
            </a:r>
            <a:endParaRPr lang="ru-RU" sz="23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265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Зроби висновки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Хід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роботи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0_6bf35_30e2130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2608058" cy="3591669"/>
          </a:xfrm>
          <a:prstGeom prst="rect">
            <a:avLst/>
          </a:prstGeom>
        </p:spPr>
      </p:pic>
      <p:pic>
        <p:nvPicPr>
          <p:cNvPr id="10" name="Рисунок 9" descr="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67201" y="2941711"/>
            <a:ext cx="825621" cy="482453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Волна 33"/>
          <p:cNvSpPr/>
          <p:nvPr/>
        </p:nvSpPr>
        <p:spPr>
          <a:xfrm rot="1605770">
            <a:off x="3589558" y="4334187"/>
            <a:ext cx="1856965" cy="936104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листочок</a:t>
            </a:r>
            <a:endParaRPr lang="ru-RU" dirty="0"/>
          </a:p>
        </p:txBody>
      </p:sp>
      <p:sp>
        <p:nvSpPr>
          <p:cNvPr id="33" name="Волна 32"/>
          <p:cNvSpPr/>
          <p:nvPr/>
        </p:nvSpPr>
        <p:spPr>
          <a:xfrm rot="929662">
            <a:off x="3222528" y="4744588"/>
            <a:ext cx="1890199" cy="936104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зародок</a:t>
            </a:r>
            <a:endParaRPr lang="ru-RU" dirty="0"/>
          </a:p>
        </p:txBody>
      </p:sp>
      <p:sp>
        <p:nvSpPr>
          <p:cNvPr id="32" name="Волна 31"/>
          <p:cNvSpPr/>
          <p:nvPr/>
        </p:nvSpPr>
        <p:spPr>
          <a:xfrm rot="19509794">
            <a:off x="6229970" y="3602085"/>
            <a:ext cx="2160240" cy="936104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ендосперм</a:t>
            </a:r>
            <a:endParaRPr lang="ru-RU" dirty="0"/>
          </a:p>
        </p:txBody>
      </p:sp>
      <p:sp>
        <p:nvSpPr>
          <p:cNvPr id="31" name="Волна 30"/>
          <p:cNvSpPr/>
          <p:nvPr/>
        </p:nvSpPr>
        <p:spPr>
          <a:xfrm rot="21300157">
            <a:off x="2812759" y="5350849"/>
            <a:ext cx="2839418" cy="1064295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підсім’ядольне</a:t>
            </a:r>
            <a:r>
              <a:rPr lang="uk-UA" dirty="0" smtClean="0"/>
              <a:t> коліно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7632848" cy="2232248"/>
          </a:xfrm>
        </p:spPr>
        <p:txBody>
          <a:bodyPr>
            <a:normAutofit/>
          </a:bodyPr>
          <a:lstStyle/>
          <a:p>
            <a:pPr marL="0"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Із запропонованого переліку термінів вибрати та заповнити схему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“Будова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насінини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квасолі”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Перевірте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себе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Содержимое 26" descr="0_af00f_2e4e268c_X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437112"/>
            <a:ext cx="2588096" cy="2436280"/>
          </a:xfrm>
        </p:spPr>
      </p:pic>
      <p:sp>
        <p:nvSpPr>
          <p:cNvPr id="28" name="Волна 27"/>
          <p:cNvSpPr/>
          <p:nvPr/>
        </p:nvSpPr>
        <p:spPr>
          <a:xfrm rot="1386956">
            <a:off x="6479952" y="5154999"/>
            <a:ext cx="2402562" cy="1040262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зародковий корінець</a:t>
            </a:r>
            <a:endParaRPr lang="ru-RU" dirty="0"/>
          </a:p>
        </p:txBody>
      </p:sp>
      <p:sp>
        <p:nvSpPr>
          <p:cNvPr id="29" name="Волна 28"/>
          <p:cNvSpPr/>
          <p:nvPr/>
        </p:nvSpPr>
        <p:spPr>
          <a:xfrm rot="21378372">
            <a:off x="6613288" y="4649834"/>
            <a:ext cx="2160240" cy="847766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сім’ядолі</a:t>
            </a:r>
            <a:endParaRPr lang="ru-RU" dirty="0"/>
          </a:p>
        </p:txBody>
      </p:sp>
      <p:sp>
        <p:nvSpPr>
          <p:cNvPr id="30" name="Волна 29"/>
          <p:cNvSpPr/>
          <p:nvPr/>
        </p:nvSpPr>
        <p:spPr>
          <a:xfrm rot="20424746">
            <a:off x="6682631" y="4124061"/>
            <a:ext cx="2160240" cy="936104"/>
          </a:xfrm>
          <a:prstGeom prst="wave">
            <a:avLst>
              <a:gd name="adj1" fmla="val 20000"/>
              <a:gd name="adj2" fmla="val -8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брунечка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5616" y="2348880"/>
            <a:ext cx="129614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3968" y="3068960"/>
            <a:ext cx="72008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20072" y="2348880"/>
            <a:ext cx="129614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148064" y="3068960"/>
            <a:ext cx="72008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76256" y="3068960"/>
            <a:ext cx="72008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12160" y="3068960"/>
            <a:ext cx="72008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059832" y="20608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насінина</a:t>
            </a:r>
            <a:endParaRPr lang="ru-RU" sz="2400" b="1" u="sng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endCxn id="35" idx="3"/>
          </p:cNvCxnSpPr>
          <p:nvPr/>
        </p:nvCxnSpPr>
        <p:spPr>
          <a:xfrm flipH="1">
            <a:off x="2411760" y="2420888"/>
            <a:ext cx="720080" cy="1080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499992" y="2420888"/>
            <a:ext cx="720080" cy="1080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860032" y="2708920"/>
            <a:ext cx="576064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39" idx="0"/>
          </p:cNvCxnSpPr>
          <p:nvPr/>
        </p:nvCxnSpPr>
        <p:spPr>
          <a:xfrm flipH="1">
            <a:off x="5508104" y="2708920"/>
            <a:ext cx="288032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41" idx="0"/>
          </p:cNvCxnSpPr>
          <p:nvPr/>
        </p:nvCxnSpPr>
        <p:spPr>
          <a:xfrm>
            <a:off x="6084168" y="2708920"/>
            <a:ext cx="288032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372200" y="2708920"/>
            <a:ext cx="648072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5" name="Рисунок 54" descr="69415789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5159311"/>
            <a:ext cx="1363325" cy="1698689"/>
          </a:xfrm>
          <a:prstGeom prst="rect">
            <a:avLst/>
          </a:prstGeom>
        </p:spPr>
      </p:pic>
      <p:sp>
        <p:nvSpPr>
          <p:cNvPr id="56" name="Выноска-облако 55"/>
          <p:cNvSpPr/>
          <p:nvPr/>
        </p:nvSpPr>
        <p:spPr>
          <a:xfrm>
            <a:off x="1619672" y="4005064"/>
            <a:ext cx="1800200" cy="1152128"/>
          </a:xfrm>
          <a:prstGeom prst="cloudCallout">
            <a:avLst>
              <a:gd name="adj1" fmla="val -64774"/>
              <a:gd name="adj2" fmla="val 59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Підказка тут!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4139952" y="4509120"/>
            <a:ext cx="720080" cy="504056"/>
            <a:chOff x="971600" y="3429000"/>
            <a:chExt cx="720080" cy="504056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971600" y="3429000"/>
              <a:ext cx="720080" cy="50405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971600" y="3429000"/>
              <a:ext cx="720080" cy="50405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804248" y="3789040"/>
            <a:ext cx="720080" cy="504056"/>
            <a:chOff x="971600" y="3429000"/>
            <a:chExt cx="720080" cy="504056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971600" y="3429000"/>
              <a:ext cx="720080" cy="50405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971600" y="3429000"/>
              <a:ext cx="720080" cy="50405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Використана література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088232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70C0"/>
                </a:solidFill>
              </a:rPr>
              <a:t>Ознайомитися з будовою насінини, навчитися відрізняти насінину від зародка, визначити значення кожної частини зародка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4290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Проблема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4437112"/>
            <a:ext cx="8229600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 особливості внутрішньої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будови насінини забезпечують виконання функції розмноження у рослин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0_af7f7_2eaa1d65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996952"/>
            <a:ext cx="1371600" cy="1428750"/>
          </a:xfrm>
          <a:prstGeom prst="rect">
            <a:avLst/>
          </a:prstGeom>
        </p:spPr>
      </p:pic>
      <p:pic>
        <p:nvPicPr>
          <p:cNvPr id="10" name="Рисунок 9" descr="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23185" y="781471"/>
            <a:ext cx="825621" cy="554461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1944216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70C0"/>
                </a:solidFill>
              </a:rPr>
              <a:t>Сухі та набубнявілі насінини квасолі, проростки квасолі, пінцет, лупа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Обладнання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69415893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73016"/>
            <a:ext cx="1658256" cy="2130737"/>
          </a:xfrm>
          <a:prstGeom prst="rect">
            <a:avLst/>
          </a:prstGeom>
        </p:spPr>
      </p:pic>
      <p:pic>
        <p:nvPicPr>
          <p:cNvPr id="7" name="Рисунок 6" descr="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825621" cy="482453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67202" y="-1018729"/>
            <a:ext cx="825621" cy="4824536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Повтори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Зверни увагу на нові поняття і терміни, їх слід запам’ятати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Уважно слухай пояснення вчителя, шукай відповіді на питання у підручнику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Зроби схематичний малюнок. Його розташуй з лівого боку, а підписи зроби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на правому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G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Висновки повинні бути чіткі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та стислі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Після завершення роботи наведи лад на 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Вказівки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до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виконання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роботи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844824"/>
            <a:ext cx="5770984" cy="2880320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</a:rPr>
              <a:t>Насінина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</a:rPr>
              <a:t>Сім’ядолі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</a:rPr>
              <a:t>Ендосперм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</a:rPr>
              <a:t>Зародок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Нові</a:t>
            </a:r>
            <a:r>
              <a:rPr kumimoji="0" lang="ru-RU" sz="40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поняття</a:t>
            </a:r>
            <a:r>
              <a:rPr kumimoji="0" lang="ru-RU" sz="40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та </a:t>
            </a:r>
            <a:r>
              <a:rPr kumimoji="0" lang="ru-RU" sz="40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терміни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69415943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68144" y="1772816"/>
            <a:ext cx="1112616" cy="2127688"/>
          </a:xfrm>
          <a:prstGeom prst="rect">
            <a:avLst/>
          </a:prstGeom>
        </p:spPr>
      </p:pic>
      <p:pic>
        <p:nvPicPr>
          <p:cNvPr id="8" name="Рисунок 7" descr="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68760"/>
            <a:ext cx="825621" cy="482453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Хід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роботи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Розглянь сухе та набубнявіле насіння квасолі. Порівняй розмір, зовнішню форму. Поясни причини відмінностей.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Знайди рубчик (1). Натисни насінину з боків. Через </a:t>
            </a:r>
            <a:r>
              <a:rPr lang="uk-UA" sz="2400" dirty="0" err="1" smtClean="0">
                <a:solidFill>
                  <a:srgbClr val="0070C0"/>
                </a:solidFill>
              </a:rPr>
              <a:t>пилковхід</a:t>
            </a:r>
            <a:r>
              <a:rPr lang="uk-UA" sz="2400" dirty="0" smtClean="0">
                <a:solidFill>
                  <a:srgbClr val="0070C0"/>
                </a:solidFill>
              </a:rPr>
              <a:t> (2) з’явиться крапелька води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" name="Содержимое 10" descr="img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311" y="1700808"/>
            <a:ext cx="3339100" cy="338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>
            <a:off x="7164288" y="3068960"/>
            <a:ext cx="648072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6732240" y="3356992"/>
            <a:ext cx="288032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7020272" y="3212976"/>
            <a:ext cx="2160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8264" y="2852936"/>
            <a:ext cx="21602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323528" y="105273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Виконуй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48680"/>
            <a:ext cx="1842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Завдання 1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6" name="Рисунок 15" descr="69415789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1710076" cy="2130737"/>
          </a:xfrm>
          <a:prstGeom prst="rect">
            <a:avLst/>
          </a:prstGeom>
        </p:spPr>
      </p:pic>
      <p:pic>
        <p:nvPicPr>
          <p:cNvPr id="17" name="Рисунок 16" descr="о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56792"/>
            <a:ext cx="825621" cy="482453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10" grpId="0" animBg="1"/>
      <p:bldP spid="12" grpId="0" animBg="1"/>
      <p:bldP spid="14" grpId="0" build="p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Зніми шкірку з набубнявілої насінини. Спробуй її на міцність.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Розглянь зародок. За допомогою лупи знайди дві сім’ядолі, зародковий корінець, </a:t>
            </a:r>
            <a:r>
              <a:rPr lang="uk-UA" sz="2400" dirty="0" err="1" smtClean="0">
                <a:solidFill>
                  <a:srgbClr val="0070C0"/>
                </a:solidFill>
              </a:rPr>
              <a:t>підсім’ядольне</a:t>
            </a:r>
            <a:r>
              <a:rPr lang="uk-UA" sz="2400" dirty="0" smtClean="0">
                <a:solidFill>
                  <a:srgbClr val="0070C0"/>
                </a:solidFill>
              </a:rPr>
              <a:t> коліно, брунечку.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Замалюй в зошит насінину квасолі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Яке значення шкірки в житті насінини?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З’ясуй, за допомогою підручника, значення </a:t>
            </a:r>
            <a:r>
              <a:rPr lang="uk-UA" sz="2400" dirty="0" err="1" smtClean="0">
                <a:solidFill>
                  <a:srgbClr val="0070C0"/>
                </a:solidFill>
              </a:rPr>
              <a:t>сім’ядолей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Хід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роботи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323528" y="105273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Виконуй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5292080" y="1412776"/>
            <a:ext cx="345638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Дай відповідь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350326_html_m5e455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653136"/>
            <a:ext cx="3007990" cy="19331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404664"/>
            <a:ext cx="1842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Завдання 2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" name="Рисунок 10" descr="69415943_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8640"/>
            <a:ext cx="1112616" cy="2127688"/>
          </a:xfrm>
          <a:prstGeom prst="rect">
            <a:avLst/>
          </a:prstGeom>
        </p:spPr>
      </p:pic>
      <p:pic>
        <p:nvPicPr>
          <p:cNvPr id="12" name="Рисунок 11" descr="о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276872"/>
            <a:ext cx="825621" cy="393035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build="p"/>
      <p:bldP spid="7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80520" cy="4525963"/>
          </a:xfrm>
        </p:spPr>
        <p:txBody>
          <a:bodyPr>
            <a:noAutofit/>
          </a:bodyPr>
          <a:lstStyle/>
          <a:p>
            <a:r>
              <a:rPr lang="uk-UA" sz="2300" dirty="0" smtClean="0">
                <a:solidFill>
                  <a:srgbClr val="0070C0"/>
                </a:solidFill>
              </a:rPr>
              <a:t>Розглянь під лупою набубнявілу зернівку пшениці. Знайди борозенку і  ледь помітний чубчик.</a:t>
            </a:r>
          </a:p>
          <a:p>
            <a:r>
              <a:rPr lang="uk-UA" sz="2300" dirty="0" smtClean="0">
                <a:solidFill>
                  <a:srgbClr val="0070C0"/>
                </a:solidFill>
              </a:rPr>
              <a:t>Спробуй зняти шкірку із зернівки. Чому це важко зробити?</a:t>
            </a:r>
          </a:p>
          <a:p>
            <a:r>
              <a:rPr lang="uk-UA" sz="2300" dirty="0" smtClean="0">
                <a:solidFill>
                  <a:srgbClr val="0070C0"/>
                </a:solidFill>
              </a:rPr>
              <a:t>Користуючись малюнком підручника, вивчи будову насінини із односім’ядольним зародком. </a:t>
            </a:r>
            <a:endParaRPr lang="ru-RU" sz="23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404664"/>
            <a:ext cx="1842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Завдання 3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323528" y="105273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Виконуй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Хід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роботи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Содержимое 11" descr="stroeniezer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37122"/>
          <a:stretch>
            <a:fillRect/>
          </a:stretch>
        </p:blipFill>
        <p:spPr>
          <a:xfrm>
            <a:off x="5508104" y="1196752"/>
            <a:ext cx="242560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092280" y="357301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3356992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92280" y="3140968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234888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177281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37890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5508104" y="4437112"/>
            <a:ext cx="3168352" cy="2016224"/>
          </a:xfrm>
          <a:prstGeom prst="foldedCorner">
            <a:avLst>
              <a:gd name="adj" fmla="val 388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Шк</a:t>
            </a:r>
            <a:r>
              <a:rPr lang="uk-UA" sz="2000" dirty="0" err="1" smtClean="0"/>
              <a:t>ірка</a:t>
            </a:r>
            <a:endParaRPr lang="uk-U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Ендосперм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Сім’ядоля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Зародкові листочки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Брунечка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Корінець </a:t>
            </a:r>
          </a:p>
          <a:p>
            <a:pPr marL="457200" indent="-457200">
              <a:buFont typeface="+mj-lt"/>
              <a:buAutoNum type="arabicPeriod"/>
            </a:pPr>
            <a:endParaRPr lang="uk-UA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21" name="Рисунок 20" descr="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221088"/>
            <a:ext cx="1098150" cy="822628"/>
          </a:xfrm>
          <a:prstGeom prst="rect">
            <a:avLst/>
          </a:prstGeom>
        </p:spPr>
      </p:pic>
      <p:pic>
        <p:nvPicPr>
          <p:cNvPr id="22" name="Рисунок 21" descr="69415893_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60648"/>
            <a:ext cx="1658256" cy="2130737"/>
          </a:xfrm>
          <a:prstGeom prst="rect">
            <a:avLst/>
          </a:prstGeom>
        </p:spPr>
      </p:pic>
      <p:pic>
        <p:nvPicPr>
          <p:cNvPr id="24" name="Рисунок 23" descr="о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132856"/>
            <a:ext cx="825621" cy="432048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483225" y="3877815"/>
            <a:ext cx="825621" cy="482453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/>
          </a:bodyPr>
          <a:lstStyle/>
          <a:p>
            <a:r>
              <a:rPr lang="uk-UA" sz="2300" dirty="0" smtClean="0">
                <a:solidFill>
                  <a:srgbClr val="0070C0"/>
                </a:solidFill>
              </a:rPr>
              <a:t>Порівняй насінину квасолі із зернівкою пшениці</a:t>
            </a:r>
            <a:endParaRPr lang="ru-RU" sz="2300" dirty="0" smtClean="0">
              <a:solidFill>
                <a:srgbClr val="0070C0"/>
              </a:solidFill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395536" y="1484784"/>
            <a:ext cx="1872208" cy="43204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Поміркуй!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Хід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роботи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04664"/>
            <a:ext cx="1842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Завдання 4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1640" y="2492896"/>
          <a:ext cx="60960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Запитання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рослини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Квасоля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Пшениця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 яких частин складається насінина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 яких органів складається зародок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Де міститься запас поживних речовин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c8bc4eb3330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5970" y="4725144"/>
            <a:ext cx="1950086" cy="199883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 autoUpdateAnimBg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926</TotalTime>
  <Words>478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Будова насінини</vt:lpstr>
      <vt:lpstr>Мета  </vt:lpstr>
      <vt:lpstr>Обладнання  </vt:lpstr>
      <vt:lpstr>Вказівки до виконання роботи</vt:lpstr>
      <vt:lpstr>Нові поняття та терміни</vt:lpstr>
      <vt:lpstr>Хід роботи</vt:lpstr>
      <vt:lpstr>Слайд 7</vt:lpstr>
      <vt:lpstr>Слайд 8</vt:lpstr>
      <vt:lpstr>Слайд 9</vt:lpstr>
      <vt:lpstr>Слайд 10</vt:lpstr>
      <vt:lpstr>Слайд 11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насінини</dc:title>
  <dc:creator>Ярослав</dc:creator>
  <cp:lastModifiedBy>Ярослав</cp:lastModifiedBy>
  <cp:revision>65</cp:revision>
  <dcterms:created xsi:type="dcterms:W3CDTF">2014-11-12T15:45:05Z</dcterms:created>
  <dcterms:modified xsi:type="dcterms:W3CDTF">2015-02-02T06:05:28Z</dcterms:modified>
</cp:coreProperties>
</file>