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bokor11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42843" y="142852"/>
            <a:ext cx="1094615" cy="1357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5c0a005c63bb.png"/>
          <p:cNvPicPr>
            <a:picLocks noChangeAspect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857135">
            <a:off x="7403264" y="5645429"/>
            <a:ext cx="1638306" cy="851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46B3D-06E7-48F2-ADA2-9BBAD0895EE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DF4F8-03C0-4AF5-B4B7-84B41AE336D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5c0a005c63bb.png"/>
          <p:cNvPicPr>
            <a:picLocks noChangeAspect="1"/>
          </p:cNvPicPr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857135">
            <a:off x="7403263" y="4361155"/>
            <a:ext cx="1638306" cy="851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5c0a005c63bb.png"/>
          <p:cNvPicPr>
            <a:picLocks noChangeAspect="1"/>
          </p:cNvPicPr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857135">
            <a:off x="5674563" y="5645429"/>
            <a:ext cx="1638306" cy="851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gradFill>
            <a:gsLst>
              <a:gs pos="10000">
                <a:schemeClr val="accent1">
                  <a:tint val="63000"/>
                  <a:sat val="105000"/>
                </a:schemeClr>
              </a:gs>
              <a:gs pos="90000">
                <a:schemeClr val="accent1">
                  <a:shade val="50000"/>
                  <a:satMod val="100000"/>
                </a:schemeClr>
              </a:gs>
            </a:gsLst>
            <a:lin ang="5400000"/>
          </a:gra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Будова пагона</a:t>
            </a:r>
            <a:endParaRPr lang="ru-RU" sz="7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Лабораторне  дослідження</a:t>
            </a:r>
            <a:endParaRPr lang="ru-RU" i="1" dirty="0"/>
          </a:p>
        </p:txBody>
      </p:sp>
      <p:pic>
        <p:nvPicPr>
          <p:cNvPr id="4" name="Рисунок 3" descr="825994d7025d88de4252b507c39dc7c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6376" y="0"/>
            <a:ext cx="1587624" cy="1411221"/>
          </a:xfrm>
          <a:prstGeom prst="rect">
            <a:avLst/>
          </a:prstGeom>
        </p:spPr>
      </p:pic>
      <p:pic>
        <p:nvPicPr>
          <p:cNvPr id="7" name="Рисунок 6" descr="76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0392" y="5229200"/>
            <a:ext cx="548258" cy="54825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15816" y="4869160"/>
            <a:ext cx="3384376" cy="172819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Лариса Михайлівна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біології</a:t>
            </a: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Дмитрівський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НВК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Мета 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/>
          <a:lstStyle/>
          <a:p>
            <a:r>
              <a:rPr lang="uk-UA" dirty="0" smtClean="0"/>
              <a:t>Дослідити особливості будову пагона як надземного органа рослини</a:t>
            </a:r>
            <a:endParaRPr lang="ru-RU" dirty="0"/>
          </a:p>
        </p:txBody>
      </p:sp>
      <p:sp>
        <p:nvSpPr>
          <p:cNvPr id="13" name="Заголовок 10"/>
          <p:cNvSpPr txBox="1">
            <a:spLocks/>
          </p:cNvSpPr>
          <p:nvPr/>
        </p:nvSpPr>
        <p:spPr>
          <a:xfrm>
            <a:off x="1475656" y="2924944"/>
            <a:ext cx="71866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Проблема </a:t>
            </a:r>
            <a:endParaRPr kumimoji="0" lang="ru-RU" sz="44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Constantia" pitchFamily="18" charset="0"/>
              <a:ea typeface="+mj-ea"/>
              <a:cs typeface="+mj-cs"/>
            </a:endParaRPr>
          </a:p>
        </p:txBody>
      </p:sp>
      <p:sp>
        <p:nvSpPr>
          <p:cNvPr id="14" name="Содержимое 11"/>
          <p:cNvSpPr txBox="1">
            <a:spLocks/>
          </p:cNvSpPr>
          <p:nvPr/>
        </p:nvSpPr>
        <p:spPr>
          <a:xfrm>
            <a:off x="539552" y="4005064"/>
            <a:ext cx="8229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Яким чином будова пагона пов’язана із виконанням його складних</a:t>
            </a:r>
            <a:r>
              <a:rPr kumimoji="0" lang="uk-UA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 функцій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6" name="Рисунок 5" descr="76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5229200"/>
            <a:ext cx="548258" cy="548258"/>
          </a:xfrm>
          <a:prstGeom prst="rect">
            <a:avLst/>
          </a:prstGeom>
        </p:spPr>
      </p:pic>
      <p:pic>
        <p:nvPicPr>
          <p:cNvPr id="7" name="Рисунок 6" descr="825994d7025d88de4252b507c39dc7c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6376" y="0"/>
            <a:ext cx="1587624" cy="1411221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Обладнання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Пагони живих рослин – яблуні, вишні, абрикоси, груші, каштана, бузку, укорочені пагони рослин,  лупа, підручник, таблиці</a:t>
            </a:r>
            <a:endParaRPr lang="ru-RU" dirty="0"/>
          </a:p>
        </p:txBody>
      </p:sp>
      <p:pic>
        <p:nvPicPr>
          <p:cNvPr id="4" name="Рисунок 3" descr="76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5229200"/>
            <a:ext cx="548258" cy="548258"/>
          </a:xfrm>
          <a:prstGeom prst="rect">
            <a:avLst/>
          </a:prstGeom>
        </p:spPr>
      </p:pic>
      <p:pic>
        <p:nvPicPr>
          <p:cNvPr id="5" name="Рисунок 4" descr="825994d7025d88de4252b507c39dc7c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6376" y="0"/>
            <a:ext cx="1587624" cy="1411221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Вказівки до виконання роботи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" y="1700808"/>
            <a:ext cx="8229600" cy="4585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G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Повтори правила безпеки при роботі з лабораторним обладнанням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G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Зверни увагу на нові поняття і терміни, їх слід запам’ятати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G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Уважно слухай пояснення вчителя, шукай відповіді на питання у підручнику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G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Зроби схематичний малюнок. Його розташуй з лівого боку, а підписи зроби</a:t>
            </a:r>
            <a:r>
              <a:rPr kumimoji="0" lang="uk-UA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 на правому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G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Висновки зроби чіткі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та стислі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G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Після завершення роботи наведи лад на робочому місці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G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5" name="Рисунок 4" descr="76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5229200"/>
            <a:ext cx="548258" cy="548258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Нові поняття та терміни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1600200"/>
            <a:ext cx="5770984" cy="45259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uk-UA" dirty="0" smtClean="0"/>
              <a:t>Пагін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 smtClean="0"/>
              <a:t>Конус наростання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 smtClean="0"/>
              <a:t>Брунька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 smtClean="0"/>
              <a:t>Вузол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 smtClean="0"/>
              <a:t>Міжвузля</a:t>
            </a:r>
          </a:p>
          <a:p>
            <a:pPr algn="just">
              <a:buFont typeface="Wingdings" pitchFamily="2" charset="2"/>
              <a:buChar char="ü"/>
            </a:pPr>
            <a:r>
              <a:rPr lang="uk-UA" dirty="0" smtClean="0"/>
              <a:t>Пазуха </a:t>
            </a:r>
          </a:p>
          <a:p>
            <a:pPr algn="just">
              <a:buFont typeface="Wingdings" pitchFamily="2" charset="2"/>
              <a:buChar char="ü"/>
            </a:pPr>
            <a:endParaRPr lang="ru-RU" dirty="0"/>
          </a:p>
        </p:txBody>
      </p:sp>
      <p:pic>
        <p:nvPicPr>
          <p:cNvPr id="4" name="Рисунок 3" descr="76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0392" y="5229200"/>
            <a:ext cx="548258" cy="548258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роботи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5544616" cy="4281339"/>
          </a:xfrm>
        </p:spPr>
        <p:txBody>
          <a:bodyPr>
            <a:normAutofit lnSpcReduction="10000"/>
          </a:bodyPr>
          <a:lstStyle/>
          <a:p>
            <a:r>
              <a:rPr lang="uk-UA" sz="2300" dirty="0" smtClean="0"/>
              <a:t>Розглянь зовнішню будову пагона рослини </a:t>
            </a:r>
          </a:p>
          <a:p>
            <a:r>
              <a:rPr lang="uk-UA" sz="2300" dirty="0" smtClean="0"/>
              <a:t>Знайди:</a:t>
            </a:r>
          </a:p>
          <a:p>
            <a:pPr lvl="1"/>
            <a:r>
              <a:rPr lang="uk-UA" sz="1900" dirty="0" smtClean="0"/>
              <a:t>стебло (4) – вісь пагона</a:t>
            </a:r>
          </a:p>
          <a:p>
            <a:pPr lvl="1"/>
            <a:r>
              <a:rPr lang="uk-UA" sz="1900" dirty="0" smtClean="0"/>
              <a:t> верхівку з конусом наростання (1)</a:t>
            </a:r>
          </a:p>
          <a:p>
            <a:pPr lvl="1"/>
            <a:r>
              <a:rPr lang="uk-UA" sz="1900" dirty="0" smtClean="0"/>
              <a:t>вузол (7) – місце прикріплення листка на стеблі</a:t>
            </a:r>
          </a:p>
          <a:p>
            <a:pPr lvl="1"/>
            <a:r>
              <a:rPr lang="uk-UA" sz="1900" dirty="0" smtClean="0"/>
              <a:t>міжвузля (5) – ділянку стебла між двома вузлами</a:t>
            </a:r>
          </a:p>
          <a:p>
            <a:pPr lvl="1"/>
            <a:r>
              <a:rPr lang="uk-UA" sz="1900" dirty="0" smtClean="0"/>
              <a:t>листкову пазуху (8)- гострий кут між листком і стеблом та пазушну бруньку (2)</a:t>
            </a:r>
          </a:p>
          <a:p>
            <a:r>
              <a:rPr lang="uk-UA" sz="2300" dirty="0" smtClean="0"/>
              <a:t>Назви частину пагона позначену цифрою (6)</a:t>
            </a:r>
          </a:p>
          <a:p>
            <a:pPr lvl="1"/>
            <a:endParaRPr lang="uk-UA" sz="1900" dirty="0" smtClean="0"/>
          </a:p>
          <a:p>
            <a:pPr lvl="1"/>
            <a:endParaRPr lang="uk-UA" sz="1900" dirty="0" smtClean="0"/>
          </a:p>
          <a:p>
            <a:pPr lvl="1"/>
            <a:endParaRPr lang="uk-UA" sz="1900" dirty="0" smtClean="0"/>
          </a:p>
          <a:p>
            <a:endParaRPr lang="uk-UA" sz="2300" dirty="0" smtClean="0"/>
          </a:p>
          <a:p>
            <a:endParaRPr lang="uk-UA" sz="2300" dirty="0" smtClean="0"/>
          </a:p>
          <a:p>
            <a:endParaRPr lang="uk-UA" sz="2300" dirty="0" smtClean="0"/>
          </a:p>
          <a:p>
            <a:endParaRPr lang="uk-UA" sz="2300" dirty="0" smtClean="0"/>
          </a:p>
          <a:p>
            <a:endParaRPr lang="uk-UA" sz="2300" dirty="0" smtClean="0"/>
          </a:p>
          <a:p>
            <a:endParaRPr lang="ru-RU" sz="2300" dirty="0"/>
          </a:p>
        </p:txBody>
      </p:sp>
      <p:pic>
        <p:nvPicPr>
          <p:cNvPr id="11" name="Содержимое 10" descr="Q3BT1Hz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40152" y="1844824"/>
            <a:ext cx="2731268" cy="4245823"/>
          </a:xfrm>
        </p:spPr>
      </p:pic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1187624" y="1268760"/>
            <a:ext cx="3104084" cy="639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/>
              <a:t>Виконуй 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1052736"/>
            <a:ext cx="1898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Завдання 1</a:t>
            </a:r>
            <a:endParaRPr lang="ru-RU" sz="2400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7" name="Рисунок 6" descr="Ins0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7" y="535219"/>
            <a:ext cx="1152128" cy="873762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роботи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60232" y="980728"/>
            <a:ext cx="1898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Завдання 2</a:t>
            </a:r>
            <a:endParaRPr lang="ru-RU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Текст 5"/>
          <p:cNvSpPr txBox="1">
            <a:spLocks/>
          </p:cNvSpPr>
          <p:nvPr/>
        </p:nvSpPr>
        <p:spPr>
          <a:xfrm>
            <a:off x="755576" y="126876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Виконуй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323528" y="1988840"/>
            <a:ext cx="4041775" cy="1152128"/>
          </a:xfrm>
        </p:spPr>
        <p:txBody>
          <a:bodyPr>
            <a:normAutofit/>
          </a:bodyPr>
          <a:lstStyle/>
          <a:p>
            <a:r>
              <a:rPr lang="uk-UA" sz="2300" dirty="0" smtClean="0"/>
              <a:t>Знайди на зимуючих пагонах листкові рубці</a:t>
            </a:r>
            <a:endParaRPr lang="ru-RU" sz="2300" dirty="0" smtClean="0"/>
          </a:p>
        </p:txBody>
      </p:sp>
      <p:pic>
        <p:nvPicPr>
          <p:cNvPr id="13" name="Содержимое 12" descr="m12-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3967257" y="3385671"/>
            <a:ext cx="3917901" cy="1988335"/>
          </a:xfrm>
        </p:spPr>
      </p:pic>
      <p:pic>
        <p:nvPicPr>
          <p:cNvPr id="15" name="Рисунок 14" descr="mpSdXX8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420888"/>
            <a:ext cx="1825015" cy="3888432"/>
          </a:xfrm>
          <a:prstGeom prst="rect">
            <a:avLst/>
          </a:prstGeom>
        </p:spPr>
      </p:pic>
      <p:sp>
        <p:nvSpPr>
          <p:cNvPr id="17" name="Текст 5"/>
          <p:cNvSpPr txBox="1">
            <a:spLocks/>
          </p:cNvSpPr>
          <p:nvPr/>
        </p:nvSpPr>
        <p:spPr>
          <a:xfrm>
            <a:off x="827584" y="3140968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Поміркуй 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18" name="Содержимое 9"/>
          <p:cNvSpPr txBox="1">
            <a:spLocks/>
          </p:cNvSpPr>
          <p:nvPr/>
        </p:nvSpPr>
        <p:spPr>
          <a:xfrm>
            <a:off x="539552" y="3861048"/>
            <a:ext cx="4041775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Розглянь запропоновані малюнки. Яка різниця між зображеними на</a:t>
            </a:r>
            <a:r>
              <a:rPr kumimoji="0" lang="uk-UA" sz="23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 них пагонами?</a:t>
            </a: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32040" y="162880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укорочений пагін</a:t>
            </a:r>
            <a:endParaRPr lang="ru-RU" sz="2000" i="1" dirty="0" smtClean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48264" y="162880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звичайний пагін</a:t>
            </a:r>
            <a:endParaRPr lang="ru-RU" sz="2000" i="1" dirty="0" smtClean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12" name="Рисунок 11" descr="Ins0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7" y="463212"/>
            <a:ext cx="1152127" cy="873761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9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9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0" grpId="0" build="p"/>
      <p:bldP spid="17" grpId="0" build="p"/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Зроби висновки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1944215"/>
          </a:xfrm>
        </p:spPr>
        <p:txBody>
          <a:bodyPr/>
          <a:lstStyle/>
          <a:p>
            <a:pPr>
              <a:buFont typeface="Wingdings" pitchFamily="2" charset="2"/>
              <a:buChar char="F"/>
            </a:pPr>
            <a:r>
              <a:rPr lang="uk-UA" sz="2300" dirty="0" smtClean="0"/>
              <a:t>Пагін це …</a:t>
            </a:r>
          </a:p>
          <a:p>
            <a:pPr>
              <a:buFont typeface="Wingdings" pitchFamily="2" charset="2"/>
              <a:buChar char="F"/>
            </a:pPr>
            <a:r>
              <a:rPr lang="uk-UA" sz="2300" dirty="0" smtClean="0"/>
              <a:t>Частина стебла, що несе листок це …</a:t>
            </a:r>
          </a:p>
          <a:p>
            <a:pPr>
              <a:buFont typeface="Wingdings" pitchFamily="2" charset="2"/>
              <a:buChar char="F"/>
            </a:pPr>
            <a:r>
              <a:rPr lang="uk-UA" sz="2300" dirty="0" smtClean="0"/>
              <a:t>Меживузля це …</a:t>
            </a:r>
          </a:p>
          <a:p>
            <a:pPr>
              <a:buFont typeface="Wingdings" pitchFamily="2" charset="2"/>
              <a:buChar char="F"/>
            </a:pPr>
            <a:r>
              <a:rPr lang="uk-UA" sz="2300" dirty="0" smtClean="0"/>
              <a:t>Кут між листком та стеблом пагона називається …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539552" y="2204864"/>
            <a:ext cx="4040188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  <p:pic>
        <p:nvPicPr>
          <p:cNvPr id="5" name="Рисунок 4" descr="825994d7025d88de4252b507c39dc7c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6376" y="0"/>
            <a:ext cx="1587624" cy="1411221"/>
          </a:xfrm>
          <a:prstGeom prst="rect">
            <a:avLst/>
          </a:prstGeom>
        </p:spPr>
      </p:pic>
      <p:sp>
        <p:nvSpPr>
          <p:cNvPr id="6" name="Содержимое 12"/>
          <p:cNvSpPr txBox="1">
            <a:spLocks/>
          </p:cNvSpPr>
          <p:nvPr/>
        </p:nvSpPr>
        <p:spPr>
          <a:xfrm>
            <a:off x="611560" y="4365104"/>
            <a:ext cx="8229600" cy="1944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F"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…</a:t>
            </a:r>
            <a:r>
              <a:rPr kumimoji="0" lang="uk-UA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надземн</a:t>
            </a:r>
            <a:r>
              <a:rPr lang="uk-UA" dirty="0" err="1" smtClean="0">
                <a:solidFill>
                  <a:srgbClr val="FF0000"/>
                </a:solidFill>
                <a:latin typeface="Constantia" pitchFamily="18" charset="0"/>
              </a:rPr>
              <a:t>ий</a:t>
            </a:r>
            <a:r>
              <a:rPr lang="uk-UA" dirty="0" smtClean="0">
                <a:solidFill>
                  <a:srgbClr val="FF0000"/>
                </a:solidFill>
                <a:latin typeface="Constantia" pitchFamily="18" charset="0"/>
              </a:rPr>
              <a:t> орган із верхівковим ростом, який складається із стебла та листків</a:t>
            </a:r>
            <a:endParaRPr kumimoji="0" lang="uk-UA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F"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…вузол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F"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…ділянки стебла між вузлами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F"/>
              <a:tabLst/>
              <a:defRPr/>
            </a:pPr>
            <a:r>
              <a:rPr kumimoji="0" lang="uk-UA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…листовою пазухою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Використана література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для 6 кл.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загальноосвіт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./ І.Ю.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Костіков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ін. – К.: Освіта, 2014.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Гамуля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Ю. Г. Усі уроки біології 7 кл: навчально-метод. Посібник. _ Х.;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Вид.група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“Основа”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Матяш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Н. Ю. та ін. Завдання для державної підсумкової атестації з біології за курс основної школи. – 2-е вид., перероб.,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доповн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2004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Розенштейн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 М. Самостоятельные работы учащихся по биологии: Растения: Пособие для учителя. – М.: Просвещение, 1988.</a:t>
            </a:r>
          </a:p>
        </p:txBody>
      </p:sp>
    </p:spTree>
  </p:cSld>
  <p:clrMapOvr>
    <a:masterClrMapping/>
  </p:clrMapOvr>
  <p:transition>
    <p:plus/>
  </p:transition>
</p:sld>
</file>

<file path=ppt/theme/theme1.xml><?xml version="1.0" encoding="utf-8"?>
<a:theme xmlns:a="http://schemas.openxmlformats.org/drawingml/2006/main" name="listt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listtt</Template>
  <TotalTime>1527</TotalTime>
  <Words>388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listtt</vt:lpstr>
      <vt:lpstr>Будова пагона</vt:lpstr>
      <vt:lpstr>Мета </vt:lpstr>
      <vt:lpstr>Обладнання </vt:lpstr>
      <vt:lpstr>Вказівки до виконання роботи</vt:lpstr>
      <vt:lpstr>Нові поняття та терміни</vt:lpstr>
      <vt:lpstr>Хід роботи </vt:lpstr>
      <vt:lpstr>Хід роботи</vt:lpstr>
      <vt:lpstr>Зроби висновки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пагона</dc:title>
  <dc:creator>Ярослав</dc:creator>
  <cp:lastModifiedBy>Ярослав</cp:lastModifiedBy>
  <cp:revision>146</cp:revision>
  <dcterms:created xsi:type="dcterms:W3CDTF">2014-11-09T12:47:33Z</dcterms:created>
  <dcterms:modified xsi:type="dcterms:W3CDTF">2015-02-02T06:05:54Z</dcterms:modified>
</cp:coreProperties>
</file>