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DD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2192-7907-4FF0-96EC-4292A6D0778F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5AAF-7F9A-4992-A5E8-D50E272C1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2192-7907-4FF0-96EC-4292A6D0778F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5AAF-7F9A-4992-A5E8-D50E272C1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2192-7907-4FF0-96EC-4292A6D0778F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5AAF-7F9A-4992-A5E8-D50E272C1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2192-7907-4FF0-96EC-4292A6D0778F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5AAF-7F9A-4992-A5E8-D50E272C1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2192-7907-4FF0-96EC-4292A6D0778F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5AAF-7F9A-4992-A5E8-D50E272C1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2192-7907-4FF0-96EC-4292A6D0778F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5AAF-7F9A-4992-A5E8-D50E272C1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2192-7907-4FF0-96EC-4292A6D0778F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5AAF-7F9A-4992-A5E8-D50E272C1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2192-7907-4FF0-96EC-4292A6D0778F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5AAF-7F9A-4992-A5E8-D50E272C1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2192-7907-4FF0-96EC-4292A6D0778F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5AAF-7F9A-4992-A5E8-D50E272C1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2192-7907-4FF0-96EC-4292A6D0778F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5AAF-7F9A-4992-A5E8-D50E272C1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2192-7907-4FF0-96EC-4292A6D0778F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5AAF-7F9A-4992-A5E8-D50E272C1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32192-7907-4FF0-96EC-4292A6D0778F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25AAF-7F9A-4992-A5E8-D50E272C1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" descr="обл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CCDD29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052736"/>
            <a:ext cx="4968552" cy="2159670"/>
          </a:xfrm>
        </p:spPr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Будова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папоротей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4437112"/>
            <a:ext cx="3190297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Лабораторне дослідження</a:t>
            </a:r>
            <a:endParaRPr lang="uk-UA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papor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248068"/>
            <a:ext cx="4464496" cy="3357804"/>
          </a:xfrm>
          <a:prstGeom prst="rect">
            <a:avLst/>
          </a:prstGeom>
          <a:ln>
            <a:solidFill>
              <a:srgbClr val="CCDD29"/>
            </a:solidFill>
          </a:ln>
        </p:spPr>
      </p:pic>
      <p:pic>
        <p:nvPicPr>
          <p:cNvPr id="6" name="Рисунок 5" descr="paporot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7435" y="260648"/>
            <a:ext cx="2823846" cy="2016224"/>
          </a:xfrm>
          <a:prstGeom prst="rect">
            <a:avLst/>
          </a:prstGeom>
          <a:ln>
            <a:solidFill>
              <a:srgbClr val="CCDD29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004048" y="4869160"/>
            <a:ext cx="3384376" cy="172819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Ярмоленко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Лариса Михайлівна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вчитель біології</a:t>
            </a:r>
          </a:p>
          <a:p>
            <a:pPr algn="ctr"/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Дмитрівський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НВК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6357937" y="4071938"/>
            <a:ext cx="2800350" cy="2771775"/>
            <a:chOff x="6357937" y="4071938"/>
            <a:chExt cx="2800350" cy="2771775"/>
          </a:xfrm>
        </p:grpSpPr>
        <p:pic>
          <p:nvPicPr>
            <p:cNvPr id="6" name="Рисунок 7" descr="цветы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6357937" y="4071938"/>
              <a:ext cx="2800350" cy="277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6" descr="klipart-bozhi-korovki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0352" y="5013176"/>
              <a:ext cx="1158379" cy="940604"/>
            </a:xfrm>
            <a:prstGeom prst="rect">
              <a:avLst/>
            </a:prstGeom>
          </p:spPr>
        </p:pic>
      </p:grpSp>
      <p:pic>
        <p:nvPicPr>
          <p:cNvPr id="5" name="Рисунок 2" descr="фонтекст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500063"/>
            <a:ext cx="6861175" cy="501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1430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Мета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611560" y="1700809"/>
            <a:ext cx="5976664" cy="1368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З’ясувати особливості зовнішньої будови папороті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4" descr="ветка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293096"/>
            <a:ext cx="2664296" cy="117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5" descr="ветка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76672"/>
            <a:ext cx="2304256" cy="122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07504" y="6525344"/>
            <a:ext cx="8856984" cy="0"/>
          </a:xfrm>
          <a:prstGeom prst="line">
            <a:avLst/>
          </a:prstGeom>
          <a:ln>
            <a:solidFill>
              <a:srgbClr val="CCDD29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Заголовок 12"/>
          <p:cNvSpPr txBox="1">
            <a:spLocks/>
          </p:cNvSpPr>
          <p:nvPr/>
        </p:nvSpPr>
        <p:spPr>
          <a:xfrm>
            <a:off x="2843808" y="2420888"/>
            <a:ext cx="3826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Обладнання</a:t>
            </a:r>
            <a:r>
              <a:rPr kumimoji="0" lang="uk-UA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Содержимое 13"/>
          <p:cNvSpPr txBox="1">
            <a:spLocks/>
          </p:cNvSpPr>
          <p:nvPr/>
        </p:nvSpPr>
        <p:spPr>
          <a:xfrm>
            <a:off x="1979712" y="3429000"/>
            <a:ext cx="597666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Живі та гербарні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екземпляри папороті</a:t>
            </a:r>
            <a:b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із спорангіями, лупа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228184" y="3933056"/>
            <a:ext cx="2800350" cy="2771775"/>
            <a:chOff x="6357937" y="4071938"/>
            <a:chExt cx="2800350" cy="2771775"/>
          </a:xfrm>
        </p:grpSpPr>
        <p:pic>
          <p:nvPicPr>
            <p:cNvPr id="5" name="Рисунок 7" descr="цветы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6357937" y="4071938"/>
              <a:ext cx="2800350" cy="277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5" descr="klipart-bozhi-korovki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0352" y="5013176"/>
              <a:ext cx="1158379" cy="940604"/>
            </a:xfrm>
            <a:prstGeom prst="rect">
              <a:avLst/>
            </a:prstGeom>
          </p:spPr>
        </p:pic>
      </p:grpSp>
      <p:pic>
        <p:nvPicPr>
          <p:cNvPr id="7" name="Рисунок 2" descr="фонтекст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500063"/>
            <a:ext cx="8319268" cy="422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5" descr="ветка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5635334"/>
            <a:ext cx="2304256" cy="122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Вказівки до виконання роботи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4" descr="ветка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229200"/>
            <a:ext cx="3695086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467544" y="1484784"/>
            <a:ext cx="79312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Повторіть правила безпеки при роботі з лабораторним обладнанням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Уважно слухайте пояснення вчителя, шукайте відповіді на питання у підручнику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Висновки зробіть чіткі та стислі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Після завершення роботи наведіть лад на робочому місці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07504" y="6525344"/>
            <a:ext cx="8856984" cy="0"/>
          </a:xfrm>
          <a:prstGeom prst="line">
            <a:avLst/>
          </a:prstGeom>
          <a:ln>
            <a:solidFill>
              <a:srgbClr val="CCDD29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4086225"/>
            <a:ext cx="9144000" cy="2771775"/>
            <a:chOff x="0" y="4086225"/>
            <a:chExt cx="9144000" cy="2771775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228184" y="4086225"/>
              <a:ext cx="2915816" cy="2771775"/>
              <a:chOff x="6228184" y="4086225"/>
              <a:chExt cx="2915816" cy="2771775"/>
            </a:xfrm>
          </p:grpSpPr>
          <p:pic>
            <p:nvPicPr>
              <p:cNvPr id="9" name="Рисунок 5" descr="ветка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228184" y="5635334"/>
                <a:ext cx="2304256" cy="1222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" name="Группа 5"/>
              <p:cNvGrpSpPr/>
              <p:nvPr/>
            </p:nvGrpSpPr>
            <p:grpSpPr>
              <a:xfrm>
                <a:off x="6343650" y="4086225"/>
                <a:ext cx="2800350" cy="2771775"/>
                <a:chOff x="6357937" y="4071938"/>
                <a:chExt cx="2800350" cy="2771775"/>
              </a:xfrm>
            </p:grpSpPr>
            <p:pic>
              <p:nvPicPr>
                <p:cNvPr id="7" name="Рисунок 7" descr="цветы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6357937" y="4071938"/>
                  <a:ext cx="2800350" cy="2771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" name="Рисунок 7" descr="klipart-bozhi-korovki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7740352" y="5013176"/>
                  <a:ext cx="1158379" cy="940604"/>
                </a:xfrm>
                <a:prstGeom prst="rect">
                  <a:avLst/>
                </a:prstGeom>
              </p:spPr>
            </p:pic>
          </p:grpSp>
        </p:grpSp>
        <p:pic>
          <p:nvPicPr>
            <p:cNvPr id="10" name="Рисунок 4" descr="ветка2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5229200"/>
              <a:ext cx="3695086" cy="16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>
              <a:off x="107504" y="6525344"/>
              <a:ext cx="8856984" cy="0"/>
            </a:xfrm>
            <a:prstGeom prst="line">
              <a:avLst/>
            </a:prstGeom>
            <a:ln>
              <a:solidFill>
                <a:srgbClr val="CCDD29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5" name="Рисунок 2" descr="фонтекст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500063"/>
            <a:ext cx="8319268" cy="45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Прочитай текст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Constantia" pitchFamily="18" charset="0"/>
              </a:rPr>
              <a:t>У наших лісах найчастіше можна зустріти так звану чоловічу папороть, або щитник чоловічий. Це трав’яниста рослина з добре розвиненим товстим кореневищем, на якому розвиваються тонкі корені. Листки великі – до 1,2м довжини, ростуть верхівкою як стебло, безперервно збільшуючись в розмірі. На нижньому боці листків утворюються темні горбики, в яких розвиваються спори</a:t>
            </a:r>
            <a:endParaRPr lang="ru-RU" sz="2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4086225"/>
            <a:ext cx="9144000" cy="2771775"/>
            <a:chOff x="0" y="4086225"/>
            <a:chExt cx="9144000" cy="2771775"/>
          </a:xfrm>
        </p:grpSpPr>
        <p:grpSp>
          <p:nvGrpSpPr>
            <p:cNvPr id="5" name="Группа 10"/>
            <p:cNvGrpSpPr/>
            <p:nvPr/>
          </p:nvGrpSpPr>
          <p:grpSpPr>
            <a:xfrm>
              <a:off x="6228184" y="4086225"/>
              <a:ext cx="2915816" cy="2771775"/>
              <a:chOff x="6228184" y="4086225"/>
              <a:chExt cx="2915816" cy="2771775"/>
            </a:xfrm>
          </p:grpSpPr>
          <p:pic>
            <p:nvPicPr>
              <p:cNvPr id="8" name="Рисунок 5" descr="ветка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228184" y="5635334"/>
                <a:ext cx="2304256" cy="1222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9" name="Группа 5"/>
              <p:cNvGrpSpPr/>
              <p:nvPr/>
            </p:nvGrpSpPr>
            <p:grpSpPr>
              <a:xfrm>
                <a:off x="6343650" y="4086225"/>
                <a:ext cx="2800350" cy="2771775"/>
                <a:chOff x="6357937" y="4071938"/>
                <a:chExt cx="2800350" cy="2771775"/>
              </a:xfrm>
            </p:grpSpPr>
            <p:pic>
              <p:nvPicPr>
                <p:cNvPr id="10" name="Рисунок 7" descr="цветы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6357937" y="4071938"/>
                  <a:ext cx="2800350" cy="2771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" name="Рисунок 10" descr="klipart-bozhi-korovki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7740352" y="5013176"/>
                  <a:ext cx="1158379" cy="940604"/>
                </a:xfrm>
                <a:prstGeom prst="rect">
                  <a:avLst/>
                </a:prstGeom>
              </p:spPr>
            </p:pic>
          </p:grpSp>
        </p:grpSp>
        <p:pic>
          <p:nvPicPr>
            <p:cNvPr id="6" name="Рисунок 4" descr="ветка2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5229200"/>
              <a:ext cx="3695086" cy="16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107504" y="6525344"/>
              <a:ext cx="8856984" cy="0"/>
            </a:xfrm>
            <a:prstGeom prst="line">
              <a:avLst/>
            </a:prstGeom>
            <a:ln>
              <a:solidFill>
                <a:srgbClr val="CCDD29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2" name="Рисунок 2" descr="фонтекст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76672"/>
            <a:ext cx="8319268" cy="436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Хід роботи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72816"/>
            <a:ext cx="4536504" cy="1180727"/>
          </a:xfrm>
          <a:ln w="19050">
            <a:solidFill>
              <a:srgbClr val="CCDD29"/>
            </a:solidFill>
          </a:ln>
        </p:spPr>
        <p:txBody>
          <a:bodyPr>
            <a:normAutofit fontScale="92500"/>
          </a:bodyPr>
          <a:lstStyle/>
          <a:p>
            <a:r>
              <a:rPr lang="uk-UA" sz="2400" dirty="0">
                <a:latin typeface="Constantia" pitchFamily="18" charset="0"/>
              </a:rPr>
              <a:t>Розгляньте рослину папороті. Знайдіть кореневище, тонкі корінці, що відходять від нього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1920" y="1268760"/>
            <a:ext cx="147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latin typeface="Monotype Corsiva" pitchFamily="66" charset="0"/>
              </a:rPr>
              <a:t>Завдання 1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2996952"/>
            <a:ext cx="1747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Monotype Corsiva" pitchFamily="66" charset="0"/>
              </a:rPr>
              <a:t>Дай відповідь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611560" y="3573016"/>
            <a:ext cx="4536504" cy="864096"/>
          </a:xfrm>
          <a:prstGeom prst="rect">
            <a:avLst/>
          </a:prstGeom>
          <a:ln w="19050">
            <a:solidFill>
              <a:srgbClr val="CCDD29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Яку кореневу систему утворюють ці корені?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18" name="Рисунок 17" descr="imag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0112" y="1772816"/>
            <a:ext cx="2664296" cy="2664296"/>
          </a:xfrm>
          <a:prstGeom prst="rect">
            <a:avLst/>
          </a:prstGeom>
          <a:ln>
            <a:solidFill>
              <a:srgbClr val="CCDD2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8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3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4" grpId="0"/>
      <p:bldP spid="15" grpId="0"/>
      <p:bldP spid="16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4086225"/>
            <a:ext cx="9144000" cy="2771775"/>
            <a:chOff x="0" y="4086225"/>
            <a:chExt cx="9144000" cy="2771775"/>
          </a:xfrm>
        </p:grpSpPr>
        <p:grpSp>
          <p:nvGrpSpPr>
            <p:cNvPr id="5" name="Группа 10"/>
            <p:cNvGrpSpPr/>
            <p:nvPr/>
          </p:nvGrpSpPr>
          <p:grpSpPr>
            <a:xfrm>
              <a:off x="6228184" y="4086225"/>
              <a:ext cx="2915816" cy="2771775"/>
              <a:chOff x="6228184" y="4086225"/>
              <a:chExt cx="2915816" cy="2771775"/>
            </a:xfrm>
          </p:grpSpPr>
          <p:pic>
            <p:nvPicPr>
              <p:cNvPr id="8" name="Рисунок 5" descr="ветка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228184" y="5635334"/>
                <a:ext cx="2304256" cy="1222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9" name="Группа 5"/>
              <p:cNvGrpSpPr/>
              <p:nvPr/>
            </p:nvGrpSpPr>
            <p:grpSpPr>
              <a:xfrm>
                <a:off x="6343650" y="4086225"/>
                <a:ext cx="2800350" cy="2771775"/>
                <a:chOff x="6357937" y="4071938"/>
                <a:chExt cx="2800350" cy="2771775"/>
              </a:xfrm>
            </p:grpSpPr>
            <p:pic>
              <p:nvPicPr>
                <p:cNvPr id="10" name="Рисунок 7" descr="цветы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6357937" y="4071938"/>
                  <a:ext cx="2800350" cy="2771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" name="Рисунок 10" descr="klipart-bozhi-korovki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7740352" y="5013176"/>
                  <a:ext cx="1158379" cy="940604"/>
                </a:xfrm>
                <a:prstGeom prst="rect">
                  <a:avLst/>
                </a:prstGeom>
              </p:spPr>
            </p:pic>
          </p:grpSp>
        </p:grpSp>
        <p:pic>
          <p:nvPicPr>
            <p:cNvPr id="6" name="Рисунок 4" descr="ветка2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5229200"/>
              <a:ext cx="3695086" cy="16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107504" y="6525344"/>
              <a:ext cx="8856984" cy="0"/>
            </a:xfrm>
            <a:prstGeom prst="line">
              <a:avLst/>
            </a:prstGeom>
            <a:ln>
              <a:solidFill>
                <a:srgbClr val="CCDD29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2" name="Рисунок 2" descr="фонтекст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76672"/>
            <a:ext cx="831926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Хід роботи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618856" cy="3268959"/>
          </a:xfrm>
          <a:ln>
            <a:solidFill>
              <a:srgbClr val="CCDD29"/>
            </a:solidFill>
          </a:ln>
        </p:spPr>
        <p:txBody>
          <a:bodyPr>
            <a:normAutofit/>
          </a:bodyPr>
          <a:lstStyle/>
          <a:p>
            <a:r>
              <a:rPr lang="uk-UA" sz="2200" dirty="0">
                <a:latin typeface="Constantia" pitchFamily="18" charset="0"/>
              </a:rPr>
              <a:t>Розгляньте листок папороті. Зверніть увагу на його форму, розмір. </a:t>
            </a:r>
          </a:p>
          <a:p>
            <a:r>
              <a:rPr lang="uk-UA" sz="2200" dirty="0">
                <a:latin typeface="Constantia" pitchFamily="18" charset="0"/>
              </a:rPr>
              <a:t>Знайдіть молоденькі листочки, закручені у формі </a:t>
            </a:r>
            <a:r>
              <a:rPr lang="uk-UA" sz="2200" dirty="0" smtClean="0">
                <a:latin typeface="Constantia" pitchFamily="18" charset="0"/>
              </a:rPr>
              <a:t>равлика  (мал. 1)</a:t>
            </a:r>
            <a:endParaRPr lang="uk-UA" sz="2200" dirty="0">
              <a:latin typeface="Constantia" pitchFamily="18" charset="0"/>
            </a:endParaRPr>
          </a:p>
          <a:p>
            <a:r>
              <a:rPr lang="uk-UA" sz="2200" dirty="0">
                <a:latin typeface="Constantia" pitchFamily="18" charset="0"/>
              </a:rPr>
              <a:t>З нижнього боку листка знайдіть коричневі горбики – це </a:t>
            </a:r>
            <a:r>
              <a:rPr lang="uk-UA" sz="2200" dirty="0" smtClean="0">
                <a:latin typeface="Constantia" pitchFamily="18" charset="0"/>
              </a:rPr>
              <a:t>спорангії (мал. 2)</a:t>
            </a:r>
            <a:endParaRPr lang="ru-RU" sz="2200" dirty="0">
              <a:latin typeface="Constant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1840" y="1268760"/>
            <a:ext cx="147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latin typeface="Monotype Corsiva" pitchFamily="66" charset="0"/>
              </a:rPr>
              <a:t>Завдання </a:t>
            </a:r>
            <a:r>
              <a:rPr lang="uk-UA" sz="2400" b="1" dirty="0" smtClean="0">
                <a:latin typeface="Monotype Corsiva" pitchFamily="66" charset="0"/>
              </a:rPr>
              <a:t>2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14" name="Рисунок 13" descr="P724001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3933056"/>
            <a:ext cx="2493640" cy="1870230"/>
          </a:xfrm>
          <a:prstGeom prst="rect">
            <a:avLst/>
          </a:prstGeom>
          <a:ln>
            <a:solidFill>
              <a:srgbClr val="CCDD29"/>
            </a:solidFill>
          </a:ln>
        </p:spPr>
      </p:pic>
      <p:pic>
        <p:nvPicPr>
          <p:cNvPr id="15" name="Рисунок 14" descr="IMG_1228.JPG"/>
          <p:cNvPicPr>
            <a:picLocks noChangeAspect="1"/>
          </p:cNvPicPr>
          <p:nvPr/>
        </p:nvPicPr>
        <p:blipFill>
          <a:blip r:embed="rId8" cstate="print"/>
          <a:srcRect l="23225" t="13359" r="11413" b="7449"/>
          <a:stretch>
            <a:fillRect/>
          </a:stretch>
        </p:blipFill>
        <p:spPr>
          <a:xfrm>
            <a:off x="5868144" y="1628800"/>
            <a:ext cx="2528878" cy="2041383"/>
          </a:xfrm>
          <a:prstGeom prst="rect">
            <a:avLst/>
          </a:prstGeom>
          <a:ln>
            <a:solidFill>
              <a:srgbClr val="CCDD29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5220072" y="3212976"/>
            <a:ext cx="726481" cy="369332"/>
          </a:xfrm>
          <a:prstGeom prst="rect">
            <a:avLst/>
          </a:prstGeom>
          <a:noFill/>
          <a:ln>
            <a:solidFill>
              <a:srgbClr val="CCDD29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Monotype Corsiva" pitchFamily="66" charset="0"/>
              </a:rPr>
              <a:t>мал</a:t>
            </a:r>
            <a:r>
              <a:rPr lang="uk-UA" dirty="0">
                <a:latin typeface="Monotype Corsiva" pitchFamily="66" charset="0"/>
              </a:rPr>
              <a:t>. 1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0072" y="5373216"/>
            <a:ext cx="726481" cy="369332"/>
          </a:xfrm>
          <a:prstGeom prst="rect">
            <a:avLst/>
          </a:prstGeom>
          <a:noFill/>
          <a:ln>
            <a:solidFill>
              <a:srgbClr val="CCDD29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Monotype Corsiva" pitchFamily="66" charset="0"/>
              </a:rPr>
              <a:t>мал</a:t>
            </a:r>
            <a:r>
              <a:rPr lang="uk-UA" dirty="0">
                <a:latin typeface="Monotype Corsiva" pitchFamily="66" charset="0"/>
              </a:rPr>
              <a:t>. </a:t>
            </a:r>
            <a:r>
              <a:rPr lang="uk-UA" dirty="0" smtClean="0">
                <a:latin typeface="Monotype Corsiva" pitchFamily="66" charset="0"/>
              </a:rPr>
              <a:t>2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5856" y="4797152"/>
            <a:ext cx="1747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Monotype Corsiva" pitchFamily="66" charset="0"/>
              </a:rPr>
              <a:t>Дай відповідь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539552" y="5157192"/>
            <a:ext cx="4618856" cy="864096"/>
          </a:xfrm>
          <a:prstGeom prst="rect">
            <a:avLst/>
          </a:prstGeom>
          <a:ln>
            <a:solidFill>
              <a:srgbClr val="CCDD29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Чому спорангії розміщені на нижньому</a:t>
            </a:r>
            <a:r>
              <a:rPr kumimoji="0" lang="uk-UA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б</a:t>
            </a: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оці листка?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8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33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 animBg="1"/>
      <p:bldP spid="13" grpId="0"/>
      <p:bldP spid="18" grpId="0"/>
      <p:bldP spid="19" grpId="0" uiExpand="1" build="p" bldLvl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4086225"/>
            <a:ext cx="9144000" cy="2771775"/>
            <a:chOff x="0" y="4086225"/>
            <a:chExt cx="9144000" cy="2771775"/>
          </a:xfrm>
        </p:grpSpPr>
        <p:grpSp>
          <p:nvGrpSpPr>
            <p:cNvPr id="5" name="Группа 10"/>
            <p:cNvGrpSpPr/>
            <p:nvPr/>
          </p:nvGrpSpPr>
          <p:grpSpPr>
            <a:xfrm>
              <a:off x="6228184" y="4086225"/>
              <a:ext cx="2915816" cy="2771775"/>
              <a:chOff x="6228184" y="4086225"/>
              <a:chExt cx="2915816" cy="2771775"/>
            </a:xfrm>
          </p:grpSpPr>
          <p:pic>
            <p:nvPicPr>
              <p:cNvPr id="8" name="Рисунок 5" descr="ветка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228184" y="5635334"/>
                <a:ext cx="2304256" cy="1222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9" name="Группа 5"/>
              <p:cNvGrpSpPr/>
              <p:nvPr/>
            </p:nvGrpSpPr>
            <p:grpSpPr>
              <a:xfrm>
                <a:off x="6343650" y="4086225"/>
                <a:ext cx="2800350" cy="2771775"/>
                <a:chOff x="6357937" y="4071938"/>
                <a:chExt cx="2800350" cy="2771775"/>
              </a:xfrm>
            </p:grpSpPr>
            <p:pic>
              <p:nvPicPr>
                <p:cNvPr id="10" name="Рисунок 7" descr="цветы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6357937" y="4071938"/>
                  <a:ext cx="2800350" cy="2771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" name="Рисунок 10" descr="klipart-bozhi-korovki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7740352" y="5013176"/>
                  <a:ext cx="1158379" cy="940604"/>
                </a:xfrm>
                <a:prstGeom prst="rect">
                  <a:avLst/>
                </a:prstGeom>
              </p:spPr>
            </p:pic>
          </p:grpSp>
        </p:grpSp>
        <p:pic>
          <p:nvPicPr>
            <p:cNvPr id="6" name="Рисунок 4" descr="ветка2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5229200"/>
              <a:ext cx="3695086" cy="16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107504" y="6525344"/>
              <a:ext cx="8856984" cy="0"/>
            </a:xfrm>
            <a:prstGeom prst="line">
              <a:avLst/>
            </a:prstGeom>
            <a:ln>
              <a:solidFill>
                <a:srgbClr val="CCDD29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2" name="Рисунок 2" descr="фонтекст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76672"/>
            <a:ext cx="831926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Хід роботи</a:t>
            </a:r>
            <a:endParaRPr lang="ru-RU" dirty="0"/>
          </a:p>
        </p:txBody>
      </p:sp>
      <p:pic>
        <p:nvPicPr>
          <p:cNvPr id="13" name="Содержимое 12" descr="1290130153_image023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755576" y="1700808"/>
            <a:ext cx="583009" cy="3445843"/>
          </a:xfrm>
          <a:ln>
            <a:solidFill>
              <a:srgbClr val="FFC000"/>
            </a:solidFill>
          </a:ln>
        </p:spPr>
      </p:pic>
      <p:pic>
        <p:nvPicPr>
          <p:cNvPr id="14" name="Рисунок 13" descr="загруженное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35696" y="1844824"/>
            <a:ext cx="1920213" cy="3312368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043608" y="1268760"/>
            <a:ext cx="3332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Monotype Corsiva" pitchFamily="66" charset="0"/>
              </a:rPr>
              <a:t>Поміркуй</a:t>
            </a:r>
            <a:r>
              <a:rPr lang="uk-UA" sz="2400" b="1" dirty="0" smtClean="0">
                <a:latin typeface="Monotype Corsiva" pitchFamily="66" charset="0"/>
              </a:rPr>
              <a:t>  </a:t>
            </a:r>
            <a:r>
              <a:rPr lang="uk-UA" b="1" dirty="0" smtClean="0">
                <a:latin typeface="Monotype Corsiva" pitchFamily="66" charset="0"/>
              </a:rPr>
              <a:t>(хто хоче знати більше)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3923928" y="1988840"/>
            <a:ext cx="4536504" cy="1180727"/>
          </a:xfrm>
          <a:prstGeom prst="rect">
            <a:avLst/>
          </a:prstGeom>
          <a:ln w="19050">
            <a:solidFill>
              <a:srgbClr val="CCDD29"/>
            </a:solidFill>
          </a:ln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Порівняйте будову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папороті та моху. В чому полягає більш складна будова папороті?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3923928" y="3429000"/>
            <a:ext cx="4536504" cy="1180727"/>
          </a:xfrm>
          <a:prstGeom prst="rect">
            <a:avLst/>
          </a:prstGeom>
          <a:ln w="19050">
            <a:solidFill>
              <a:srgbClr val="CCDD29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Що зайве, поясніть чому:</a:t>
            </a:r>
            <a:b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</a:b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папороть має корінь,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стебло, листок, ризоїди, квітку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18" name="Плюс 17"/>
          <p:cNvSpPr/>
          <p:nvPr/>
        </p:nvSpPr>
        <p:spPr>
          <a:xfrm rot="2588756">
            <a:off x="6961088" y="4089897"/>
            <a:ext cx="410344" cy="410344"/>
          </a:xfrm>
          <a:prstGeom prst="mathPlus">
            <a:avLst>
              <a:gd name="adj1" fmla="val 447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люс 18"/>
          <p:cNvSpPr/>
          <p:nvPr/>
        </p:nvSpPr>
        <p:spPr>
          <a:xfrm rot="2582224">
            <a:off x="5880952" y="4089879"/>
            <a:ext cx="410344" cy="410344"/>
          </a:xfrm>
          <a:prstGeom prst="mathPlus">
            <a:avLst>
              <a:gd name="adj1" fmla="val 447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25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33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uiExpand="1" build="p" animBg="1"/>
      <p:bldP spid="17" grpId="0" uiExpand="1" build="p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4086225"/>
            <a:ext cx="9144000" cy="2771775"/>
            <a:chOff x="0" y="4086225"/>
            <a:chExt cx="9144000" cy="2771775"/>
          </a:xfrm>
        </p:grpSpPr>
        <p:grpSp>
          <p:nvGrpSpPr>
            <p:cNvPr id="5" name="Группа 10"/>
            <p:cNvGrpSpPr/>
            <p:nvPr/>
          </p:nvGrpSpPr>
          <p:grpSpPr>
            <a:xfrm>
              <a:off x="6228184" y="4086225"/>
              <a:ext cx="2915816" cy="2771775"/>
              <a:chOff x="6228184" y="4086225"/>
              <a:chExt cx="2915816" cy="2771775"/>
            </a:xfrm>
          </p:grpSpPr>
          <p:pic>
            <p:nvPicPr>
              <p:cNvPr id="8" name="Рисунок 5" descr="ветка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228184" y="5635334"/>
                <a:ext cx="2304256" cy="1222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9" name="Группа 5"/>
              <p:cNvGrpSpPr/>
              <p:nvPr/>
            </p:nvGrpSpPr>
            <p:grpSpPr>
              <a:xfrm>
                <a:off x="6343650" y="4086225"/>
                <a:ext cx="2800350" cy="2771775"/>
                <a:chOff x="6357937" y="4071938"/>
                <a:chExt cx="2800350" cy="2771775"/>
              </a:xfrm>
            </p:grpSpPr>
            <p:pic>
              <p:nvPicPr>
                <p:cNvPr id="10" name="Рисунок 7" descr="цветы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>
                  <a:off x="6357937" y="4071938"/>
                  <a:ext cx="2800350" cy="2771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" name="Рисунок 10" descr="klipart-bozhi-korovki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7740352" y="5013176"/>
                  <a:ext cx="1158379" cy="940604"/>
                </a:xfrm>
                <a:prstGeom prst="rect">
                  <a:avLst/>
                </a:prstGeom>
              </p:spPr>
            </p:pic>
          </p:grpSp>
        </p:grpSp>
        <p:pic>
          <p:nvPicPr>
            <p:cNvPr id="6" name="Рисунок 4" descr="ветка2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5229200"/>
              <a:ext cx="3695086" cy="16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107504" y="6525344"/>
              <a:ext cx="8856984" cy="0"/>
            </a:xfrm>
            <a:prstGeom prst="line">
              <a:avLst/>
            </a:prstGeom>
            <a:ln>
              <a:solidFill>
                <a:srgbClr val="CCDD29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2" name="Рисунок 2" descr="фонтекст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76672"/>
            <a:ext cx="831926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Хід роботи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7"/>
            <a:ext cx="7715200" cy="1800200"/>
          </a:xfrm>
          <a:ln>
            <a:solidFill>
              <a:srgbClr val="FFC000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sz="2200" dirty="0" smtClean="0">
                <a:latin typeface="Constantia" pitchFamily="18" charset="0"/>
              </a:rPr>
              <a:t>На основі проведеного дослідження ми встановили, що: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200" dirty="0" smtClean="0">
                <a:latin typeface="Constantia" pitchFamily="18" charset="0"/>
              </a:rPr>
              <a:t>Папороть утворена з таких органів: …</a:t>
            </a:r>
          </a:p>
          <a:p>
            <a:pPr marL="514350" indent="-514350">
              <a:buNone/>
            </a:pPr>
            <a:endParaRPr lang="uk-UA" sz="2200" dirty="0" smtClean="0">
              <a:latin typeface="Constantia" pitchFamily="18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uk-UA" sz="2200" dirty="0" smtClean="0">
                <a:latin typeface="Constantia" pitchFamily="18" charset="0"/>
              </a:rPr>
              <a:t>Під листком знаходяться бурі горбики – це … .               У них утворюються …</a:t>
            </a:r>
            <a:endParaRPr lang="ru-RU" sz="2200" dirty="0">
              <a:latin typeface="Constant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1196752"/>
            <a:ext cx="1657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Monotype Corsiva" pitchFamily="66" charset="0"/>
              </a:rPr>
              <a:t>Зроби висновки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9992" y="2780928"/>
            <a:ext cx="297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корінь, кореневище, листки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84168" y="3212976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спорангії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3808" y="350100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спори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8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46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 animBg="1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Використана література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Біологія: </a:t>
            </a:r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підруч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для 6 кл. </a:t>
            </a:r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загальноосвіт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./ І.Ю. </a:t>
            </a:r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Костіков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ін. – К.: Освіта, 2014.</a:t>
            </a:r>
          </a:p>
          <a:p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Гамуля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Ю. Г. Усі уроки біології 7 кл: навчально-метод. Посібник. _ Х.; </a:t>
            </a:r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Вид.група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“Основа”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2007.</a:t>
            </a:r>
          </a:p>
          <a:p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Матяш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Н. Ю. та ін. Завдання для державної підсумкової атестації з біології за курс основної школи. – 2-е вид., перероб., </a:t>
            </a:r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доповн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– К.: </a:t>
            </a:r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Генеза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2004</a:t>
            </a:r>
          </a:p>
          <a:p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Розенштейн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А. М. Самостоятельные работы учащихся по биологии: Растения: Пособие для учителя. – М.: Просвещение, 1988.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387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Будова папоротей</vt:lpstr>
      <vt:lpstr>Мета </vt:lpstr>
      <vt:lpstr>Вказівки до виконання роботи</vt:lpstr>
      <vt:lpstr>Прочитай текст</vt:lpstr>
      <vt:lpstr>Хід роботи </vt:lpstr>
      <vt:lpstr>Хід роботи</vt:lpstr>
      <vt:lpstr>Хід роботи</vt:lpstr>
      <vt:lpstr>Хід роботи</vt:lpstr>
      <vt:lpstr>Використана література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Ярослав</dc:creator>
  <cp:lastModifiedBy>Ярослав</cp:lastModifiedBy>
  <cp:revision>22</cp:revision>
  <dcterms:created xsi:type="dcterms:W3CDTF">2015-01-05T05:23:07Z</dcterms:created>
  <dcterms:modified xsi:type="dcterms:W3CDTF">2015-02-02T06:06:44Z</dcterms:modified>
</cp:coreProperties>
</file>