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6" r:id="rId6"/>
    <p:sldId id="260" r:id="rId7"/>
    <p:sldId id="261" r:id="rId8"/>
    <p:sldId id="262" r:id="rId9"/>
    <p:sldId id="268" r:id="rId10"/>
    <p:sldId id="272" r:id="rId11"/>
    <p:sldId id="263" r:id="rId12"/>
    <p:sldId id="267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C649-0312-41F2-B7C7-18D7B7014E2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FB6D2-73BA-4F81-8D59-3C8E6B8CB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4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rcRect b="40070"/>
          <a:stretch>
            <a:fillRect/>
          </a:stretch>
        </p:blipFill>
        <p:spPr>
          <a:xfrm>
            <a:off x="1331640" y="1340768"/>
            <a:ext cx="6384709" cy="3528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istral" pitchFamily="66" charset="0"/>
              </a:rPr>
              <a:t>Будова плоду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Mistral" pitchFamily="66" charset="0"/>
              </a:rPr>
              <a:t>Лабораторне дослідження </a:t>
            </a:r>
            <a:br>
              <a:rPr lang="uk-UA" sz="3600" dirty="0" smtClean="0">
                <a:latin typeface="Mistral" pitchFamily="66" charset="0"/>
              </a:rPr>
            </a:br>
            <a:r>
              <a:rPr lang="uk-UA" sz="3600" dirty="0" err="1" smtClean="0">
                <a:latin typeface="Mistral" pitchFamily="66" charset="0"/>
              </a:rPr>
              <a:t>“із</a:t>
            </a:r>
            <a:r>
              <a:rPr lang="uk-UA" sz="3600" dirty="0" smtClean="0">
                <a:latin typeface="Mistral" pitchFamily="66" charset="0"/>
              </a:rPr>
              <a:t> записника </a:t>
            </a:r>
            <a:r>
              <a:rPr lang="uk-UA" sz="3600" dirty="0" err="1" smtClean="0">
                <a:latin typeface="Mistral" pitchFamily="66" charset="0"/>
              </a:rPr>
              <a:t>знайки”</a:t>
            </a:r>
            <a:endParaRPr lang="ru-RU" sz="3600" dirty="0">
              <a:latin typeface="Mistral" pitchFamily="66" charset="0"/>
            </a:endParaRPr>
          </a:p>
        </p:txBody>
      </p:sp>
      <p:pic>
        <p:nvPicPr>
          <p:cNvPr id="5" name="Рисунок 4" descr="1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340768"/>
            <a:ext cx="1226815" cy="13885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52120" y="5013176"/>
            <a:ext cx="3384376" cy="172819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397078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Хід роботи</a:t>
            </a:r>
            <a:endParaRPr kumimoji="0" lang="ru-RU" sz="6000" b="1" i="0" u="none" strike="noStrike" kern="1200" cap="none" spc="0" normalizeH="0" baseline="0" noProof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6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36911">
            <a:off x="5119909" y="330388"/>
            <a:ext cx="3874045" cy="261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449649">
            <a:off x="5136073" y="696010"/>
            <a:ext cx="3668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dirty="0" smtClean="0">
                <a:latin typeface="Monotype Corsiva" pitchFamily="66" charset="0"/>
              </a:rPr>
              <a:t>Розглянь малюнок. З’ясуй, які частини квітки приймають участь в утворенні плоду</a:t>
            </a:r>
          </a:p>
          <a:p>
            <a:pPr algn="ctr"/>
            <a:r>
              <a:rPr lang="uk-UA" sz="2400" dirty="0" smtClean="0">
                <a:latin typeface="Monotype Corsiva" pitchFamily="66" charset="0"/>
              </a:rPr>
              <a:t>(завдання для </a:t>
            </a:r>
            <a:r>
              <a:rPr lang="uk-UA" sz="2400" dirty="0" err="1" smtClean="0">
                <a:latin typeface="Monotype Corsiva" pitchFamily="66" charset="0"/>
              </a:rPr>
              <a:t>олімпіадників</a:t>
            </a:r>
            <a:r>
              <a:rPr lang="uk-UA" sz="2400" dirty="0" smtClean="0">
                <a:latin typeface="Monotype Corsiva" pitchFamily="66" charset="0"/>
              </a:rPr>
              <a:t>)</a:t>
            </a: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8" name="Рисунок 7" descr="r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8"/>
            <a:ext cx="1644974" cy="1644974"/>
          </a:xfrm>
          <a:prstGeom prst="rect">
            <a:avLst/>
          </a:prstGeom>
        </p:spPr>
      </p:pic>
      <p:pic>
        <p:nvPicPr>
          <p:cNvPr id="11" name="Рисунок 10" descr="obrazovanie-plodov-300x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348880"/>
            <a:ext cx="4669110" cy="3392887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539552" y="3068960"/>
          <a:ext cx="82912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129408"/>
                <a:gridCol w="2072816"/>
                <a:gridCol w="20728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Назва плоду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Тип плоду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Назва рослин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Соковитий </a:t>
                      </a:r>
                      <a:br>
                        <a:rPr lang="uk-UA" sz="20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</a:b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чи сухий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Однонасінний чи багатонасінний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Mistral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istral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istral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istral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970784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Хід роботи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6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3140">
            <a:off x="4739022" y="285324"/>
            <a:ext cx="4131703" cy="2136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29022">
            <a:off x="5184814" y="494870"/>
            <a:ext cx="3668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dirty="0" smtClean="0">
                <a:latin typeface="Monotype Corsiva" pitchFamily="66" charset="0"/>
              </a:rPr>
              <a:t>Результати свого дослідження занеси до таблиці</a:t>
            </a:r>
            <a:br>
              <a:rPr lang="uk-UA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8" name="Рисунок 7" descr="r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4664"/>
            <a:ext cx="1644974" cy="164497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0539">
            <a:off x="796368" y="1629488"/>
            <a:ext cx="7049631" cy="448485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2708920"/>
            <a:ext cx="6336704" cy="3517851"/>
          </a:xfrm>
        </p:spPr>
        <p:txBody>
          <a:bodyPr/>
          <a:lstStyle/>
          <a:p>
            <a:pPr>
              <a:buNone/>
            </a:pPr>
            <a:r>
              <a:rPr lang="uk-UA" sz="2400" u="sng" dirty="0" smtClean="0">
                <a:latin typeface="Monotype Corsiva" pitchFamily="66" charset="0"/>
              </a:rPr>
              <a:t>На основі проведеного дослідження було встановлено, що…</a:t>
            </a:r>
          </a:p>
          <a:p>
            <a:pPr algn="ctr"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Плід складається з …</a:t>
            </a:r>
          </a:p>
          <a:p>
            <a:pPr algn="ctr"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 будовою стінки плоди поділяють на …</a:t>
            </a:r>
          </a:p>
          <a:p>
            <a:pPr algn="ctr"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 кількістю насінин у плоді вони є…</a:t>
            </a:r>
          </a:p>
          <a:p>
            <a:pPr lvl="1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412776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Зроби висновки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7" name="Рисунок 6" descr="r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5576" y="4509120"/>
            <a:ext cx="1644974" cy="1644974"/>
          </a:xfrm>
          <a:prstGeom prst="rect">
            <a:avLst/>
          </a:prstGeom>
        </p:spPr>
      </p:pic>
      <p:pic>
        <p:nvPicPr>
          <p:cNvPr id="8" name="Рисунок 7" descr="карандаш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996952"/>
            <a:ext cx="1292355" cy="273630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710496" cy="16301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62068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Перевір себе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7" name="Рисунок 6" descr="r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1644974" cy="1644974"/>
          </a:xfrm>
          <a:prstGeom prst="rect">
            <a:avLst/>
          </a:prstGeom>
        </p:spPr>
      </p:pic>
      <p:pic>
        <p:nvPicPr>
          <p:cNvPr id="8" name="Рисунок 7" descr="greckij-oreh-pol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628800"/>
            <a:ext cx="2040713" cy="2016224"/>
          </a:xfrm>
          <a:prstGeom prst="rect">
            <a:avLst/>
          </a:prstGeom>
        </p:spPr>
      </p:pic>
      <p:pic>
        <p:nvPicPr>
          <p:cNvPr id="10" name="Рисунок 9" descr="загруженное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56992"/>
            <a:ext cx="2657380" cy="1656184"/>
          </a:xfrm>
          <a:prstGeom prst="rect">
            <a:avLst/>
          </a:prstGeom>
        </p:spPr>
      </p:pic>
      <p:pic>
        <p:nvPicPr>
          <p:cNvPr id="12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04864"/>
            <a:ext cx="3702384" cy="3448000"/>
          </a:xfrm>
          <a:prstGeom prst="rect">
            <a:avLst/>
          </a:prstGeom>
        </p:spPr>
      </p:pic>
      <p:pic>
        <p:nvPicPr>
          <p:cNvPr id="11" name="Рисунок 10" descr="photo_23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725144"/>
            <a:ext cx="2651786" cy="19888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07704" y="234888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378904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522920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2564904"/>
            <a:ext cx="3168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Встановіть відповідність між малюнком та назвою плоду: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Сім’янка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Ягода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Зернівка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Горіх </a:t>
            </a:r>
            <a:br>
              <a:rPr lang="uk-UA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52761 0.356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41736 -0.015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26771 -0.173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1341331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9387">
            <a:off x="2255628" y="3748715"/>
            <a:ext cx="2015436" cy="2276872"/>
          </a:xfrm>
          <a:prstGeom prst="rect">
            <a:avLst/>
          </a:prstGeom>
        </p:spPr>
      </p:pic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2143125" cy="2143125"/>
          </a:xfrm>
          <a:prstGeom prst="rect">
            <a:avLst/>
          </a:prstGeom>
        </p:spPr>
      </p:pic>
      <p:pic>
        <p:nvPicPr>
          <p:cNvPr id="5" name="Содержимое 10" descr="0_6efd2_828a228a_ori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60648"/>
            <a:ext cx="4710496" cy="163016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2068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Перевір себе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8" name="Рисунок 7" descr="r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0648"/>
            <a:ext cx="1644974" cy="1644974"/>
          </a:xfrm>
          <a:prstGeom prst="rect">
            <a:avLst/>
          </a:prstGeom>
        </p:spPr>
      </p:pic>
      <p:pic>
        <p:nvPicPr>
          <p:cNvPr id="9" name="Содержимое 10" descr="0_6efd2_828a228a_ori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204864"/>
            <a:ext cx="3702384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112" y="2564904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Уважно роздивіться малюнок </a:t>
            </a:r>
            <a:r>
              <a:rPr lang="uk-UA" sz="2400" dirty="0" err="1" smtClean="0">
                <a:latin typeface="Monotype Corsiva" pitchFamily="66" charset="0"/>
              </a:rPr>
              <a:t>“Плоди”</a:t>
            </a:r>
            <a:r>
              <a:rPr lang="uk-UA" sz="2400" dirty="0" smtClean="0">
                <a:latin typeface="Monotype Corsiva" pitchFamily="66" charset="0"/>
              </a:rPr>
              <a:t>, знайдіть помилку. Поясніть свій вибір</a:t>
            </a:r>
            <a:br>
              <a:rPr lang="uk-UA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12" name="Рисунок 11" descr="90artoshka-nechitshennaya-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64144">
            <a:off x="231044" y="2303796"/>
            <a:ext cx="3168352" cy="1889130"/>
          </a:xfrm>
          <a:prstGeom prst="rect">
            <a:avLst/>
          </a:prstGeom>
        </p:spPr>
      </p:pic>
      <p:pic>
        <p:nvPicPr>
          <p:cNvPr id="15" name="Рисунок 14" descr="баклажан1-e13710779724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581128"/>
            <a:ext cx="2579287" cy="1986833"/>
          </a:xfrm>
          <a:prstGeom prst="rect">
            <a:avLst/>
          </a:prstGeom>
        </p:spPr>
      </p:pic>
      <p:sp>
        <p:nvSpPr>
          <p:cNvPr id="16" name="Умножение 15"/>
          <p:cNvSpPr/>
          <p:nvPr/>
        </p:nvSpPr>
        <p:spPr>
          <a:xfrm>
            <a:off x="971600" y="2132856"/>
            <a:ext cx="1800200" cy="2016224"/>
          </a:xfrm>
          <a:prstGeom prst="mathMultiply">
            <a:avLst>
              <a:gd name="adj1" fmla="val 92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132856"/>
            <a:ext cx="3702384" cy="2448272"/>
          </a:xfrm>
          <a:prstGeom prst="rect">
            <a:avLst/>
          </a:prstGeom>
        </p:spPr>
      </p:pic>
      <p:pic>
        <p:nvPicPr>
          <p:cNvPr id="2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710496" cy="163016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62068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Перевір себе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r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1644974" cy="1644974"/>
          </a:xfrm>
          <a:prstGeom prst="rect">
            <a:avLst/>
          </a:prstGeom>
        </p:spPr>
      </p:pic>
      <p:pic>
        <p:nvPicPr>
          <p:cNvPr id="5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3702384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2420888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Тест 2. У капусти плід: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Коробочка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Біб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Ягода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Стручок </a:t>
            </a: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420888"/>
            <a:ext cx="3168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Тест 1. У картоплі плід: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Коробочка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Ягода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Стручок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Кістянка </a:t>
            </a:r>
            <a:endParaRPr lang="ru-RU" sz="2400" dirty="0" smtClean="0">
              <a:latin typeface="Monotype Corsiva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uk-UA" sz="2400" dirty="0" smtClean="0">
              <a:latin typeface="Monotype Corsiva" pitchFamily="66" charset="0"/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4153056">
            <a:off x="1192571" y="3038528"/>
            <a:ext cx="632677" cy="347532"/>
          </a:xfrm>
          <a:prstGeom prst="halfFrame">
            <a:avLst>
              <a:gd name="adj1" fmla="val 21239"/>
              <a:gd name="adj2" fmla="val 242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4153056">
            <a:off x="5513052" y="3758608"/>
            <a:ext cx="632677" cy="347532"/>
          </a:xfrm>
          <a:prstGeom prst="halfFrame">
            <a:avLst>
              <a:gd name="adj1" fmla="val 21239"/>
              <a:gd name="adj2" fmla="val 242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allAtOnce"/>
      <p:bldP spid="8" grpId="0" uiExpand="1" build="allAtOnce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Викоритсана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література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1988.</a:t>
            </a:r>
          </a:p>
        </p:txBody>
      </p:sp>
    </p:spTree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4703">
            <a:off x="4750722" y="1854347"/>
            <a:ext cx="4251299" cy="3028274"/>
          </a:xfrm>
          <a:prstGeom prst="rect">
            <a:avLst/>
          </a:prstGeom>
        </p:spPr>
      </p:pic>
      <p:pic>
        <p:nvPicPr>
          <p:cNvPr id="11" name="Содержимое 10" descr="0_6efd2_828a228a_orig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44703">
            <a:off x="134868" y="1597106"/>
            <a:ext cx="4251299" cy="379346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rot="21374790">
            <a:off x="117886" y="2261042"/>
            <a:ext cx="4038600" cy="3733875"/>
          </a:xfrm>
        </p:spPr>
        <p:txBody>
          <a:bodyPr/>
          <a:lstStyle/>
          <a:p>
            <a:pPr algn="ctr">
              <a:buNone/>
            </a:pPr>
            <a:r>
              <a:rPr lang="uk-UA" u="sng" dirty="0" smtClean="0">
                <a:latin typeface="Monotype Corsiva" pitchFamily="66" charset="0"/>
                <a:cs typeface="Times New Roman" pitchFamily="18" charset="0"/>
              </a:rPr>
              <a:t>Мета дослідження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: ознайомитися з будовою плоду, навчитися розрізняти сухі та соковиті плоди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 rot="21374790">
            <a:off x="4833903" y="2117027"/>
            <a:ext cx="4038600" cy="37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 </a:t>
            </a:r>
            <a:r>
              <a:rPr kumimoji="0" lang="uk-UA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Проблема 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довести, що плід – це спеціальний утвір для дозрівання та </a:t>
            </a: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розповсюдження насіння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r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36912"/>
            <a:ext cx="1644974" cy="164497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96744" cy="3793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688" y="1988840"/>
            <a:ext cx="5400600" cy="4237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Обладнання: </a:t>
            </a:r>
          </a:p>
          <a:p>
            <a:pPr algn="ctr">
              <a:buNone/>
            </a:pP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колекція сухих плодів, соковиті плоди – яблуко, померанець, малюнки соковитих плодів, рослин із супліддями, лупа</a:t>
            </a:r>
            <a:endParaRPr lang="ru-RU" dirty="0" smtClean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4400">
            <a:off x="202205" y="637433"/>
            <a:ext cx="8700893" cy="5771555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1772816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Вислухай пояснення вчителя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Пригадай правила безпеки при роботі з лабораторним обладнанням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Зверни увагу на нові поняття і терміни, їх слід запам’ятати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Незрозумілі пункти завдань негайно з’ясуй з учителем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Зроби чіткі та стислі висновки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Після завершення роботи наведи лад на робочому місці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54868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Вказівки до виконання роботи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40975" cy="553281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772816"/>
            <a:ext cx="5554960" cy="4525963"/>
          </a:xfrm>
        </p:spPr>
        <p:txBody>
          <a:bodyPr/>
          <a:lstStyle/>
          <a:p>
            <a:pPr algn="ctr"/>
            <a:r>
              <a:rPr lang="uk-UA" dirty="0" smtClean="0"/>
              <a:t>Плід </a:t>
            </a:r>
          </a:p>
          <a:p>
            <a:pPr algn="ctr"/>
            <a:r>
              <a:rPr lang="uk-UA" dirty="0" smtClean="0"/>
              <a:t>Супліддя</a:t>
            </a:r>
          </a:p>
          <a:p>
            <a:pPr algn="ctr"/>
            <a:r>
              <a:rPr lang="uk-UA" dirty="0" smtClean="0"/>
              <a:t>Сухі та соковиті плоди</a:t>
            </a:r>
          </a:p>
          <a:p>
            <a:pPr algn="ctr"/>
            <a:r>
              <a:rPr lang="uk-UA" dirty="0" smtClean="0"/>
              <a:t>Однонасінні та багатонасінні плоди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54868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Нові поняття та терміни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8" name="Рисунок 7" descr="r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556792"/>
            <a:ext cx="1644974" cy="1644974"/>
          </a:xfrm>
          <a:prstGeom prst="rect">
            <a:avLst/>
          </a:prstGeom>
        </p:spPr>
      </p:pic>
      <p:pic>
        <p:nvPicPr>
          <p:cNvPr id="9" name="Рисунок 8" descr="карандаш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59632" y="1628800"/>
            <a:ext cx="1292355" cy="273630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4703">
            <a:off x="169201" y="1713852"/>
            <a:ext cx="5060789" cy="4749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3970784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Хід роботи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9" name="Содержимое 8" descr="lekcia12-1-4-6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32194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55576" y="4293096"/>
            <a:ext cx="34884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Будова плоду:</a:t>
            </a:r>
          </a:p>
          <a:p>
            <a:r>
              <a:rPr lang="uk-UA" sz="2000" dirty="0" smtClean="0">
                <a:latin typeface="Monotype Corsiva" pitchFamily="66" charset="0"/>
              </a:rPr>
              <a:t>1 – стінка плоду (оплодень)</a:t>
            </a:r>
            <a:br>
              <a:rPr lang="uk-UA" sz="2000" dirty="0" smtClean="0">
                <a:latin typeface="Monotype Corsiva" pitchFamily="66" charset="0"/>
              </a:rPr>
            </a:br>
            <a:r>
              <a:rPr lang="uk-UA" sz="2000" dirty="0" smtClean="0">
                <a:latin typeface="Monotype Corsiva" pitchFamily="66" charset="0"/>
              </a:rPr>
              <a:t>    </a:t>
            </a: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1а – зовнішній шар (шкірка)</a:t>
            </a:r>
            <a:b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1б – середній шар</a:t>
            </a:r>
            <a:b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1в – внутрішній шар ( кісточка)</a:t>
            </a:r>
            <a:b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2000" dirty="0" smtClean="0">
                <a:latin typeface="Monotype Corsiva" pitchFamily="66" charset="0"/>
              </a:rPr>
              <a:t>2 – насінина</a:t>
            </a:r>
            <a:br>
              <a:rPr lang="uk-UA" sz="2000" dirty="0" smtClean="0">
                <a:latin typeface="Monotype Corsiva" pitchFamily="66" charset="0"/>
              </a:rPr>
            </a:br>
            <a:r>
              <a:rPr lang="uk-UA" sz="2000" dirty="0" smtClean="0">
                <a:latin typeface="Monotype Corsiva" pitchFamily="66" charset="0"/>
              </a:rPr>
              <a:t>3 - плодоніжка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8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6409">
            <a:off x="5128527" y="2437611"/>
            <a:ext cx="3542699" cy="4095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Содержимое 9" descr="0_9482e_a2053861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284984"/>
            <a:ext cx="2817704" cy="19442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876256" y="3212976"/>
            <a:ext cx="216024" cy="720080"/>
            <a:chOff x="2411760" y="2564904"/>
            <a:chExt cx="216024" cy="72008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411760" y="2564904"/>
              <a:ext cx="216024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411760" y="2564904"/>
              <a:ext cx="8384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Скругленный прямоугольник 15"/>
          <p:cNvSpPr/>
          <p:nvPr/>
        </p:nvSpPr>
        <p:spPr>
          <a:xfrm>
            <a:off x="6588224" y="2852936"/>
            <a:ext cx="504056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6136" y="3573016"/>
            <a:ext cx="504056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084168" y="3861048"/>
            <a:ext cx="216024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8144" y="5085184"/>
            <a:ext cx="18854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Будова </a:t>
            </a:r>
            <a:r>
              <a:rPr lang="uk-UA" sz="2000" dirty="0" smtClean="0">
                <a:latin typeface="Monotype Corsiva" pitchFamily="66" charset="0"/>
              </a:rPr>
              <a:t>плоду:</a:t>
            </a:r>
          </a:p>
          <a:p>
            <a:r>
              <a:rPr lang="uk-UA" sz="2000" dirty="0" smtClean="0">
                <a:latin typeface="Monotype Corsiva" pitchFamily="66" charset="0"/>
              </a:rPr>
              <a:t>  1 – стінка плоду</a:t>
            </a:r>
          </a:p>
          <a:p>
            <a:r>
              <a:rPr lang="uk-UA" sz="2000" dirty="0" smtClean="0">
                <a:latin typeface="Monotype Corsiva" pitchFamily="66" charset="0"/>
              </a:rPr>
              <a:t>  2 – насінина</a:t>
            </a:r>
          </a:p>
          <a:p>
            <a:r>
              <a:rPr lang="uk-UA" sz="2000" dirty="0" smtClean="0">
                <a:latin typeface="Monotype Corsiva" pitchFamily="66" charset="0"/>
              </a:rPr>
              <a:t>  3 - плодоніжка</a:t>
            </a:r>
            <a:endParaRPr lang="uk-UA" sz="2800" dirty="0" smtClean="0">
              <a:latin typeface="Monotype Corsiva" pitchFamily="66" charset="0"/>
            </a:endParaRPr>
          </a:p>
        </p:txBody>
      </p:sp>
      <p:pic>
        <p:nvPicPr>
          <p:cNvPr id="12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6409">
            <a:off x="4121356" y="460266"/>
            <a:ext cx="4248660" cy="2177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rot="479826">
            <a:off x="4269028" y="531184"/>
            <a:ext cx="4038600" cy="2137878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Розглянь будову плоду</a:t>
            </a:r>
          </a:p>
          <a:p>
            <a:r>
              <a:rPr lang="uk-UA" dirty="0" smtClean="0">
                <a:latin typeface="Monotype Corsiva" pitchFamily="66" charset="0"/>
              </a:rPr>
              <a:t>Знайди стінку плоду, насінину, плодоніжку</a:t>
            </a:r>
          </a:p>
          <a:p>
            <a:endParaRPr lang="ru-RU" dirty="0">
              <a:latin typeface="Monotype Corsiva" pitchFamily="66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596336" y="3212976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236296" y="2996952"/>
            <a:ext cx="504056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5699">
            <a:off x="3898778" y="445098"/>
            <a:ext cx="4472053" cy="2177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 descr="r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188640"/>
            <a:ext cx="1644974" cy="16449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460803">
            <a:off x="4180064" y="511842"/>
            <a:ext cx="3889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Поміркуй!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Monotype Corsiva" pitchFamily="66" charset="0"/>
              </a:rPr>
              <a:t>Яку різницю між плодами ти помітив? ________________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Monotype Corsiva" pitchFamily="66" charset="0"/>
              </a:rPr>
              <a:t>На які типи можна розподілити плоди за будовою стінки плоду?</a:t>
            </a:r>
            <a:br>
              <a:rPr lang="uk-UA" sz="2000" dirty="0" smtClean="0">
                <a:latin typeface="Monotype Corsiva" pitchFamily="66" charset="0"/>
              </a:rPr>
            </a:br>
            <a:r>
              <a:rPr lang="uk-UA" sz="2000" dirty="0" smtClean="0">
                <a:latin typeface="Monotype Corsiva" pitchFamily="66" charset="0"/>
              </a:rPr>
              <a:t>____________________________</a:t>
            </a:r>
            <a:endParaRPr lang="ru-RU" sz="2000" dirty="0" smtClean="0"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474188">
            <a:off x="5086019" y="117970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Стінка плоду суха або соковита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480132">
            <a:off x="4221189" y="20065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Плоди сухі та соковиті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4" grpId="0" uiExpand="1" build="p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ябло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088" t="24604" r="22253" b="18124"/>
          <a:stretch>
            <a:fillRect/>
          </a:stretch>
        </p:blipFill>
        <p:spPr>
          <a:xfrm>
            <a:off x="72008" y="1340768"/>
            <a:ext cx="2339752" cy="1695819"/>
          </a:xfrm>
        </p:spPr>
      </p:pic>
      <p:pic>
        <p:nvPicPr>
          <p:cNvPr id="7" name="Содержимое 6" descr="бо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521" t="24883" r="4502" b="7253"/>
          <a:stretch>
            <a:fillRect/>
          </a:stretch>
        </p:blipFill>
        <p:spPr>
          <a:xfrm>
            <a:off x="72008" y="3107734"/>
            <a:ext cx="2339752" cy="1799809"/>
          </a:xfrm>
        </p:spPr>
      </p:pic>
      <p:pic>
        <p:nvPicPr>
          <p:cNvPr id="5" name="Содержимое 10" descr="0_6efd2_828a228a_ori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6409">
            <a:off x="2434693" y="1024150"/>
            <a:ext cx="4178361" cy="3888092"/>
          </a:xfrm>
          <a:prstGeom prst="rect">
            <a:avLst/>
          </a:prstGeom>
        </p:spPr>
      </p:pic>
      <p:sp>
        <p:nvSpPr>
          <p:cNvPr id="2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970784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Хід роботи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9" name="Рисунок 8" descr="коробочка.jpg"/>
          <p:cNvPicPr>
            <a:picLocks noChangeAspect="1"/>
          </p:cNvPicPr>
          <p:nvPr/>
        </p:nvPicPr>
        <p:blipFill>
          <a:blip r:embed="rId5" cstate="print"/>
          <a:srcRect l="7030" t="20093" r="3886" b="6385"/>
          <a:stretch>
            <a:fillRect/>
          </a:stretch>
        </p:blipFill>
        <p:spPr>
          <a:xfrm>
            <a:off x="6491434" y="44624"/>
            <a:ext cx="2580558" cy="1628801"/>
          </a:xfrm>
          <a:prstGeom prst="rect">
            <a:avLst/>
          </a:prstGeom>
        </p:spPr>
      </p:pic>
      <p:pic>
        <p:nvPicPr>
          <p:cNvPr id="10" name="Рисунок 9" descr="костянка.jpg"/>
          <p:cNvPicPr>
            <a:picLocks noChangeAspect="1"/>
          </p:cNvPicPr>
          <p:nvPr/>
        </p:nvPicPr>
        <p:blipFill>
          <a:blip r:embed="rId6" cstate="print"/>
          <a:srcRect l="9093" t="26682" r="7190" b="9501"/>
          <a:stretch>
            <a:fillRect/>
          </a:stretch>
        </p:blipFill>
        <p:spPr>
          <a:xfrm>
            <a:off x="6494060" y="3429000"/>
            <a:ext cx="2614444" cy="1544899"/>
          </a:xfrm>
          <a:prstGeom prst="rect">
            <a:avLst/>
          </a:prstGeom>
        </p:spPr>
      </p:pic>
      <p:pic>
        <p:nvPicPr>
          <p:cNvPr id="11" name="Рисунок 10" descr="семянка.jpg"/>
          <p:cNvPicPr>
            <a:picLocks noChangeAspect="1"/>
          </p:cNvPicPr>
          <p:nvPr/>
        </p:nvPicPr>
        <p:blipFill>
          <a:blip r:embed="rId7" cstate="print"/>
          <a:srcRect l="9754" t="21579" r="7387" b="13053"/>
          <a:stretch>
            <a:fillRect/>
          </a:stretch>
        </p:blipFill>
        <p:spPr>
          <a:xfrm>
            <a:off x="6516216" y="1700808"/>
            <a:ext cx="2520280" cy="1656184"/>
          </a:xfrm>
          <a:prstGeom prst="rect">
            <a:avLst/>
          </a:prstGeom>
        </p:spPr>
      </p:pic>
      <p:pic>
        <p:nvPicPr>
          <p:cNvPr id="12" name="Рисунок 11" descr="зерновка.jpg"/>
          <p:cNvPicPr>
            <a:picLocks noChangeAspect="1"/>
          </p:cNvPicPr>
          <p:nvPr/>
        </p:nvPicPr>
        <p:blipFill>
          <a:blip r:embed="rId8" cstate="print"/>
          <a:srcRect l="10993" t="30639" r="6814" b="11279"/>
          <a:stretch>
            <a:fillRect/>
          </a:stretch>
        </p:blipFill>
        <p:spPr>
          <a:xfrm>
            <a:off x="6876256" y="5013176"/>
            <a:ext cx="2195735" cy="1772816"/>
          </a:xfrm>
          <a:prstGeom prst="rect">
            <a:avLst/>
          </a:prstGeom>
        </p:spPr>
      </p:pic>
      <p:pic>
        <p:nvPicPr>
          <p:cNvPr id="14" name="Рисунок 13" descr="ягода.jpg"/>
          <p:cNvPicPr>
            <a:picLocks noChangeAspect="1"/>
          </p:cNvPicPr>
          <p:nvPr/>
        </p:nvPicPr>
        <p:blipFill>
          <a:blip r:embed="rId9" cstate="print"/>
          <a:srcRect l="7923" t="21586" r="7923"/>
          <a:stretch>
            <a:fillRect/>
          </a:stretch>
        </p:blipFill>
        <p:spPr>
          <a:xfrm>
            <a:off x="72008" y="5013176"/>
            <a:ext cx="2339752" cy="1775668"/>
          </a:xfrm>
          <a:prstGeom prst="rect">
            <a:avLst/>
          </a:prstGeom>
        </p:spPr>
      </p:pic>
      <p:pic>
        <p:nvPicPr>
          <p:cNvPr id="15" name="Рисунок 14" descr="стручок.jpg"/>
          <p:cNvPicPr>
            <a:picLocks noChangeAspect="1"/>
          </p:cNvPicPr>
          <p:nvPr/>
        </p:nvPicPr>
        <p:blipFill>
          <a:blip r:embed="rId10" cstate="print"/>
          <a:srcRect l="11089" t="13868" r="4418"/>
          <a:stretch>
            <a:fillRect/>
          </a:stretch>
        </p:blipFill>
        <p:spPr>
          <a:xfrm>
            <a:off x="4788024" y="5013176"/>
            <a:ext cx="2016224" cy="17571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5656" y="14847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Яблуко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32849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Біб</a:t>
            </a:r>
            <a:r>
              <a:rPr lang="ru-RU" sz="2400" dirty="0" smtClean="0">
                <a:latin typeface="Mistral" pitchFamily="66" charset="0"/>
              </a:rPr>
              <a:t> 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Ягода </a:t>
            </a:r>
            <a:endParaRPr lang="ru-RU" sz="2400" dirty="0">
              <a:latin typeface="Mistral" pitchFamily="66" charset="0"/>
            </a:endParaRPr>
          </a:p>
        </p:txBody>
      </p:sp>
      <p:pic>
        <p:nvPicPr>
          <p:cNvPr id="19" name="Рисунок 18" descr="орех.jpg"/>
          <p:cNvPicPr>
            <a:picLocks noChangeAspect="1"/>
          </p:cNvPicPr>
          <p:nvPr/>
        </p:nvPicPr>
        <p:blipFill>
          <a:blip r:embed="rId11" cstate="print"/>
          <a:srcRect t="31951" r="-5124" b="12986"/>
          <a:stretch>
            <a:fillRect/>
          </a:stretch>
        </p:blipFill>
        <p:spPr>
          <a:xfrm>
            <a:off x="2483768" y="5029436"/>
            <a:ext cx="2304256" cy="17839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83768" y="50131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Горіх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5085184"/>
            <a:ext cx="11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Стручок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8" y="5013176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Зернівка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1700808"/>
            <a:ext cx="128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Сім’янка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8696" y="3429000"/>
            <a:ext cx="121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Кістянка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4208" y="0"/>
            <a:ext cx="135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Коробочка </a:t>
            </a:r>
            <a:endParaRPr lang="ru-RU" sz="2400" dirty="0">
              <a:latin typeface="Mistral" pitchFamily="66" charset="0"/>
            </a:endParaRPr>
          </a:p>
        </p:txBody>
      </p:sp>
      <p:pic>
        <p:nvPicPr>
          <p:cNvPr id="29" name="Рисунок 28" descr="r2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4139952" y="0"/>
            <a:ext cx="1644974" cy="16449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460803">
            <a:off x="2621560" y="1566222"/>
            <a:ext cx="3668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dirty="0" smtClean="0">
                <a:latin typeface="Monotype Corsiva" pitchFamily="66" charset="0"/>
              </a:rPr>
              <a:t>Розглянь плоди та їх назви. За будовою стінки плоду розподіли їх на соковиті та сухі</a:t>
            </a:r>
          </a:p>
          <a:p>
            <a:pPr algn="ctr">
              <a:buFont typeface="Wingdings" pitchFamily="2" charset="2"/>
              <a:buChar char="ü"/>
            </a:pPr>
            <a:r>
              <a:rPr lang="uk-UA" sz="2400" dirty="0" smtClean="0">
                <a:latin typeface="Monotype Corsiva" pitchFamily="66" charset="0"/>
              </a:rPr>
              <a:t>Користуючись підручником, наведи приклади рослин, що мають ці плоди</a:t>
            </a:r>
            <a:br>
              <a:rPr lang="uk-UA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ябло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088" t="24604" r="22253" b="18124"/>
          <a:stretch>
            <a:fillRect/>
          </a:stretch>
        </p:blipFill>
        <p:spPr>
          <a:xfrm>
            <a:off x="72008" y="1340768"/>
            <a:ext cx="2339752" cy="1695819"/>
          </a:xfrm>
        </p:spPr>
      </p:pic>
      <p:pic>
        <p:nvPicPr>
          <p:cNvPr id="7" name="Содержимое 6" descr="бо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521" t="24883" r="4502" b="7253"/>
          <a:stretch>
            <a:fillRect/>
          </a:stretch>
        </p:blipFill>
        <p:spPr>
          <a:xfrm>
            <a:off x="72008" y="3107734"/>
            <a:ext cx="2339752" cy="1799809"/>
          </a:xfrm>
        </p:spPr>
      </p:pic>
      <p:pic>
        <p:nvPicPr>
          <p:cNvPr id="5" name="Содержимое 10" descr="0_6efd2_828a228a_ori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0539">
            <a:off x="2506098" y="1817991"/>
            <a:ext cx="4131703" cy="2787936"/>
          </a:xfrm>
          <a:prstGeom prst="rect">
            <a:avLst/>
          </a:prstGeom>
        </p:spPr>
      </p:pic>
      <p:sp>
        <p:nvSpPr>
          <p:cNvPr id="2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970784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Хід роботи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" name="Рисунок 9" descr="костянка.jpg"/>
          <p:cNvPicPr>
            <a:picLocks noChangeAspect="1"/>
          </p:cNvPicPr>
          <p:nvPr/>
        </p:nvPicPr>
        <p:blipFill>
          <a:blip r:embed="rId5" cstate="print"/>
          <a:srcRect l="9093" t="26682" r="7190" b="9501"/>
          <a:stretch>
            <a:fillRect/>
          </a:stretch>
        </p:blipFill>
        <p:spPr>
          <a:xfrm>
            <a:off x="6494060" y="3429000"/>
            <a:ext cx="2614444" cy="1544899"/>
          </a:xfrm>
          <a:prstGeom prst="rect">
            <a:avLst/>
          </a:prstGeom>
        </p:spPr>
      </p:pic>
      <p:pic>
        <p:nvPicPr>
          <p:cNvPr id="11" name="Рисунок 10" descr="семянка.jpg"/>
          <p:cNvPicPr>
            <a:picLocks noChangeAspect="1"/>
          </p:cNvPicPr>
          <p:nvPr/>
        </p:nvPicPr>
        <p:blipFill>
          <a:blip r:embed="rId6" cstate="print"/>
          <a:srcRect l="9754" t="21579" r="7387" b="13053"/>
          <a:stretch>
            <a:fillRect/>
          </a:stretch>
        </p:blipFill>
        <p:spPr>
          <a:xfrm>
            <a:off x="6516216" y="1700808"/>
            <a:ext cx="2520280" cy="1656184"/>
          </a:xfrm>
          <a:prstGeom prst="rect">
            <a:avLst/>
          </a:prstGeom>
        </p:spPr>
      </p:pic>
      <p:pic>
        <p:nvPicPr>
          <p:cNvPr id="12" name="Рисунок 11" descr="зерновка.jpg"/>
          <p:cNvPicPr>
            <a:picLocks noChangeAspect="1"/>
          </p:cNvPicPr>
          <p:nvPr/>
        </p:nvPicPr>
        <p:blipFill>
          <a:blip r:embed="rId7" cstate="print"/>
          <a:srcRect l="10993" t="30639" r="6814" b="11279"/>
          <a:stretch>
            <a:fillRect/>
          </a:stretch>
        </p:blipFill>
        <p:spPr>
          <a:xfrm>
            <a:off x="6876256" y="5013176"/>
            <a:ext cx="2195735" cy="1772816"/>
          </a:xfrm>
          <a:prstGeom prst="rect">
            <a:avLst/>
          </a:prstGeom>
        </p:spPr>
      </p:pic>
      <p:pic>
        <p:nvPicPr>
          <p:cNvPr id="14" name="Рисунок 13" descr="ягода.jpg"/>
          <p:cNvPicPr>
            <a:picLocks noChangeAspect="1"/>
          </p:cNvPicPr>
          <p:nvPr/>
        </p:nvPicPr>
        <p:blipFill>
          <a:blip r:embed="rId8" cstate="print"/>
          <a:srcRect l="7923" t="21586" r="7923"/>
          <a:stretch>
            <a:fillRect/>
          </a:stretch>
        </p:blipFill>
        <p:spPr>
          <a:xfrm>
            <a:off x="72008" y="5013176"/>
            <a:ext cx="2339752" cy="1775668"/>
          </a:xfrm>
          <a:prstGeom prst="rect">
            <a:avLst/>
          </a:prstGeom>
        </p:spPr>
      </p:pic>
      <p:pic>
        <p:nvPicPr>
          <p:cNvPr id="15" name="Рисунок 14" descr="стручок.jpg"/>
          <p:cNvPicPr>
            <a:picLocks noChangeAspect="1"/>
          </p:cNvPicPr>
          <p:nvPr/>
        </p:nvPicPr>
        <p:blipFill>
          <a:blip r:embed="rId9" cstate="print"/>
          <a:srcRect l="11089" t="13868" r="4418"/>
          <a:stretch>
            <a:fillRect/>
          </a:stretch>
        </p:blipFill>
        <p:spPr>
          <a:xfrm>
            <a:off x="4788024" y="5013176"/>
            <a:ext cx="2016224" cy="17571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5656" y="14847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Яблуко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32849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Біб</a:t>
            </a:r>
            <a:r>
              <a:rPr lang="ru-RU" sz="2400" dirty="0" smtClean="0">
                <a:latin typeface="Mistral" pitchFamily="66" charset="0"/>
              </a:rPr>
              <a:t> 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Ягода </a:t>
            </a:r>
            <a:endParaRPr lang="ru-RU" sz="2400" dirty="0">
              <a:latin typeface="Mistral" pitchFamily="66" charset="0"/>
            </a:endParaRPr>
          </a:p>
        </p:txBody>
      </p:sp>
      <p:pic>
        <p:nvPicPr>
          <p:cNvPr id="19" name="Рисунок 18" descr="орех.jpg"/>
          <p:cNvPicPr>
            <a:picLocks noChangeAspect="1"/>
          </p:cNvPicPr>
          <p:nvPr/>
        </p:nvPicPr>
        <p:blipFill>
          <a:blip r:embed="rId10" cstate="print"/>
          <a:srcRect t="31951" r="-5124" b="12986"/>
          <a:stretch>
            <a:fillRect/>
          </a:stretch>
        </p:blipFill>
        <p:spPr>
          <a:xfrm>
            <a:off x="2483768" y="5029436"/>
            <a:ext cx="2304256" cy="17839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83768" y="50131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Горіх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5085184"/>
            <a:ext cx="11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Стручок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8" y="5013176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Зернівка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1700808"/>
            <a:ext cx="128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Сім’янка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8696" y="3429000"/>
            <a:ext cx="121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Кістянка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  <p:pic>
        <p:nvPicPr>
          <p:cNvPr id="29" name="Рисунок 28" descr="r2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123728" y="3068960"/>
            <a:ext cx="1644974" cy="16449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1429022">
            <a:off x="2621560" y="2304886"/>
            <a:ext cx="3668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dirty="0" smtClean="0">
                <a:latin typeface="Monotype Corsiva" pitchFamily="66" charset="0"/>
              </a:rPr>
              <a:t>Із запропонованих плодів вибери однонасінні та багатонасінні</a:t>
            </a:r>
            <a:br>
              <a:rPr lang="uk-UA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26" name="Рисунок 25" descr="загруженное (13).jpg"/>
          <p:cNvPicPr>
            <a:picLocks noChangeAspect="1"/>
          </p:cNvPicPr>
          <p:nvPr/>
        </p:nvPicPr>
        <p:blipFill>
          <a:blip r:embed="rId12" cstate="print"/>
          <a:srcRect b="17640"/>
          <a:stretch>
            <a:fillRect/>
          </a:stretch>
        </p:blipFill>
        <p:spPr>
          <a:xfrm>
            <a:off x="6516216" y="72007"/>
            <a:ext cx="2520280" cy="15567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44208" y="116632"/>
            <a:ext cx="135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Коробочка </a:t>
            </a:r>
            <a:endParaRPr lang="ru-RU" sz="2400" dirty="0">
              <a:latin typeface="Mistral" pitchFamily="66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10" descr="0_6efd2_828a228a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0539">
            <a:off x="2402166" y="1579076"/>
            <a:ext cx="4131703" cy="2787936"/>
          </a:xfrm>
          <a:prstGeom prst="rect">
            <a:avLst/>
          </a:prstGeom>
        </p:spPr>
      </p:pic>
      <p:pic>
        <p:nvPicPr>
          <p:cNvPr id="6" name="Содержимое 5" descr="ananas_346_346_fille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9817" r="9340"/>
          <a:stretch>
            <a:fillRect/>
          </a:stretch>
        </p:blipFill>
        <p:spPr>
          <a:xfrm>
            <a:off x="107504" y="1412776"/>
            <a:ext cx="2664296" cy="3295650"/>
          </a:xfrm>
        </p:spPr>
      </p:pic>
      <p:pic>
        <p:nvPicPr>
          <p:cNvPr id="7" name="Содержимое 6" descr="shelkovica_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44208" y="1340768"/>
            <a:ext cx="2540000" cy="3479800"/>
          </a:xfr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970784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Хід роботи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293096"/>
            <a:ext cx="2828249" cy="2420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429022">
            <a:off x="2621560" y="2058665"/>
            <a:ext cx="3668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3200" dirty="0" smtClean="0">
                <a:latin typeface="Monotype Corsiva" pitchFamily="66" charset="0"/>
              </a:rPr>
              <a:t>За допомогою підручника визнач назви збірних плодів та супліддя</a:t>
            </a:r>
            <a:endParaRPr lang="ru-RU" sz="3200" dirty="0" smtClean="0">
              <a:latin typeface="Monotype Corsiva" pitchFamily="66" charset="0"/>
            </a:endParaRPr>
          </a:p>
        </p:txBody>
      </p:sp>
      <p:pic>
        <p:nvPicPr>
          <p:cNvPr id="11" name="Рисунок 10" descr="r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35696" y="4005064"/>
            <a:ext cx="1644974" cy="16449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1680" y="234888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Супліддя</a:t>
            </a:r>
            <a:r>
              <a:rPr lang="ru-RU" sz="2400" dirty="0" smtClean="0">
                <a:latin typeface="Mistral" pitchFamily="66" charset="0"/>
              </a:rPr>
              <a:t> ананасу  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378904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Mistral" pitchFamily="66" charset="0"/>
              </a:rPr>
              <a:t>Супліддя</a:t>
            </a:r>
            <a:r>
              <a:rPr lang="ru-RU" sz="2800" dirty="0" smtClean="0">
                <a:latin typeface="Mistral" pitchFamily="66" charset="0"/>
              </a:rPr>
              <a:t> </a:t>
            </a:r>
            <a:r>
              <a:rPr lang="ru-RU" sz="2800" dirty="0" err="1" smtClean="0">
                <a:latin typeface="Mistral" pitchFamily="66" charset="0"/>
              </a:rPr>
              <a:t>шовковиці</a:t>
            </a:r>
            <a:r>
              <a:rPr lang="ru-RU" sz="2800" dirty="0" smtClean="0">
                <a:latin typeface="Mistral" pitchFamily="66" charset="0"/>
              </a:rPr>
              <a:t> 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414908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istral" pitchFamily="66" charset="0"/>
              </a:rPr>
              <a:t>Збірна</a:t>
            </a:r>
            <a:r>
              <a:rPr lang="ru-RU" sz="2400" dirty="0" smtClean="0">
                <a:latin typeface="Mistral" pitchFamily="66" charset="0"/>
              </a:rPr>
              <a:t> </a:t>
            </a:r>
            <a:r>
              <a:rPr lang="ru-RU" sz="2400" dirty="0" err="1" smtClean="0">
                <a:latin typeface="Mistral" pitchFamily="66" charset="0"/>
              </a:rPr>
              <a:t>кістянка</a:t>
            </a:r>
            <a:r>
              <a:rPr lang="ru-RU" sz="2400" dirty="0" smtClean="0">
                <a:latin typeface="Mistral" pitchFamily="66" charset="0"/>
              </a:rPr>
              <a:t> </a:t>
            </a:r>
            <a:endParaRPr lang="ru-RU" sz="2400" dirty="0">
              <a:latin typeface="Mistral" pitchFamily="66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502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Будова плоду</vt:lpstr>
      <vt:lpstr>Слайд 2</vt:lpstr>
      <vt:lpstr>Слайд 3</vt:lpstr>
      <vt:lpstr>Слайд 4</vt:lpstr>
      <vt:lpstr>Слайд 5</vt:lpstr>
      <vt:lpstr>Хід роботи</vt:lpstr>
      <vt:lpstr>Хід роботи</vt:lpstr>
      <vt:lpstr>Хід роботи</vt:lpstr>
      <vt:lpstr>Хід роботи</vt:lpstr>
      <vt:lpstr>Слайд 10</vt:lpstr>
      <vt:lpstr>Хід роботи</vt:lpstr>
      <vt:lpstr>Слайд 12</vt:lpstr>
      <vt:lpstr>Слайд 13</vt:lpstr>
      <vt:lpstr>Слайд 14</vt:lpstr>
      <vt:lpstr>Слайд 15</vt:lpstr>
      <vt:lpstr>Викоритсана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77</cp:revision>
  <dcterms:created xsi:type="dcterms:W3CDTF">2014-12-12T00:25:18Z</dcterms:created>
  <dcterms:modified xsi:type="dcterms:W3CDTF">2015-02-02T06:07:20Z</dcterms:modified>
</cp:coreProperties>
</file>