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70" r:id="rId6"/>
    <p:sldId id="271" r:id="rId7"/>
    <p:sldId id="277" r:id="rId8"/>
    <p:sldId id="272" r:id="rId9"/>
    <p:sldId id="278" r:id="rId10"/>
    <p:sldId id="273" r:id="rId11"/>
    <p:sldId id="279" r:id="rId12"/>
    <p:sldId id="274" r:id="rId13"/>
    <p:sldId id="280" r:id="rId14"/>
    <p:sldId id="282" r:id="rId15"/>
    <p:sldId id="275" r:id="rId16"/>
    <p:sldId id="276" r:id="rId17"/>
    <p:sldId id="281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839350-F9F1-40DF-9CB3-AC8167BC8B56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DD3DD4-C074-44BE-8EE7-12C42EFE1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D0920-E50D-485F-BCA2-BBFCEBD0AB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CBD32-683F-4D70-BA71-FABACED316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Wingdings 2" pitchFamily="18" charset="2"/>
              <a:buChar char=":"/>
            </a:pP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D3E5F-E5DA-4815-AF72-5709E3A7B9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D9B21-7A36-4BC1-935B-B6DB7DE9F9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E39B1-BD6E-43EB-BB57-AA41DC6FC8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F9C742-5D4E-4E23-8EBD-CF1919A566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714A7-64CC-4734-9CB9-7B244D844C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A5A3-A1D5-4E82-B167-C027C010CFB8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B146-85EC-4EFE-84CE-77E4B499E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5AC3-4CBE-4E99-B438-88F56F7B328F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BF36-3314-4FED-BA3E-7DA19E05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5F83-807D-4C47-9620-1E208AAF90B9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AE7C-D869-437F-9C67-774E6179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C5C2-2B4F-4BF9-BC46-9888E2DE1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0EB1-251E-4DD1-ACAD-1771F0073CF3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1FE-51E0-40EA-B8D4-BC71A71BD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4916-9A82-45F4-B875-B63BA927A0D2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CA84-43A6-4F0D-8E68-A7CB602F2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C7FD-5C95-4356-82F8-E6CD3EE720D1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C05A-41BA-4326-ABBC-97FD50A3F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6801-6F4F-4107-9407-650E11822B61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55F7-2E5D-496D-B90D-934A3D94A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FF8F-C36E-468E-8955-B435EDC4AD07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C60-8090-4846-9FEC-AA9B54749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E845-D8C6-4159-A1B4-530B63F018B4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E360-32E4-486A-866B-83C3D1DFF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901D-5FC3-40DA-AACE-6A8E0404C08D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22FB-E83E-4EDC-841F-96943819A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52FC-17D7-4079-B031-81CA78CA1BB9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AFF7-1BD5-48A1-8D80-1B1F5FF71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E045E1-331B-4B97-99F4-FD7F862B569F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7AE7F-CB8A-4BB6-9C91-8EA211BA3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9E7"/>
              </a:clrFrom>
              <a:clrTo>
                <a:srgbClr val="DAD9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571612"/>
            <a:ext cx="3817938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207170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Будова </a:t>
            </a:r>
            <a:r>
              <a:rPr lang="uk-U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рослинної </a:t>
            </a:r>
            <a:r>
              <a:rPr lang="ru-RU" sz="60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клітини</a:t>
            </a:r>
            <a:endParaRPr lang="ru-RU" sz="6000" b="1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857750" y="4500563"/>
            <a:ext cx="3929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Вчитель біології</a:t>
            </a:r>
          </a:p>
          <a:p>
            <a:r>
              <a:rPr lang="uk-UA"/>
              <a:t>Вікнинського НВК І-ІІІ ступенів</a:t>
            </a:r>
          </a:p>
          <a:p>
            <a:r>
              <a:rPr lang="uk-UA"/>
              <a:t>Катеринопільської районної ради</a:t>
            </a:r>
          </a:p>
          <a:p>
            <a:r>
              <a:rPr lang="uk-UA"/>
              <a:t>Черкаської області</a:t>
            </a:r>
          </a:p>
          <a:p>
            <a:r>
              <a:rPr lang="uk-UA"/>
              <a:t>Гонча Світлана Миколаївна</a:t>
            </a:r>
            <a:endParaRPr lang="ru-RU"/>
          </a:p>
        </p:txBody>
      </p:sp>
      <p:pic>
        <p:nvPicPr>
          <p:cNvPr id="3077" name="Picture 7" descr="Безымянн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5000625" y="1285875"/>
            <a:ext cx="3676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радесканция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41438"/>
            <a:ext cx="8231188" cy="4716462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Цитоплазма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1592263"/>
            <a:ext cx="3529012" cy="3392487"/>
            <a:chOff x="1565" y="1321"/>
            <a:chExt cx="1723" cy="1656"/>
          </a:xfrm>
        </p:grpSpPr>
        <p:pic>
          <p:nvPicPr>
            <p:cNvPr id="12293" name="Picture 6" descr="Движение-цмтоплазмы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3" y="1344"/>
              <a:ext cx="1610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AutoShape 7"/>
            <p:cNvSpPr>
              <a:spLocks noChangeArrowheads="1"/>
            </p:cNvSpPr>
            <p:nvPr/>
          </p:nvSpPr>
          <p:spPr bwMode="auto">
            <a:xfrm>
              <a:off x="1565" y="1321"/>
              <a:ext cx="1723" cy="16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57 h 21600"/>
                <a:gd name="T26" fmla="*/ 18441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47" y="10800"/>
                  </a:moveTo>
                  <a:cubicBezTo>
                    <a:pt x="1047" y="16186"/>
                    <a:pt x="5414" y="20553"/>
                    <a:pt x="10800" y="20553"/>
                  </a:cubicBezTo>
                  <a:cubicBezTo>
                    <a:pt x="16186" y="20553"/>
                    <a:pt x="20553" y="16186"/>
                    <a:pt x="20553" y="10800"/>
                  </a:cubicBezTo>
                  <a:cubicBezTo>
                    <a:pt x="20553" y="5414"/>
                    <a:pt x="16186" y="1047"/>
                    <a:pt x="10800" y="1047"/>
                  </a:cubicBezTo>
                  <a:cubicBezTo>
                    <a:pt x="5414" y="1047"/>
                    <a:pt x="1047" y="5414"/>
                    <a:pt x="1047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Вакуолі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1487" cy="452596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Century" pitchFamily="18" charset="0"/>
              </a:rPr>
              <a:t>Резервуар, в якому міститься клітинний сік, накопичуються запасні поживні речовини і непотрібні клітині продукти життєдіяльності </a:t>
            </a:r>
          </a:p>
          <a:p>
            <a:pPr eaLnBrk="1" hangingPunct="1"/>
            <a:r>
              <a:rPr lang="ru-RU" sz="2400" b="1" smtClean="0">
                <a:latin typeface="Century" pitchFamily="18" charset="0"/>
              </a:rPr>
              <a:t>Із збільшенням розмірів вакуолі, збільшується і розмір клітини, вона росте</a:t>
            </a:r>
          </a:p>
          <a:p>
            <a:pPr eaLnBrk="1" hangingPunct="1"/>
            <a:endParaRPr lang="ru-RU" sz="2000" smtClean="0"/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/>
          <a:srcRect l="39833" t="33159" r="38086" b="33984"/>
          <a:stretch>
            <a:fillRect/>
          </a:stretch>
        </p:blipFill>
        <p:spPr bwMode="auto">
          <a:xfrm>
            <a:off x="4929188" y="1500188"/>
            <a:ext cx="37861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643688" y="3929063"/>
            <a:ext cx="2000250" cy="214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Вакуоля з кристалами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Вакуолі</a:t>
            </a:r>
            <a:endParaRPr lang="ru-RU" sz="6600" b="1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7" name="Picture 3" descr="Клетка молод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2484438"/>
            <a:ext cx="23288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Клетка средня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0538" y="1960563"/>
            <a:ext cx="27225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Клетка стар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3938" y="1304925"/>
            <a:ext cx="26892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Пластиди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latin typeface="Century" pitchFamily="18" charset="0"/>
              </a:rPr>
              <a:t>Маленькі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тільця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Безбарвні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але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частіше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окрашені</a:t>
            </a:r>
            <a:r>
              <a:rPr lang="ru-RU" dirty="0" smtClean="0">
                <a:latin typeface="Century" pitchFamily="18" charset="0"/>
              </a:rPr>
              <a:t> в </a:t>
            </a:r>
            <a:r>
              <a:rPr lang="ru-RU" dirty="0" err="1" smtClean="0">
                <a:latin typeface="Century" pitchFamily="18" charset="0"/>
              </a:rPr>
              <a:t>зелений</a:t>
            </a:r>
            <a:r>
              <a:rPr lang="ru-RU" dirty="0" smtClean="0">
                <a:latin typeface="Century" pitchFamily="18" charset="0"/>
              </a:rPr>
              <a:t>  </a:t>
            </a:r>
            <a:r>
              <a:rPr lang="ru-RU" dirty="0" err="1" smtClean="0">
                <a:latin typeface="Century" pitchFamily="18" charset="0"/>
              </a:rPr>
              <a:t>або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червоно-оранжевий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колір</a:t>
            </a:r>
            <a:endParaRPr lang="ru-RU" dirty="0" smtClean="0">
              <a:latin typeface="Century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b="1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Хлоропласти</a:t>
            </a:r>
            <a:endParaRPr lang="ru-RU" b="1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uk-UA" dirty="0" smtClean="0">
                <a:latin typeface="Century" pitchFamily="18" charset="0"/>
              </a:rPr>
              <a:t> Зелені пластиди. Зелений колір отримують завдяки хлорофілу</a:t>
            </a:r>
            <a:endParaRPr lang="ru-RU" dirty="0" smtClean="0">
              <a:latin typeface="Century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 l="40852" t="42902" r="37994" b="42467"/>
          <a:stretch>
            <a:fillRect/>
          </a:stretch>
        </p:blipFill>
        <p:spPr bwMode="auto">
          <a:xfrm>
            <a:off x="6175375" y="2786063"/>
            <a:ext cx="2968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Хлоропласт</a:t>
            </a:r>
            <a:endParaRPr lang="ru-RU" dirty="0"/>
          </a:p>
        </p:txBody>
      </p:sp>
      <p:sp>
        <p:nvSpPr>
          <p:cNvPr id="16387" name="Содержимое 11"/>
          <p:cNvSpPr>
            <a:spLocks noGrp="1"/>
          </p:cNvSpPr>
          <p:nvPr>
            <p:ph sz="half" idx="2"/>
          </p:nvPr>
        </p:nvSpPr>
        <p:spPr>
          <a:xfrm>
            <a:off x="928688" y="1600200"/>
            <a:ext cx="7758112" cy="1543050"/>
          </a:xfrm>
        </p:spPr>
        <p:txBody>
          <a:bodyPr/>
          <a:lstStyle/>
          <a:p>
            <a:pPr eaLnBrk="1" hangingPunct="1"/>
            <a:r>
              <a:rPr lang="ru-RU" smtClean="0"/>
              <a:t>Уловлює енергію сонячного світла і використовує його для утворення складних речовин із простих</a:t>
            </a:r>
          </a:p>
        </p:txBody>
      </p:sp>
      <p:pic>
        <p:nvPicPr>
          <p:cNvPr id="16388" name="Picture 7" descr="хлороп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000375"/>
            <a:ext cx="614362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ChangeArrowheads="1"/>
          </p:cNvSpPr>
          <p:nvPr/>
        </p:nvSpPr>
        <p:spPr bwMode="auto">
          <a:xfrm>
            <a:off x="341313" y="1223963"/>
            <a:ext cx="1709737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Пластиди</a:t>
            </a:r>
            <a:endParaRPr lang="ru-RU" sz="6600" b="1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5" name="Picture 3" descr="пластиды 0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4513" y="1524000"/>
            <a:ext cx="1281112" cy="4533900"/>
          </a:xfrm>
          <a:solidFill>
            <a:schemeClr val="bg1"/>
          </a:solidFill>
          <a:ln>
            <a:solidFill>
              <a:schemeClr val="bg1"/>
            </a:solidFill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4325" y="1160463"/>
            <a:ext cx="7015163" cy="2173287"/>
            <a:chOff x="998" y="731"/>
            <a:chExt cx="4419" cy="1369"/>
          </a:xfrm>
        </p:grpSpPr>
        <p:pic>
          <p:nvPicPr>
            <p:cNvPr id="17420" name="Picture 5" descr="пластиды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0" y="731"/>
              <a:ext cx="1377" cy="1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flipV="1">
              <a:off x="998" y="1298"/>
              <a:ext cx="3016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50938" y="4267200"/>
            <a:ext cx="3405187" cy="2185988"/>
            <a:chOff x="725" y="2688"/>
            <a:chExt cx="2145" cy="1377"/>
          </a:xfrm>
        </p:grpSpPr>
        <p:pic>
          <p:nvPicPr>
            <p:cNvPr id="17418" name="Picture 8" descr="пластиды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3" y="2688"/>
              <a:ext cx="1377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 flipV="1">
              <a:off x="725" y="3317"/>
              <a:ext cx="772" cy="1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63713" y="2701925"/>
            <a:ext cx="4814887" cy="2198688"/>
            <a:chOff x="1111" y="1702"/>
            <a:chExt cx="3033" cy="1385"/>
          </a:xfrm>
        </p:grpSpPr>
        <p:pic>
          <p:nvPicPr>
            <p:cNvPr id="17416" name="Picture 11" descr="пластиды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67" y="1702"/>
              <a:ext cx="1377" cy="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Line 12"/>
            <p:cNvSpPr>
              <a:spLocks noChangeShapeType="1"/>
            </p:cNvSpPr>
            <p:nvPr/>
          </p:nvSpPr>
          <p:spPr bwMode="auto">
            <a:xfrm flipV="1">
              <a:off x="1111" y="2341"/>
              <a:ext cx="1656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Пластиди</a:t>
            </a:r>
            <a:endParaRPr lang="ru-RU" sz="5400" b="1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5" name="Picture 5" descr="помидор"/>
          <p:cNvPicPr>
            <a:picLocks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6538" y="1522413"/>
            <a:ext cx="4216400" cy="4876800"/>
          </a:xfrm>
          <a:noFill/>
        </p:spPr>
      </p:pic>
      <p:pic>
        <p:nvPicPr>
          <p:cNvPr id="25606" name="Picture 6" descr="осень"/>
          <p:cNvPicPr>
            <a:picLocks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91063" y="1520825"/>
            <a:ext cx="4216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Ядро з ядерцем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75"/>
            <a:ext cx="4038600" cy="426878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entury" pitchFamily="18" charset="0"/>
              </a:rPr>
              <a:t>Розміщені в центрі або вздовж оболонки клітини</a:t>
            </a:r>
          </a:p>
          <a:p>
            <a:pPr eaLnBrk="1" hangingPunct="1"/>
            <a:r>
              <a:rPr lang="ru-RU" b="1" smtClean="0">
                <a:latin typeface="Century" pitchFamily="18" charset="0"/>
              </a:rPr>
              <a:t>Несе в собі спадкову інформацію клітини</a:t>
            </a:r>
          </a:p>
          <a:p>
            <a:pPr eaLnBrk="1" hangingPunct="1"/>
            <a:r>
              <a:rPr lang="ru-RU" b="1" smtClean="0">
                <a:latin typeface="Century" pitchFamily="18" charset="0"/>
              </a:rPr>
              <a:t>Ядро – центр життєдіяльності клітини</a:t>
            </a:r>
          </a:p>
          <a:p>
            <a:pPr eaLnBrk="1" hangingPunct="1"/>
            <a:endParaRPr lang="ru-RU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 l="40701" t="34622" r="40216" b="36540"/>
          <a:stretch>
            <a:fillRect/>
          </a:stretch>
        </p:blipFill>
        <p:spPr bwMode="auto">
          <a:xfrm>
            <a:off x="214313" y="1500188"/>
            <a:ext cx="41354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Список використаних джерел</a:t>
            </a:r>
            <a:endParaRPr lang="ru-RU" sz="5400" b="1" dirty="0" smtClean="0"/>
          </a:p>
        </p:txBody>
      </p:sp>
      <p:sp>
        <p:nvSpPr>
          <p:cNvPr id="20483" name="Содержимое 3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en-US" dirty="0" smtClean="0"/>
              <a:t>http://www.yaklass.ru/</a:t>
            </a:r>
            <a:endParaRPr lang="uk-UA" dirty="0" smtClean="0"/>
          </a:p>
          <a:p>
            <a:r>
              <a:rPr lang="en-US" dirty="0" smtClean="0"/>
              <a:t>http://shkolo.ru/</a:t>
            </a:r>
            <a:endParaRPr lang="uk-UA" dirty="0" smtClean="0"/>
          </a:p>
          <a:p>
            <a:r>
              <a:rPr lang="en-US" dirty="0" smtClean="0"/>
              <a:t>uk.wikipedia.org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en-US" dirty="0" smtClean="0"/>
              <a:t>http://moyaosvita.com.ua/</a:t>
            </a:r>
            <a:endParaRPr lang="uk-UA" dirty="0" smtClean="0"/>
          </a:p>
          <a:p>
            <a:r>
              <a:rPr lang="en-US" dirty="0" smtClean="0"/>
              <a:t>http://biology.gixx.ru</a:t>
            </a:r>
            <a:endParaRPr lang="uk-UA" dirty="0" smtClean="0"/>
          </a:p>
          <a:p>
            <a:r>
              <a:rPr lang="en-US" dirty="0" smtClean="0"/>
              <a:t>http://ua-referat.com</a:t>
            </a:r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Історія клітини</a:t>
            </a:r>
            <a:endParaRPr lang="ru-RU" sz="6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4" descr="Портрет Антуана ван Левенгука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357313"/>
            <a:ext cx="3865563" cy="4643437"/>
          </a:xfrm>
          <a:noFill/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76688" y="2143125"/>
            <a:ext cx="51673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Антоніо Ван  Левенгук</a:t>
            </a:r>
            <a:r>
              <a:rPr lang="ru-RU" sz="2400" b="1">
                <a:latin typeface="Calibri" pitchFamily="34" charset="0"/>
              </a:rPr>
              <a:t> – </a:t>
            </a:r>
          </a:p>
          <a:p>
            <a:r>
              <a:rPr lang="ru-RU" sz="3200" b="1">
                <a:latin typeface="Calibri" pitchFamily="34" charset="0"/>
              </a:rPr>
              <a:t>нідерландський натураліст,</a:t>
            </a:r>
          </a:p>
          <a:p>
            <a:r>
              <a:rPr lang="ru-RU" sz="3200" b="1">
                <a:latin typeface="Calibri" pitchFamily="34" charset="0"/>
              </a:rPr>
              <a:t>Створив лінзи з </a:t>
            </a:r>
          </a:p>
          <a:p>
            <a:r>
              <a:rPr lang="ru-RU" sz="3200" b="1">
                <a:latin typeface="Calibri" pitchFamily="34" charset="0"/>
              </a:rPr>
              <a:t>150-300-кратним</a:t>
            </a:r>
          </a:p>
          <a:p>
            <a:r>
              <a:rPr lang="ru-RU" sz="3200" b="1">
                <a:latin typeface="Calibri" pitchFamily="34" charset="0"/>
              </a:rPr>
              <a:t> збільшенням</a:t>
            </a:r>
          </a:p>
          <a:p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Мисливець за мікробами</a:t>
            </a:r>
          </a:p>
        </p:txBody>
      </p:sp>
      <p:pic>
        <p:nvPicPr>
          <p:cNvPr id="5123" name="Picture 7" descr="Безымянн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611188" y="1773238"/>
            <a:ext cx="41052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Рисунки Левенгу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141663"/>
            <a:ext cx="32766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763713" y="5516563"/>
            <a:ext cx="5491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Левенгук  за вивченням мікроорганізмів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Мікроскоп </a:t>
            </a:r>
            <a:r>
              <a:rPr lang="uk-UA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Левенгука</a:t>
            </a:r>
            <a:endParaRPr lang="ru-RU" sz="6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1785938" y="1357313"/>
            <a:ext cx="7000875" cy="3629025"/>
            <a:chOff x="-189" y="160"/>
            <a:chExt cx="5949" cy="4389"/>
          </a:xfrm>
        </p:grpSpPr>
        <p:pic>
          <p:nvPicPr>
            <p:cNvPr id="6151" name="Picture 5" descr="Микроскоп Левенгук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89" y="160"/>
              <a:ext cx="3165" cy="2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6" descr="Уникальный микроскоп Левенгук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1" y="1692"/>
              <a:ext cx="3079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Устройство микроскоп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928938"/>
            <a:ext cx="37147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14375" y="4357688"/>
            <a:ext cx="1071563" cy="35718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Лінза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5072063"/>
            <a:ext cx="1071562" cy="2857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Об</a:t>
            </a:r>
            <a:r>
              <a:rPr lang="en-US" dirty="0"/>
              <a:t>`</a:t>
            </a:r>
            <a:r>
              <a:rPr lang="uk-UA" dirty="0" err="1"/>
              <a:t>єкт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9" name="Oval 87"/>
          <p:cNvSpPr>
            <a:spLocks noChangeArrowheads="1"/>
          </p:cNvSpPr>
          <p:nvPr/>
        </p:nvSpPr>
        <p:spPr bwMode="auto">
          <a:xfrm>
            <a:off x="1547813" y="1557338"/>
            <a:ext cx="3095625" cy="449897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</a:rPr>
              <a:t>Будова клітини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38996" name="Picture 84" descr="6"/>
          <p:cNvPicPr>
            <a:picLocks noChangeAspect="1" noChangeArrowheads="1"/>
          </p:cNvPicPr>
          <p:nvPr/>
        </p:nvPicPr>
        <p:blipFill>
          <a:blip r:embed="rId3"/>
          <a:srcRect l="22430"/>
          <a:stretch>
            <a:fillRect/>
          </a:stretch>
        </p:blipFill>
        <p:spPr bwMode="auto">
          <a:xfrm>
            <a:off x="684213" y="2308225"/>
            <a:ext cx="348615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98" name="Freeform 86"/>
          <p:cNvSpPr>
            <a:spLocks/>
          </p:cNvSpPr>
          <p:nvPr/>
        </p:nvSpPr>
        <p:spPr bwMode="auto">
          <a:xfrm>
            <a:off x="161925" y="1403350"/>
            <a:ext cx="3005138" cy="4679950"/>
          </a:xfrm>
          <a:custGeom>
            <a:avLst/>
            <a:gdLst>
              <a:gd name="T0" fmla="*/ 2147483647 w 1870"/>
              <a:gd name="T1" fmla="*/ 2147483647 h 2948"/>
              <a:gd name="T2" fmla="*/ 2147483647 w 1870"/>
              <a:gd name="T3" fmla="*/ 2147483647 h 2948"/>
              <a:gd name="T4" fmla="*/ 2147483647 w 1870"/>
              <a:gd name="T5" fmla="*/ 2147483647 h 2948"/>
              <a:gd name="T6" fmla="*/ 2147483647 w 1870"/>
              <a:gd name="T7" fmla="*/ 2147483647 h 2948"/>
              <a:gd name="T8" fmla="*/ 2147483647 w 1870"/>
              <a:gd name="T9" fmla="*/ 2147483647 h 2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0"/>
              <a:gd name="T16" fmla="*/ 0 h 2948"/>
              <a:gd name="T17" fmla="*/ 1870 w 1870"/>
              <a:gd name="T18" fmla="*/ 2948 h 2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0" h="2948">
                <a:moveTo>
                  <a:pt x="1870" y="2948"/>
                </a:moveTo>
                <a:cubicBezTo>
                  <a:pt x="1573" y="2903"/>
                  <a:pt x="895" y="2735"/>
                  <a:pt x="892" y="1521"/>
                </a:cubicBezTo>
                <a:cubicBezTo>
                  <a:pt x="889" y="307"/>
                  <a:pt x="1708" y="113"/>
                  <a:pt x="1789" y="95"/>
                </a:cubicBezTo>
                <a:cubicBezTo>
                  <a:pt x="1303" y="0"/>
                  <a:pt x="0" y="180"/>
                  <a:pt x="43" y="1535"/>
                </a:cubicBezTo>
                <a:cubicBezTo>
                  <a:pt x="85" y="2891"/>
                  <a:pt x="1555" y="2948"/>
                  <a:pt x="1870" y="2948"/>
                </a:cubicBezTo>
                <a:close/>
              </a:path>
            </a:pathLst>
          </a:custGeom>
          <a:blipFill dpi="0" rotWithShape="1">
            <a:blip r:embed="rId4">
              <a:alphaModFix amt="55000"/>
            </a:blip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8936" name="Picture 24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8813" y="2781300"/>
            <a:ext cx="8239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684213" y="1916113"/>
            <a:ext cx="3763962" cy="3859212"/>
            <a:chOff x="431" y="1207"/>
            <a:chExt cx="2371" cy="2431"/>
          </a:xfrm>
        </p:grpSpPr>
        <p:pic>
          <p:nvPicPr>
            <p:cNvPr id="7192" name="Picture 36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400000">
              <a:off x="2381" y="2976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20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8" y="2341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4" name="Oval 37"/>
            <p:cNvSpPr>
              <a:spLocks noChangeArrowheads="1"/>
            </p:cNvSpPr>
            <p:nvPr/>
          </p:nvSpPr>
          <p:spPr bwMode="auto">
            <a:xfrm rot="-2834716">
              <a:off x="861" y="3227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95" name="Oval 38"/>
            <p:cNvSpPr>
              <a:spLocks noChangeArrowheads="1"/>
            </p:cNvSpPr>
            <p:nvPr/>
          </p:nvSpPr>
          <p:spPr bwMode="auto">
            <a:xfrm rot="-1212631">
              <a:off x="431" y="2659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96" name="Oval 39"/>
            <p:cNvSpPr>
              <a:spLocks noChangeArrowheads="1"/>
            </p:cNvSpPr>
            <p:nvPr/>
          </p:nvSpPr>
          <p:spPr bwMode="auto">
            <a:xfrm rot="1097062">
              <a:off x="522" y="1843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97" name="Oval 40"/>
            <p:cNvSpPr>
              <a:spLocks noChangeArrowheads="1"/>
            </p:cNvSpPr>
            <p:nvPr/>
          </p:nvSpPr>
          <p:spPr bwMode="auto">
            <a:xfrm rot="1803987">
              <a:off x="839" y="1389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7198" name="Picture 27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695070">
              <a:off x="2426" y="1434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9" name="Picture 28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834904">
              <a:off x="1189" y="1525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0" name="Picture 29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936641">
              <a:off x="1189" y="2891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1" name="Picture 32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727736">
              <a:off x="1720" y="1102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2" name="Picture 34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3758496">
              <a:off x="1701" y="3339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3" name="Picture 35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" y="2160"/>
              <a:ext cx="19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000" name="Picture 88" descr="оболочка"/>
          <p:cNvPicPr preferRelativeResize="0">
            <a:picLocks noChangeArrowheads="1"/>
          </p:cNvPicPr>
          <p:nvPr/>
        </p:nvPicPr>
        <p:blipFill>
          <a:blip r:embed="rId7"/>
          <a:srcRect t="2383" b="954"/>
          <a:stretch>
            <a:fillRect/>
          </a:stretch>
        </p:blipFill>
        <p:spPr bwMode="auto">
          <a:xfrm>
            <a:off x="179388" y="1484313"/>
            <a:ext cx="44942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779838" y="2460625"/>
            <a:ext cx="4525962" cy="681038"/>
            <a:chOff x="2381" y="1550"/>
            <a:chExt cx="2851" cy="429"/>
          </a:xfrm>
        </p:grpSpPr>
        <p:sp>
          <p:nvSpPr>
            <p:cNvPr id="7190" name="AutoShape 7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1550"/>
              <a:ext cx="1706" cy="327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Calibri" pitchFamily="34" charset="0"/>
                </a:rPr>
                <a:t>ядро</a:t>
              </a:r>
            </a:p>
          </p:txBody>
        </p:sp>
        <p:sp>
          <p:nvSpPr>
            <p:cNvPr id="7191" name="Line 73"/>
            <p:cNvSpPr>
              <a:spLocks noChangeShapeType="1"/>
            </p:cNvSpPr>
            <p:nvPr/>
          </p:nvSpPr>
          <p:spPr bwMode="auto">
            <a:xfrm flipH="1">
              <a:off x="2381" y="1713"/>
              <a:ext cx="1134" cy="2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3176588" y="1254125"/>
            <a:ext cx="5129212" cy="461963"/>
            <a:chOff x="2001" y="790"/>
            <a:chExt cx="3231" cy="291"/>
          </a:xfrm>
        </p:grpSpPr>
        <p:sp>
          <p:nvSpPr>
            <p:cNvPr id="7188" name="AutoShape 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790"/>
              <a:ext cx="1706" cy="291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Calibri" pitchFamily="34" charset="0"/>
                </a:rPr>
                <a:t>оболонка</a:t>
              </a:r>
            </a:p>
          </p:txBody>
        </p:sp>
        <p:sp>
          <p:nvSpPr>
            <p:cNvPr id="7189" name="Line 74"/>
            <p:cNvSpPr>
              <a:spLocks noChangeShapeType="1"/>
            </p:cNvSpPr>
            <p:nvPr/>
          </p:nvSpPr>
          <p:spPr bwMode="auto">
            <a:xfrm flipH="1">
              <a:off x="2001" y="953"/>
              <a:ext cx="1514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4211638" y="3538538"/>
            <a:ext cx="4105275" cy="461962"/>
            <a:chOff x="2653" y="2229"/>
            <a:chExt cx="2586" cy="291"/>
          </a:xfrm>
        </p:grpSpPr>
        <p:sp>
          <p:nvSpPr>
            <p:cNvPr id="7186" name="AutoShape 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2229"/>
              <a:ext cx="1713" cy="291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Calibri" pitchFamily="34" charset="0"/>
                </a:rPr>
                <a:t>пластиди</a:t>
              </a:r>
            </a:p>
          </p:txBody>
        </p:sp>
        <p:sp>
          <p:nvSpPr>
            <p:cNvPr id="7187" name="Line 75"/>
            <p:cNvSpPr>
              <a:spLocks noChangeShapeType="1"/>
            </p:cNvSpPr>
            <p:nvPr/>
          </p:nvSpPr>
          <p:spPr bwMode="auto">
            <a:xfrm flipH="1">
              <a:off x="2653" y="2392"/>
              <a:ext cx="862" cy="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3348038" y="4292600"/>
            <a:ext cx="4957762" cy="652463"/>
            <a:chOff x="2109" y="2704"/>
            <a:chExt cx="3123" cy="411"/>
          </a:xfrm>
        </p:grpSpPr>
        <p:sp>
          <p:nvSpPr>
            <p:cNvPr id="7184" name="AutoShape 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2824"/>
              <a:ext cx="1706" cy="291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Calibri" pitchFamily="34" charset="0"/>
                </a:rPr>
                <a:t>вакуоля</a:t>
              </a:r>
            </a:p>
          </p:txBody>
        </p:sp>
        <p:sp>
          <p:nvSpPr>
            <p:cNvPr id="7185" name="Line 76"/>
            <p:cNvSpPr>
              <a:spLocks noChangeShapeType="1"/>
            </p:cNvSpPr>
            <p:nvPr/>
          </p:nvSpPr>
          <p:spPr bwMode="auto">
            <a:xfrm flipH="1" flipV="1">
              <a:off x="2109" y="2704"/>
              <a:ext cx="1406" cy="2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3492500" y="5373688"/>
            <a:ext cx="4813300" cy="792162"/>
            <a:chOff x="2200" y="3385"/>
            <a:chExt cx="3032" cy="499"/>
          </a:xfrm>
        </p:grpSpPr>
        <p:sp>
          <p:nvSpPr>
            <p:cNvPr id="7182" name="AutoShape 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3557"/>
              <a:ext cx="1706" cy="327"/>
            </a:xfrm>
            <a:prstGeom prst="actionButtonBlan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Calibri" pitchFamily="34" charset="0"/>
                </a:rPr>
                <a:t>цитоплазма</a:t>
              </a:r>
            </a:p>
          </p:txBody>
        </p:sp>
        <p:sp>
          <p:nvSpPr>
            <p:cNvPr id="7183" name="Line 77"/>
            <p:cNvSpPr>
              <a:spLocks noChangeShapeType="1"/>
            </p:cNvSpPr>
            <p:nvPr/>
          </p:nvSpPr>
          <p:spPr bwMode="auto">
            <a:xfrm flipH="1" flipV="1">
              <a:off x="2200" y="3385"/>
              <a:ext cx="1315" cy="3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99" grpId="0" animBg="1"/>
      <p:bldP spid="38999" grpId="1" animBg="1"/>
      <p:bldP spid="389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астительная клетка 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1484313"/>
            <a:ext cx="4284663" cy="4668837"/>
          </a:xfr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658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Оболонка</a:t>
            </a: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клітини</a:t>
            </a:r>
            <a:endParaRPr lang="ru-RU" sz="4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4716463" y="5300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095375" y="1982788"/>
            <a:ext cx="191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Оболонка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166813" y="3495675"/>
            <a:ext cx="118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Пори </a:t>
            </a:r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2916238" y="2349500"/>
            <a:ext cx="2303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2195513" y="3789363"/>
            <a:ext cx="30972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2124075" y="3860800"/>
            <a:ext cx="23034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</a:rPr>
              <a:t>Оболонка клітини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1487" cy="45259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entury" pitchFamily="18" charset="0"/>
              </a:rPr>
              <a:t>Пружна, безбарвна, прозора, легко пропускає світло всередину клітини</a:t>
            </a:r>
          </a:p>
          <a:p>
            <a:pPr algn="just" eaLnBrk="1" hangingPunct="1"/>
            <a:endParaRPr lang="ru-RU" b="1" smtClean="0">
              <a:latin typeface="Century" pitchFamily="18" charset="0"/>
            </a:endParaRPr>
          </a:p>
          <a:p>
            <a:pPr eaLnBrk="1" hangingPunct="1"/>
            <a:r>
              <a:rPr lang="ru-RU" b="1" smtClean="0">
                <a:latin typeface="Century" pitchFamily="18" charset="0"/>
              </a:rPr>
              <a:t>Надає клітині форму, захищає її внутрішній вміст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l="39137" t="33778" r="38568" b="44453"/>
          <a:stretch>
            <a:fillRect/>
          </a:stretch>
        </p:blipFill>
        <p:spPr bwMode="auto">
          <a:xfrm>
            <a:off x="4714875" y="2143125"/>
            <a:ext cx="41163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Оболонка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07088"/>
            <a:ext cx="8229600" cy="671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Оболонки клітин різних рослин мають різну товщину</a:t>
            </a:r>
          </a:p>
        </p:txBody>
      </p:sp>
      <p:pic>
        <p:nvPicPr>
          <p:cNvPr id="15372" name="Picture 12" descr="клетки корня копия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1401763"/>
            <a:ext cx="2879725" cy="431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73" name="Picture 13" descr="Клетки мякоти листа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401763"/>
            <a:ext cx="2879725" cy="431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74" name="Picture 14" descr="клетки кожицы лука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8863" y="1403350"/>
            <a:ext cx="2879725" cy="431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Цитоплазма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1500188"/>
            <a:ext cx="4038600" cy="4525962"/>
          </a:xfrm>
        </p:spPr>
        <p:txBody>
          <a:bodyPr/>
          <a:lstStyle/>
          <a:p>
            <a:pPr eaLnBrk="1" hangingPunct="1"/>
            <a:r>
              <a:rPr lang="uk-UA" smtClean="0"/>
              <a:t>В'язка, безбарвна речовина</a:t>
            </a:r>
          </a:p>
          <a:p>
            <a:pPr eaLnBrk="1" hangingPunct="1"/>
            <a:r>
              <a:rPr lang="uk-UA" smtClean="0"/>
              <a:t>Заповнює внутрішнє середовище клітини</a:t>
            </a:r>
          </a:p>
          <a:p>
            <a:pPr eaLnBrk="1" hangingPunct="1"/>
            <a:r>
              <a:rPr lang="uk-UA" smtClean="0"/>
              <a:t>Знаходиться в постійному русі</a:t>
            </a:r>
          </a:p>
          <a:p>
            <a:pPr eaLnBrk="1" hangingPunct="1"/>
            <a:r>
              <a:rPr lang="uk-UA" smtClean="0"/>
              <a:t>У ній відбуваються хімічні процеси</a:t>
            </a:r>
          </a:p>
          <a:p>
            <a:pPr eaLnBrk="1" hangingPunct="1"/>
            <a:r>
              <a:rPr lang="uk-UA" smtClean="0"/>
              <a:t>Зв'язує всі частини клітини в єдине ціле</a:t>
            </a: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41026" t="33369" r="40868" b="34941"/>
          <a:stretch>
            <a:fillRect/>
          </a:stretch>
        </p:blipFill>
        <p:spPr bwMode="auto">
          <a:xfrm>
            <a:off x="357188" y="1428750"/>
            <a:ext cx="3571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236</Words>
  <Application>Microsoft Office PowerPoint</Application>
  <PresentationFormat>Экран (4:3)</PresentationFormat>
  <Paragraphs>71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</vt:lpstr>
      <vt:lpstr>Wingdings 2</vt:lpstr>
      <vt:lpstr>Тема Office</vt:lpstr>
      <vt:lpstr>Будова рослинної клітини</vt:lpstr>
      <vt:lpstr>Історія клітини</vt:lpstr>
      <vt:lpstr>Мисливець за мікробами</vt:lpstr>
      <vt:lpstr>Мікроскоп Левенгука</vt:lpstr>
      <vt:lpstr>Будова клітини</vt:lpstr>
      <vt:lpstr>Оболонка  клітини</vt:lpstr>
      <vt:lpstr>Оболонка клітини</vt:lpstr>
      <vt:lpstr>Оболонка</vt:lpstr>
      <vt:lpstr>Цитоплазма</vt:lpstr>
      <vt:lpstr>Цитоплазма</vt:lpstr>
      <vt:lpstr>Вакуолі</vt:lpstr>
      <vt:lpstr>Вакуолі</vt:lpstr>
      <vt:lpstr>Пластиди</vt:lpstr>
      <vt:lpstr>Хлоропласт</vt:lpstr>
      <vt:lpstr>Пластиди</vt:lpstr>
      <vt:lpstr>Пластиди</vt:lpstr>
      <vt:lpstr>Ядро з ядерцем</vt:lpstr>
      <vt:lpstr>Список використаних джерел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жизнедеятельность растительной клетки</dc:title>
  <dc:creator>Admin</dc:creator>
  <cp:lastModifiedBy>Пользователь</cp:lastModifiedBy>
  <cp:revision>25</cp:revision>
  <dcterms:created xsi:type="dcterms:W3CDTF">2011-08-22T14:14:10Z</dcterms:created>
  <dcterms:modified xsi:type="dcterms:W3CDTF">2015-02-11T13:01:53Z</dcterms:modified>
</cp:coreProperties>
</file>