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FC42-55B0-46F0-946E-58164DDE07E9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63287-E49C-4E80-99F7-A0A95F20C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gif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8064896" cy="576064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80556011_4663906_Bezimeni1.png"/>
          <p:cNvPicPr>
            <a:picLocks noChangeAspect="1"/>
          </p:cNvPicPr>
          <p:nvPr/>
        </p:nvPicPr>
        <p:blipFill>
          <a:blip r:embed="rId3" cstate="print"/>
          <a:srcRect l="59734" r="13228" b="37846"/>
          <a:stretch>
            <a:fillRect/>
          </a:stretch>
        </p:blipFill>
        <p:spPr>
          <a:xfrm>
            <a:off x="8135888" y="5589240"/>
            <a:ext cx="1008112" cy="1031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Будова </a:t>
            </a:r>
            <a:b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60007" dir="5400000" sy="-100000" algn="bl" rotWithShape="0"/>
                </a:effectLst>
              </a:rPr>
              <a:t>шапинкових грибів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Лабораторне дослідження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104411726_2193366_Animation66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149080"/>
            <a:ext cx="957262" cy="914400"/>
          </a:xfrm>
          <a:prstGeom prst="rect">
            <a:avLst/>
          </a:prstGeom>
        </p:spPr>
      </p:pic>
      <p:pic>
        <p:nvPicPr>
          <p:cNvPr id="11" name="Рисунок 10" descr="0_62df6_cb8be556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2276872"/>
            <a:ext cx="1514458" cy="1514458"/>
          </a:xfrm>
          <a:prstGeom prst="rect">
            <a:avLst/>
          </a:prstGeom>
        </p:spPr>
      </p:pic>
      <p:pic>
        <p:nvPicPr>
          <p:cNvPr id="17" name="Рисунок 16" descr="0_3ad45_965a2c62_L.png"/>
          <p:cNvPicPr>
            <a:picLocks noChangeAspect="1"/>
          </p:cNvPicPr>
          <p:nvPr/>
        </p:nvPicPr>
        <p:blipFill>
          <a:blip r:embed="rId6" cstate="print"/>
          <a:srcRect l="49744"/>
          <a:stretch>
            <a:fillRect/>
          </a:stretch>
        </p:blipFill>
        <p:spPr>
          <a:xfrm>
            <a:off x="1259632" y="4437112"/>
            <a:ext cx="872979" cy="2238499"/>
          </a:xfrm>
          <a:prstGeom prst="rect">
            <a:avLst/>
          </a:prstGeom>
        </p:spPr>
      </p:pic>
      <p:pic>
        <p:nvPicPr>
          <p:cNvPr id="18" name="Рисунок 17" descr="24421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884477"/>
            <a:ext cx="1835695" cy="2000907"/>
          </a:xfrm>
          <a:prstGeom prst="rect">
            <a:avLst/>
          </a:prstGeom>
        </p:spPr>
      </p:pic>
      <p:pic>
        <p:nvPicPr>
          <p:cNvPr id="8" name="Рисунок 7" descr="941683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79512" y="5301208"/>
            <a:ext cx="604500" cy="830014"/>
          </a:xfrm>
          <a:prstGeom prst="rect">
            <a:avLst/>
          </a:prstGeom>
        </p:spPr>
      </p:pic>
      <p:pic>
        <p:nvPicPr>
          <p:cNvPr id="19" name="Рисунок 18" descr="274780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25118" y="3657985"/>
            <a:ext cx="3018882" cy="3200015"/>
          </a:xfrm>
          <a:prstGeom prst="rect">
            <a:avLst/>
          </a:prstGeom>
        </p:spPr>
      </p:pic>
      <p:pic>
        <p:nvPicPr>
          <p:cNvPr id="20" name="Рисунок 19" descr="80556011_4663906_Bezimeni1.pn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r="54326" b="42707"/>
          <a:stretch>
            <a:fillRect/>
          </a:stretch>
        </p:blipFill>
        <p:spPr>
          <a:xfrm>
            <a:off x="6761817" y="6070750"/>
            <a:ext cx="1410584" cy="78724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15816" y="4365104"/>
            <a:ext cx="3384376" cy="172819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Ярмоленко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Дмитрівський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496944" cy="612068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Використана література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1988.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Сухомлин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М.М.,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Джаган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В.В. Гриби України: Атлас-довідник. /К.: КМ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Publishinq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2013.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612068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Мета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дослідження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91701835_mushroom_1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24396"/>
            <a:ext cx="2133604" cy="213360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331640" y="1484784"/>
            <a:ext cx="6707088" cy="1008112"/>
          </a:xfrm>
          <a:ln w="19050">
            <a:solidFill>
              <a:srgbClr val="FFFF00"/>
            </a:solidFill>
          </a:ln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Monotype Corsiva" pitchFamily="66" charset="0"/>
              </a:rPr>
              <a:t>Ознайомитись з будовою шапинкових грибів, відмітити їх особливості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Проблема  </a:t>
            </a: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1259632" y="3717032"/>
            <a:ext cx="6707088" cy="1440160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Виявити біологічні особливості грибів як</a:t>
            </a:r>
            <a:r>
              <a:rPr kumimoji="0" lang="uk-UA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окремої  самостійної групи організмів живої природи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9" name="Рисунок 8" descr="64200983_1284869600_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204864"/>
            <a:ext cx="1161564" cy="156822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96944" cy="612068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Обладнання</a:t>
            </a:r>
            <a:r>
              <a:rPr kumimoji="0" lang="ru-RU" sz="44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1331640" y="2780928"/>
            <a:ext cx="6707088" cy="1008112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Муляжі,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фіксовані препарати грибів, фотографії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грибів, лупа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8" name="Содержимое 7" descr="0_91dc6_f0684991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4017267"/>
            <a:ext cx="2840733" cy="2840733"/>
          </a:xfrm>
        </p:spPr>
      </p:pic>
      <p:pic>
        <p:nvPicPr>
          <p:cNvPr id="9" name="Содержимое 8" descr="plant00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52120" y="5977584"/>
            <a:ext cx="1008111" cy="880416"/>
          </a:xfrm>
        </p:spPr>
      </p:pic>
      <p:pic>
        <p:nvPicPr>
          <p:cNvPr id="10" name="Содержимое 8" descr="plant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73080">
            <a:off x="4973458" y="5868290"/>
            <a:ext cx="855478" cy="747117"/>
          </a:xfrm>
          <a:prstGeom prst="rect">
            <a:avLst/>
          </a:prstGeom>
        </p:spPr>
      </p:pic>
      <p:pic>
        <p:nvPicPr>
          <p:cNvPr id="11" name="Рисунок 10" descr="0_8c135_9a308f3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6158672"/>
            <a:ext cx="671355" cy="699328"/>
          </a:xfrm>
          <a:prstGeom prst="rect">
            <a:avLst/>
          </a:prstGeom>
        </p:spPr>
      </p:pic>
      <p:pic>
        <p:nvPicPr>
          <p:cNvPr id="12" name="Рисунок 11" descr="0_8c135_9a308f3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669252">
            <a:off x="3851920" y="6158672"/>
            <a:ext cx="671355" cy="699328"/>
          </a:xfrm>
          <a:prstGeom prst="rect">
            <a:avLst/>
          </a:prstGeom>
        </p:spPr>
      </p:pic>
      <p:pic>
        <p:nvPicPr>
          <p:cNvPr id="13" name="Рисунок 12" descr="0_8c135_9a308f3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101430">
            <a:off x="7524328" y="4941168"/>
            <a:ext cx="671355" cy="699328"/>
          </a:xfrm>
          <a:prstGeom prst="rect">
            <a:avLst/>
          </a:prstGeom>
        </p:spPr>
      </p:pic>
      <p:pic>
        <p:nvPicPr>
          <p:cNvPr id="14" name="Рисунок 13" descr="0_8c135_9a308f3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382078">
            <a:off x="8244408" y="6158672"/>
            <a:ext cx="671355" cy="699328"/>
          </a:xfrm>
          <a:prstGeom prst="rect">
            <a:avLst/>
          </a:prstGeom>
        </p:spPr>
      </p:pic>
      <p:pic>
        <p:nvPicPr>
          <p:cNvPr id="15" name="Рисунок 14" descr="0_8c135_9a308f3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453577">
            <a:off x="2593550" y="6147803"/>
            <a:ext cx="671355" cy="699328"/>
          </a:xfrm>
          <a:prstGeom prst="rect">
            <a:avLst/>
          </a:prstGeom>
        </p:spPr>
      </p:pic>
      <p:pic>
        <p:nvPicPr>
          <p:cNvPr id="16" name="Рисунок 15" descr="0_8c135_9a308f3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3861048"/>
            <a:ext cx="671355" cy="69932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496944" cy="612068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Вказівки до виконання роботи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67544" y="1628800"/>
            <a:ext cx="8229600" cy="432048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Вислухай пояснення вчителя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Повтори правила безпеки при роботі з лабораторним обладнанням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Зверни увагу на нові поняття і терміни, їх слід запам’ятати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Незрозумілі пункти завдань негайно з’ясуй з учителем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Малюй об’єкти дослідження обов’язково. Малюнок розташуй з лівого боку, а підписи – на правому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Зроби чіткі та стислі висновки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G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Після завершення роботи наведи лад на робочому</a:t>
            </a:r>
            <a:b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місці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Содержимое 6" descr="616907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90792" y="4624647"/>
            <a:ext cx="1853208" cy="2233353"/>
          </a:xfrm>
        </p:spPr>
      </p:pic>
      <p:pic>
        <p:nvPicPr>
          <p:cNvPr id="6" name="Содержимое 5" descr="64200993_1284869669_09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04248" y="5301208"/>
            <a:ext cx="1040556" cy="1375616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496944" cy="612068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Терм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ни та 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поняття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600201"/>
            <a:ext cx="4248472" cy="2548880"/>
          </a:xfrm>
          <a:ln w="19050"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uk-UA" dirty="0" smtClean="0">
                <a:latin typeface="Monotype Corsiva" pitchFamily="66" charset="0"/>
              </a:rPr>
              <a:t>Гіфи</a:t>
            </a:r>
          </a:p>
          <a:p>
            <a:pPr algn="ctr"/>
            <a:r>
              <a:rPr lang="uk-UA" dirty="0" smtClean="0">
                <a:latin typeface="Monotype Corsiva" pitchFamily="66" charset="0"/>
              </a:rPr>
              <a:t>Міцелій</a:t>
            </a:r>
          </a:p>
          <a:p>
            <a:pPr algn="ctr"/>
            <a:r>
              <a:rPr lang="uk-UA" dirty="0" smtClean="0">
                <a:latin typeface="Monotype Corsiva" pitchFamily="66" charset="0"/>
              </a:rPr>
              <a:t>Хітин</a:t>
            </a:r>
          </a:p>
          <a:p>
            <a:pPr algn="ctr"/>
            <a:r>
              <a:rPr lang="uk-UA" dirty="0" smtClean="0">
                <a:latin typeface="Monotype Corsiva" pitchFamily="66" charset="0"/>
              </a:rPr>
              <a:t>Плодове тіло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22399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2159521" cy="2305704"/>
          </a:xfrm>
          <a:prstGeom prst="rect">
            <a:avLst/>
          </a:prstGeom>
        </p:spPr>
      </p:pic>
      <p:pic>
        <p:nvPicPr>
          <p:cNvPr id="7" name="Рисунок 6" descr="0_87ada_e16d7947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5051254"/>
            <a:ext cx="1656184" cy="1806746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612068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Хід роботи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556792"/>
            <a:ext cx="3538736" cy="3268959"/>
          </a:xfrm>
          <a:ln w="190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Розглянь плодове тіло шапинкового гриба. Знайди основні частини – шапку та ніжку.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Зроби схему будови плодового тіла гриба та підпиши малюнок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980728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Завдання 1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" name="Содержимое 8" descr="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3" y="1628800"/>
            <a:ext cx="2376264" cy="3267545"/>
          </a:xfrm>
          <a:ln w="19050">
            <a:solidFill>
              <a:srgbClr val="FFFF00"/>
            </a:solidFill>
          </a:ln>
        </p:spPr>
      </p:pic>
      <p:sp>
        <p:nvSpPr>
          <p:cNvPr id="10" name="Правая фигурная скобка 9"/>
          <p:cNvSpPr/>
          <p:nvPr/>
        </p:nvSpPr>
        <p:spPr>
          <a:xfrm>
            <a:off x="7524328" y="1700808"/>
            <a:ext cx="360039" cy="864096"/>
          </a:xfrm>
          <a:prstGeom prst="rightBrace">
            <a:avLst>
              <a:gd name="adj1" fmla="val 20426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668344" y="2708920"/>
            <a:ext cx="360039" cy="2088232"/>
          </a:xfrm>
          <a:prstGeom prst="rightBrace">
            <a:avLst>
              <a:gd name="adj1" fmla="val 20426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84368" y="1916832"/>
            <a:ext cx="79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шапка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028384" y="3501008"/>
            <a:ext cx="73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ніжка</a:t>
            </a:r>
            <a:endParaRPr lang="ru-RU" dirty="0"/>
          </a:p>
        </p:txBody>
      </p:sp>
      <p:pic>
        <p:nvPicPr>
          <p:cNvPr id="15" name="Рисунок 14" descr="64200977_1284869535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139952" y="3356992"/>
            <a:ext cx="1015936" cy="1502381"/>
          </a:xfrm>
          <a:prstGeom prst="rect">
            <a:avLst/>
          </a:prstGeom>
        </p:spPr>
      </p:pic>
      <p:pic>
        <p:nvPicPr>
          <p:cNvPr id="18" name="Рисунок 17" descr="trava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4599" y="5085184"/>
            <a:ext cx="4279401" cy="1676403"/>
          </a:xfrm>
          <a:prstGeom prst="rect">
            <a:avLst/>
          </a:prstGeom>
        </p:spPr>
      </p:pic>
      <p:pic>
        <p:nvPicPr>
          <p:cNvPr id="19" name="Рисунок 18" descr="trava0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181597"/>
            <a:ext cx="4279401" cy="1676403"/>
          </a:xfrm>
          <a:prstGeom prst="rect">
            <a:avLst/>
          </a:prstGeom>
        </p:spPr>
      </p:pic>
      <p:pic>
        <p:nvPicPr>
          <p:cNvPr id="20" name="Рисунок 19" descr="trava07.png"/>
          <p:cNvPicPr>
            <a:picLocks noChangeAspect="1"/>
          </p:cNvPicPr>
          <p:nvPr/>
        </p:nvPicPr>
        <p:blipFill>
          <a:blip r:embed="rId4" cstate="print"/>
          <a:srcRect r="23451"/>
          <a:stretch>
            <a:fillRect/>
          </a:stretch>
        </p:blipFill>
        <p:spPr>
          <a:xfrm>
            <a:off x="0" y="5181597"/>
            <a:ext cx="3275856" cy="167640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496944" cy="612068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Хід роботи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5181597"/>
            <a:ext cx="9144000" cy="1676403"/>
            <a:chOff x="0" y="5181597"/>
            <a:chExt cx="9144000" cy="1676403"/>
          </a:xfrm>
        </p:grpSpPr>
        <p:pic>
          <p:nvPicPr>
            <p:cNvPr id="6" name="Рисунок 5" descr="trava07.png"/>
            <p:cNvPicPr>
              <a:picLocks noChangeAspect="1"/>
            </p:cNvPicPr>
            <p:nvPr/>
          </p:nvPicPr>
          <p:blipFill>
            <a:blip r:embed="rId2" cstate="print"/>
            <a:srcRect r="23451"/>
            <a:stretch>
              <a:fillRect/>
            </a:stretch>
          </p:blipFill>
          <p:spPr>
            <a:xfrm>
              <a:off x="0" y="5181597"/>
              <a:ext cx="3275856" cy="1676403"/>
            </a:xfrm>
            <a:prstGeom prst="rect">
              <a:avLst/>
            </a:prstGeom>
          </p:spPr>
        </p:pic>
        <p:pic>
          <p:nvPicPr>
            <p:cNvPr id="7" name="Рисунок 6" descr="trava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5181597"/>
              <a:ext cx="4279401" cy="1676403"/>
            </a:xfrm>
            <a:prstGeom prst="rect">
              <a:avLst/>
            </a:prstGeom>
          </p:spPr>
        </p:pic>
        <p:pic>
          <p:nvPicPr>
            <p:cNvPr id="8" name="Рисунок 7" descr="trava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4599" y="5181597"/>
              <a:ext cx="4279401" cy="167640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228184" y="980728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Завдання 2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4" name="Содержимое 13" descr="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0152" y="1772816"/>
            <a:ext cx="2503190" cy="1665759"/>
          </a:xfrm>
          <a:ln w="19050">
            <a:solidFill>
              <a:srgbClr val="FFFF00"/>
            </a:solidFill>
          </a:ln>
        </p:spPr>
      </p:pic>
      <p:pic>
        <p:nvPicPr>
          <p:cNvPr id="15" name="Рисунок 14" descr="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73016"/>
            <a:ext cx="2448272" cy="1836205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  <p:pic>
        <p:nvPicPr>
          <p:cNvPr id="16" name="Рисунок 15" descr="69415893_0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132856"/>
            <a:ext cx="1221412" cy="15694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16216" y="1772816"/>
            <a:ext cx="194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Трубчастий гриб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7836" y="3573016"/>
            <a:ext cx="24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Пластинчастий гриб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412776"/>
            <a:ext cx="3754760" cy="4536504"/>
          </a:xfrm>
          <a:ln w="19050"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Відокрем шапку від ніжки. За допомогою лупи уважно досліди її нижню частину. Знайди пластинки, або трубки.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Зроби схематичний малюнок трубчастих та пластинчастих шапинок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 допомогою підручника з’ясуй значення трубочок та пластинок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32656"/>
            <a:ext cx="8496944" cy="612068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Хід роботи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5181597"/>
            <a:ext cx="9144000" cy="1676403"/>
            <a:chOff x="0" y="5181597"/>
            <a:chExt cx="9144000" cy="1676403"/>
          </a:xfrm>
        </p:grpSpPr>
        <p:pic>
          <p:nvPicPr>
            <p:cNvPr id="8" name="Рисунок 7" descr="trava07.png"/>
            <p:cNvPicPr>
              <a:picLocks noChangeAspect="1"/>
            </p:cNvPicPr>
            <p:nvPr/>
          </p:nvPicPr>
          <p:blipFill>
            <a:blip r:embed="rId2" cstate="print"/>
            <a:srcRect r="23451"/>
            <a:stretch>
              <a:fillRect/>
            </a:stretch>
          </p:blipFill>
          <p:spPr>
            <a:xfrm>
              <a:off x="0" y="5181597"/>
              <a:ext cx="3275856" cy="1676403"/>
            </a:xfrm>
            <a:prstGeom prst="rect">
              <a:avLst/>
            </a:prstGeom>
          </p:spPr>
        </p:pic>
        <p:pic>
          <p:nvPicPr>
            <p:cNvPr id="9" name="Рисунок 8" descr="trava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5181597"/>
              <a:ext cx="4279401" cy="1676403"/>
            </a:xfrm>
            <a:prstGeom prst="rect">
              <a:avLst/>
            </a:prstGeom>
          </p:spPr>
        </p:pic>
        <p:pic>
          <p:nvPicPr>
            <p:cNvPr id="10" name="Рисунок 9" descr="trava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4599" y="5181597"/>
              <a:ext cx="4279401" cy="1676403"/>
            </a:xfrm>
            <a:prstGeom prst="rect">
              <a:avLst/>
            </a:prstGeom>
          </p:spPr>
        </p:pic>
      </p:grpSp>
      <p:sp>
        <p:nvSpPr>
          <p:cNvPr id="11" name="Содержимое 2"/>
          <p:cNvSpPr txBox="1">
            <a:spLocks/>
          </p:cNvSpPr>
          <p:nvPr/>
        </p:nvSpPr>
        <p:spPr>
          <a:xfrm>
            <a:off x="611560" y="1556792"/>
            <a:ext cx="3754760" cy="3024336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Із запропонованої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колекції  (фото) грибів відбери трубчасті та пластинчасті.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2400" baseline="0" dirty="0" smtClean="0">
                <a:latin typeface="Times New Roman" pitchFamily="18" charset="0"/>
                <a:cs typeface="Times New Roman" pitchFamily="18" charset="0"/>
              </a:rPr>
              <a:t>За допомогою вчителя, довідкової літератури визнач назви цих грибів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" name="Рисунок 16" descr="0_6cfe6_ff584117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672408" cy="3892678"/>
          </a:xfrm>
          <a:prstGeom prst="rect">
            <a:avLst/>
          </a:prstGeom>
        </p:spPr>
      </p:pic>
      <p:pic>
        <p:nvPicPr>
          <p:cNvPr id="13" name="Рисунок 12" descr="IMG_45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276872"/>
            <a:ext cx="2950807" cy="1965975"/>
          </a:xfrm>
          <a:prstGeom prst="rect">
            <a:avLst/>
          </a:prstGeom>
        </p:spPr>
      </p:pic>
      <p:pic>
        <p:nvPicPr>
          <p:cNvPr id="12" name="Содержимое 11" descr="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148064" y="2276872"/>
            <a:ext cx="2918147" cy="1944216"/>
          </a:xfrm>
        </p:spPr>
      </p:pic>
      <p:pic>
        <p:nvPicPr>
          <p:cNvPr id="18" name="Рисунок 17" descr="941683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525418"/>
            <a:ext cx="936104" cy="1285323"/>
          </a:xfrm>
          <a:prstGeom prst="rect">
            <a:avLst/>
          </a:prstGeom>
        </p:spPr>
      </p:pic>
      <p:pic>
        <p:nvPicPr>
          <p:cNvPr id="20" name="Рисунок 19" descr="IMG_26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2276872"/>
            <a:ext cx="2952328" cy="1968218"/>
          </a:xfrm>
          <a:prstGeom prst="rect">
            <a:avLst/>
          </a:prstGeom>
        </p:spPr>
      </p:pic>
      <p:pic>
        <p:nvPicPr>
          <p:cNvPr id="21" name="Рисунок 20" descr="IMG_454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2276872"/>
            <a:ext cx="2952328" cy="1968219"/>
          </a:xfrm>
          <a:prstGeom prst="rect">
            <a:avLst/>
          </a:prstGeom>
        </p:spPr>
      </p:pic>
      <p:pic>
        <p:nvPicPr>
          <p:cNvPr id="23" name="Рисунок 22" descr="Фото469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2204864"/>
            <a:ext cx="2952328" cy="2214246"/>
          </a:xfrm>
          <a:prstGeom prst="rect">
            <a:avLst/>
          </a:prstGeom>
        </p:spPr>
      </p:pic>
      <p:pic>
        <p:nvPicPr>
          <p:cNvPr id="24" name="Рисунок 23" descr="IMG_265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48064" y="2273306"/>
            <a:ext cx="2952328" cy="2091797"/>
          </a:xfrm>
          <a:prstGeom prst="rect">
            <a:avLst/>
          </a:prstGeom>
        </p:spPr>
      </p:pic>
      <p:pic>
        <p:nvPicPr>
          <p:cNvPr id="26" name="Рисунок 25" descr="333.JPG"/>
          <p:cNvPicPr>
            <a:picLocks noChangeAspect="1"/>
          </p:cNvPicPr>
          <p:nvPr/>
        </p:nvPicPr>
        <p:blipFill>
          <a:blip r:embed="rId11" cstate="print"/>
          <a:srcRect r="6661"/>
          <a:stretch>
            <a:fillRect/>
          </a:stretch>
        </p:blipFill>
        <p:spPr>
          <a:xfrm>
            <a:off x="5148064" y="2276872"/>
            <a:ext cx="2952328" cy="2108669"/>
          </a:xfrm>
          <a:prstGeom prst="rect">
            <a:avLst/>
          </a:prstGeom>
        </p:spPr>
      </p:pic>
      <p:pic>
        <p:nvPicPr>
          <p:cNvPr id="27" name="Рисунок 26" descr="64201021_1284869857_2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5557870"/>
            <a:ext cx="1728192" cy="10783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55576" y="1052736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Завдання 3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80112" y="4437112"/>
            <a:ext cx="210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Мухомор червоний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868144" y="4437112"/>
            <a:ext cx="137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Підосичник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6084168" y="4437112"/>
            <a:ext cx="119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Дощовик 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940152" y="4437112"/>
            <a:ext cx="143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Парасолька 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084168" y="443711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Боровик 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084168" y="4437112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Моховик  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652120" y="4437112"/>
            <a:ext cx="202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Мухомор зелений 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332656"/>
            <a:ext cx="8496944" cy="6120680"/>
          </a:xfrm>
          <a:prstGeom prst="rect">
            <a:avLst/>
          </a:prstGeom>
          <a:gradFill flip="none" rotWithShape="1">
            <a:gsLst>
              <a:gs pos="0">
                <a:srgbClr val="92D050">
                  <a:alpha val="51000"/>
                </a:srgbClr>
              </a:gs>
              <a:gs pos="50000">
                <a:srgbClr val="FFFF00">
                  <a:alpha val="71000"/>
                </a:srgbClr>
              </a:gs>
              <a:gs pos="100000">
                <a:schemeClr val="accent2">
                  <a:lumMod val="60000"/>
                  <a:lumOff val="40000"/>
                  <a:alpha val="81000"/>
                </a:schemeClr>
              </a:gs>
            </a:gsLst>
            <a:lin ang="0" scaled="1"/>
            <a:tileRect/>
          </a:gradFill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Хід роботи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Дай відповідь на питання.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 гриби називаються шапинкові?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таке плодове тіло?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Чим відрізняється трубчастий гриб від пластинчастого?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утворюється на пластинках та трубочках?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5181597"/>
            <a:ext cx="9144000" cy="1676403"/>
            <a:chOff x="0" y="5181597"/>
            <a:chExt cx="9144000" cy="1676403"/>
          </a:xfrm>
        </p:grpSpPr>
        <p:pic>
          <p:nvPicPr>
            <p:cNvPr id="6" name="Рисунок 5" descr="trava07.png"/>
            <p:cNvPicPr>
              <a:picLocks noChangeAspect="1"/>
            </p:cNvPicPr>
            <p:nvPr/>
          </p:nvPicPr>
          <p:blipFill>
            <a:blip r:embed="rId2" cstate="print"/>
            <a:srcRect r="23451"/>
            <a:stretch>
              <a:fillRect/>
            </a:stretch>
          </p:blipFill>
          <p:spPr>
            <a:xfrm>
              <a:off x="0" y="5181597"/>
              <a:ext cx="3275856" cy="1676403"/>
            </a:xfrm>
            <a:prstGeom prst="rect">
              <a:avLst/>
            </a:prstGeom>
          </p:spPr>
        </p:pic>
        <p:pic>
          <p:nvPicPr>
            <p:cNvPr id="7" name="Рисунок 6" descr="trava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5181597"/>
              <a:ext cx="4279401" cy="1676403"/>
            </a:xfrm>
            <a:prstGeom prst="rect">
              <a:avLst/>
            </a:prstGeom>
          </p:spPr>
        </p:pic>
        <p:pic>
          <p:nvPicPr>
            <p:cNvPr id="8" name="Рисунок 7" descr="trava0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64599" y="5181597"/>
              <a:ext cx="4279401" cy="167640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940152" y="1052736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Batang" pitchFamily="18" charset="-127"/>
                <a:ea typeface="Batang" pitchFamily="18" charset="-127"/>
              </a:rPr>
              <a:t>Зроби висновки</a:t>
            </a:r>
            <a:endParaRPr lang="ru-RU" sz="24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6" name="Рисунок 15" descr="24421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626302"/>
            <a:ext cx="2837071" cy="3092407"/>
          </a:xfrm>
          <a:prstGeom prst="rect">
            <a:avLst/>
          </a:prstGeom>
        </p:spPr>
      </p:pic>
      <p:pic>
        <p:nvPicPr>
          <p:cNvPr id="14" name="Рисунок 13" descr="tor5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725144"/>
            <a:ext cx="1458142" cy="191546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385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Будова  шапинкових грибів</vt:lpstr>
      <vt:lpstr>Мета дослідження</vt:lpstr>
      <vt:lpstr>Слайд 3</vt:lpstr>
      <vt:lpstr>Вказівки до виконання роботи</vt:lpstr>
      <vt:lpstr>Терміни та поняття</vt:lpstr>
      <vt:lpstr>Хід роботи</vt:lpstr>
      <vt:lpstr>Хід роботи</vt:lpstr>
      <vt:lpstr>Хід роботи</vt:lpstr>
      <vt:lpstr>Хід роботи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40</cp:revision>
  <dcterms:created xsi:type="dcterms:W3CDTF">2015-01-06T01:20:20Z</dcterms:created>
  <dcterms:modified xsi:type="dcterms:W3CDTF">2015-02-02T06:08:26Z</dcterms:modified>
</cp:coreProperties>
</file>