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6BE3-5564-49C2-BB3F-B92F321DD401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44B4-63B1-4398-AF91-4A150E7AB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6BE3-5564-49C2-BB3F-B92F321DD401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44B4-63B1-4398-AF91-4A150E7AB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6BE3-5564-49C2-BB3F-B92F321DD401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44B4-63B1-4398-AF91-4A150E7AB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6BE3-5564-49C2-BB3F-B92F321DD401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44B4-63B1-4398-AF91-4A150E7AB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6BE3-5564-49C2-BB3F-B92F321DD401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44B4-63B1-4398-AF91-4A150E7AB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6BE3-5564-49C2-BB3F-B92F321DD401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44B4-63B1-4398-AF91-4A150E7AB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6BE3-5564-49C2-BB3F-B92F321DD401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44B4-63B1-4398-AF91-4A150E7AB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6BE3-5564-49C2-BB3F-B92F321DD401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44B4-63B1-4398-AF91-4A150E7AB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6BE3-5564-49C2-BB3F-B92F321DD401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44B4-63B1-4398-AF91-4A150E7AB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6BE3-5564-49C2-BB3F-B92F321DD401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44B4-63B1-4398-AF91-4A150E7AB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6BE3-5564-49C2-BB3F-B92F321DD401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44B4-63B1-4398-AF91-4A150E7AB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C6BE3-5564-49C2-BB3F-B92F321DD401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944B4-63B1-4398-AF91-4A150E7AB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Будова зелених нитчастих водоростей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Лабораторне дослідження </a:t>
            </a:r>
            <a:endParaRPr lang="ru-RU" dirty="0">
              <a:latin typeface="Monotype Corsiva" pitchFamily="66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0" y="0"/>
            <a:ext cx="9005838" cy="7044674"/>
            <a:chOff x="0" y="0"/>
            <a:chExt cx="9005838" cy="7044674"/>
          </a:xfrm>
        </p:grpSpPr>
        <p:pic>
          <p:nvPicPr>
            <p:cNvPr id="5" name="Рисунок 4" descr="0_a8b1a_e5c00db1_X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4248" y="0"/>
              <a:ext cx="2185988" cy="6858000"/>
            </a:xfrm>
            <a:prstGeom prst="rect">
              <a:avLst/>
            </a:prstGeom>
          </p:spPr>
        </p:pic>
        <p:pic>
          <p:nvPicPr>
            <p:cNvPr id="6" name="Рисунок 5" descr="0_5695f_ec9f618b_X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41168"/>
              <a:ext cx="1789931" cy="1789931"/>
            </a:xfrm>
            <a:prstGeom prst="rect">
              <a:avLst/>
            </a:prstGeom>
          </p:spPr>
        </p:pic>
        <p:pic>
          <p:nvPicPr>
            <p:cNvPr id="8" name="Рисунок 7" descr="0_ceb49_5827b405_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32240" y="548680"/>
              <a:ext cx="2273598" cy="6495994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/>
        </p:nvSpPr>
        <p:spPr>
          <a:xfrm>
            <a:off x="2987824" y="4869160"/>
            <a:ext cx="3384376" cy="172819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Ярмоленко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Лариса Михайлівна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вчитель біології</a:t>
            </a:r>
          </a:p>
          <a:p>
            <a:pPr algn="ctr"/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Дмитрівський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НВК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Використана література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Біологія: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підруч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для 6 кл.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загальноосвіт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закл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./ І.Ю.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Костіков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та ін. – К.: Освіта, 2014.</a:t>
            </a:r>
          </a:p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Гамуля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Ю. Г. Усі уроки біології 7 кл: навчально-метод. Посібник. _ Х.;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Вид.група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“Основа”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2007.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Матяш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Н. Ю. та ін. Завдання для державної підсумкової атестації з біології за курс основної школи. – 2-е вид., перероб.,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доповн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– К.: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Генеза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2004</a:t>
            </a:r>
          </a:p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Розенштейн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 М. Самостоятельные работы учащихся по биологии: Растения: Пособие для учителя. – М.: Просвещение, 1988.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ll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47664" y="836712"/>
            <a:ext cx="6048672" cy="2448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u="sng" dirty="0">
                <a:latin typeface="Monotype Corsiva" pitchFamily="66" charset="0"/>
              </a:rPr>
              <a:t>Мета: </a:t>
            </a:r>
          </a:p>
          <a:p>
            <a:pPr>
              <a:buNone/>
            </a:pPr>
            <a:r>
              <a:rPr lang="uk-UA" sz="3600" dirty="0">
                <a:latin typeface="Monotype Corsiva" pitchFamily="66" charset="0"/>
              </a:rPr>
              <a:t>дослідити будову нитчастої зеленої водорості - </a:t>
            </a:r>
            <a:r>
              <a:rPr lang="uk-UA" sz="3600" dirty="0" err="1">
                <a:latin typeface="Monotype Corsiva" pitchFamily="66" charset="0"/>
              </a:rPr>
              <a:t>спірогіри</a:t>
            </a:r>
            <a:endParaRPr lang="ru-RU" sz="3600" dirty="0">
              <a:latin typeface="Monotype Corsiva" pitchFamily="66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9005838" cy="7044674"/>
            <a:chOff x="0" y="0"/>
            <a:chExt cx="9005838" cy="7044674"/>
          </a:xfrm>
        </p:grpSpPr>
        <p:pic>
          <p:nvPicPr>
            <p:cNvPr id="5" name="Рисунок 4" descr="0_a8b1a_e5c00db1_X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4248" y="0"/>
              <a:ext cx="2185988" cy="6858000"/>
            </a:xfrm>
            <a:prstGeom prst="rect">
              <a:avLst/>
            </a:prstGeom>
          </p:spPr>
        </p:pic>
        <p:pic>
          <p:nvPicPr>
            <p:cNvPr id="6" name="Рисунок 5" descr="0_5695f_ec9f618b_X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41168"/>
              <a:ext cx="1789931" cy="1789931"/>
            </a:xfrm>
            <a:prstGeom prst="rect">
              <a:avLst/>
            </a:prstGeom>
          </p:spPr>
        </p:pic>
        <p:pic>
          <p:nvPicPr>
            <p:cNvPr id="7" name="Рисунок 6" descr="0_ceb49_5827b405_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32240" y="548680"/>
              <a:ext cx="2273598" cy="6495994"/>
            </a:xfrm>
            <a:prstGeom prst="rect">
              <a:avLst/>
            </a:prstGeom>
          </p:spPr>
        </p:pic>
      </p:grp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1763688" y="3501008"/>
            <a:ext cx="5328592" cy="21602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u="sng" dirty="0">
                <a:latin typeface="Monotype Corsiva" pitchFamily="66" charset="0"/>
              </a:rPr>
              <a:t>Проблема:</a:t>
            </a:r>
          </a:p>
          <a:p>
            <a:pPr>
              <a:buNone/>
            </a:pPr>
            <a:r>
              <a:rPr lang="uk-UA" sz="3600" dirty="0" smtClean="0">
                <a:latin typeface="Monotype Corsiva" pitchFamily="66" charset="0"/>
              </a:rPr>
              <a:t>виявити </a:t>
            </a:r>
            <a:r>
              <a:rPr lang="uk-UA" sz="3600" dirty="0">
                <a:latin typeface="Monotype Corsiva" pitchFamily="66" charset="0"/>
              </a:rPr>
              <a:t>особливості будови багатоклітинної водорості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Обладнання</a:t>
            </a:r>
            <a:r>
              <a:rPr lang="uk-UA" dirty="0" smtClean="0"/>
              <a:t> 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9005838" cy="7044674"/>
            <a:chOff x="0" y="0"/>
            <a:chExt cx="9005838" cy="7044674"/>
          </a:xfrm>
        </p:grpSpPr>
        <p:pic>
          <p:nvPicPr>
            <p:cNvPr id="6" name="Рисунок 5" descr="0_a8b1a_e5c00db1_X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4248" y="0"/>
              <a:ext cx="2185988" cy="6858000"/>
            </a:xfrm>
            <a:prstGeom prst="rect">
              <a:avLst/>
            </a:prstGeom>
          </p:spPr>
        </p:pic>
        <p:pic>
          <p:nvPicPr>
            <p:cNvPr id="7" name="Рисунок 6" descr="0_5695f_ec9f618b_X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41168"/>
              <a:ext cx="1789931" cy="1789931"/>
            </a:xfrm>
            <a:prstGeom prst="rect">
              <a:avLst/>
            </a:prstGeom>
          </p:spPr>
        </p:pic>
        <p:pic>
          <p:nvPicPr>
            <p:cNvPr id="8" name="Рисунок 7" descr="0_ceb49_5827b405_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32240" y="548680"/>
              <a:ext cx="2273598" cy="6495994"/>
            </a:xfrm>
            <a:prstGeom prst="rect">
              <a:avLst/>
            </a:prstGeom>
          </p:spPr>
        </p:pic>
      </p:grp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187624" y="1772816"/>
            <a:ext cx="6681936" cy="27649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>
                <a:latin typeface="Monotype Corsiva" pitchFamily="66" charset="0"/>
              </a:rPr>
              <a:t>Живі або фіксовані нитки </a:t>
            </a:r>
            <a:r>
              <a:rPr lang="uk-UA" dirty="0" err="1" smtClean="0">
                <a:latin typeface="Monotype Corsiva" pitchFamily="66" charset="0"/>
              </a:rPr>
              <a:t>спірогіри</a:t>
            </a:r>
            <a:r>
              <a:rPr lang="uk-UA" dirty="0" smtClean="0">
                <a:latin typeface="Monotype Corsiva" pitchFamily="66" charset="0"/>
              </a:rPr>
              <a:t> або </a:t>
            </a:r>
            <a:r>
              <a:rPr lang="uk-UA" dirty="0" err="1" smtClean="0">
                <a:latin typeface="Monotype Corsiva" pitchFamily="66" charset="0"/>
              </a:rPr>
              <a:t>улотриксу</a:t>
            </a:r>
            <a:r>
              <a:rPr lang="uk-UA" dirty="0" smtClean="0">
                <a:latin typeface="Monotype Corsiva" pitchFamily="66" charset="0"/>
              </a:rPr>
              <a:t>; </a:t>
            </a:r>
            <a:r>
              <a:rPr lang="uk-UA" dirty="0">
                <a:latin typeface="Monotype Corsiva" pitchFamily="66" charset="0"/>
              </a:rPr>
              <a:t>мікроскоп; предметне скло; накривні скельця; піпетка; фільтрувальний папір; розчин йодиду калію 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0" name="Рисунок 9" descr="1340282983_1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611887" y="3381001"/>
            <a:ext cx="1892842" cy="3717032"/>
          </a:xfrm>
          <a:prstGeom prst="rect">
            <a:avLst/>
          </a:prstGeom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005838" cy="7044674"/>
            <a:chOff x="0" y="0"/>
            <a:chExt cx="9005838" cy="7044674"/>
          </a:xfrm>
        </p:grpSpPr>
        <p:pic>
          <p:nvPicPr>
            <p:cNvPr id="5" name="Рисунок 4" descr="0_a8b1a_e5c00db1_X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4248" y="0"/>
              <a:ext cx="2185988" cy="6858000"/>
            </a:xfrm>
            <a:prstGeom prst="rect">
              <a:avLst/>
            </a:prstGeom>
          </p:spPr>
        </p:pic>
        <p:pic>
          <p:nvPicPr>
            <p:cNvPr id="6" name="Рисунок 5" descr="0_5695f_ec9f618b_X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41168"/>
              <a:ext cx="1789931" cy="1789931"/>
            </a:xfrm>
            <a:prstGeom prst="rect">
              <a:avLst/>
            </a:prstGeom>
          </p:spPr>
        </p:pic>
        <p:pic>
          <p:nvPicPr>
            <p:cNvPr id="7" name="Рисунок 6" descr="0_ceb49_5827b405_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32240" y="548680"/>
              <a:ext cx="2273598" cy="6495994"/>
            </a:xfrm>
            <a:prstGeom prst="rect">
              <a:avLst/>
            </a:prstGeom>
          </p:spPr>
        </p:pic>
      </p:grpSp>
      <p:sp>
        <p:nvSpPr>
          <p:cNvPr id="8" name="Содержимое 2"/>
          <p:cNvSpPr txBox="1">
            <a:spLocks/>
          </p:cNvSpPr>
          <p:nvPr/>
        </p:nvSpPr>
        <p:spPr>
          <a:xfrm>
            <a:off x="457200" y="1700808"/>
            <a:ext cx="8229600" cy="4585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G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Повтори правила безпеки при роботі з лабораторним обладнанням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G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Уважно слухай пояснення вчителя, шукай відповіді на питання у підручнику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G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Зроби схематичний малюнок. Його розташуй з лівого боку, а підписи зроби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на правому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G"/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Висновки до роботи зроби чіткі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та стислі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G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Після завершення роботи наведи лад на робочому місці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G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Вказівки до виконання роботи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egoe Print" pitchFamily="2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Хід роботи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egoe Print" pitchFamily="2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9005838" cy="7044674"/>
            <a:chOff x="0" y="0"/>
            <a:chExt cx="9005838" cy="7044674"/>
          </a:xfrm>
        </p:grpSpPr>
        <p:pic>
          <p:nvPicPr>
            <p:cNvPr id="6" name="Рисунок 5" descr="0_a8b1a_e5c00db1_X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4248" y="0"/>
              <a:ext cx="2185988" cy="6858000"/>
            </a:xfrm>
            <a:prstGeom prst="rect">
              <a:avLst/>
            </a:prstGeom>
          </p:spPr>
        </p:pic>
        <p:pic>
          <p:nvPicPr>
            <p:cNvPr id="7" name="Рисунок 6" descr="0_5695f_ec9f618b_X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41168"/>
              <a:ext cx="1789931" cy="1789931"/>
            </a:xfrm>
            <a:prstGeom prst="rect">
              <a:avLst/>
            </a:prstGeom>
          </p:spPr>
        </p:pic>
        <p:pic>
          <p:nvPicPr>
            <p:cNvPr id="8" name="Рисунок 7" descr="0_ceb49_5827b405_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32240" y="548680"/>
              <a:ext cx="2273598" cy="6495994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5364088" y="1124744"/>
            <a:ext cx="1899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itchFamily="66" charset="0"/>
              </a:rPr>
              <a:t>Завдання 1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Приготуй тимчасовий мікропрепарат із ниток водорості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спірогіри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"/>
            </a:pPr>
            <a:r>
              <a:rPr lang="uk-UA" sz="2400" dirty="0">
                <a:latin typeface="Monotype Corsiva" pitchFamily="66" charset="0"/>
              </a:rPr>
              <a:t>Нанеси на предметне скло в крапельку води декілька ниток водорості;</a:t>
            </a:r>
          </a:p>
          <a:p>
            <a:pPr>
              <a:buFont typeface="Wingdings" pitchFamily="2" charset="2"/>
              <a:buChar char=""/>
            </a:pPr>
            <a:r>
              <a:rPr lang="uk-UA" sz="2400" dirty="0">
                <a:latin typeface="Monotype Corsiva" pitchFamily="66" charset="0"/>
              </a:rPr>
              <a:t>Накрий накривним скельцем; </a:t>
            </a:r>
          </a:p>
          <a:p>
            <a:pPr>
              <a:buFont typeface="Wingdings" pitchFamily="2" charset="2"/>
              <a:buChar char=""/>
            </a:pPr>
            <a:r>
              <a:rPr lang="uk-UA" sz="2400" dirty="0">
                <a:latin typeface="Monotype Corsiva" pitchFamily="66" charset="0"/>
              </a:rPr>
              <a:t>З одного боку піпеткою введи розчин йодиду калію, а з іншого відтягни фільтрувальним папером зайву воду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2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8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8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005838" cy="7044674"/>
            <a:chOff x="0" y="0"/>
            <a:chExt cx="9005838" cy="7044674"/>
          </a:xfrm>
        </p:grpSpPr>
        <p:pic>
          <p:nvPicPr>
            <p:cNvPr id="5" name="Рисунок 4" descr="0_a8b1a_e5c00db1_X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4248" y="0"/>
              <a:ext cx="2185988" cy="6858000"/>
            </a:xfrm>
            <a:prstGeom prst="rect">
              <a:avLst/>
            </a:prstGeom>
          </p:spPr>
        </p:pic>
        <p:pic>
          <p:nvPicPr>
            <p:cNvPr id="6" name="Рисунок 5" descr="0_5695f_ec9f618b_X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41168"/>
              <a:ext cx="1789931" cy="1789931"/>
            </a:xfrm>
            <a:prstGeom prst="rect">
              <a:avLst/>
            </a:prstGeom>
          </p:spPr>
        </p:pic>
        <p:pic>
          <p:nvPicPr>
            <p:cNvPr id="7" name="Рисунок 6" descr="0_ceb49_5827b405_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32240" y="548680"/>
              <a:ext cx="2273598" cy="6495994"/>
            </a:xfrm>
            <a:prstGeom prst="rect">
              <a:avLst/>
            </a:prstGeom>
          </p:spPr>
        </p:pic>
      </p:grp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Хід роботи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egoe Pri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1124744"/>
            <a:ext cx="1899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itchFamily="66" charset="0"/>
              </a:rPr>
              <a:t>Завдання </a:t>
            </a:r>
            <a:r>
              <a:rPr lang="uk-UA" sz="3200" dirty="0" smtClean="0">
                <a:latin typeface="Monotype Corsiva" pitchFamily="66" charset="0"/>
              </a:rPr>
              <a:t>2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700808"/>
            <a:ext cx="7128792" cy="4425355"/>
          </a:xfrm>
        </p:spPr>
        <p:txBody>
          <a:bodyPr/>
          <a:lstStyle/>
          <a:p>
            <a:pPr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Розглянь при малому збільшенні мікроскопа будову нитки водорості:</a:t>
            </a:r>
          </a:p>
          <a:p>
            <a:pPr>
              <a:buFont typeface="Wingdings" pitchFamily="2" charset="2"/>
              <a:buChar char="B"/>
            </a:pPr>
            <a:r>
              <a:rPr lang="uk-UA" sz="2400" dirty="0">
                <a:latin typeface="Monotype Corsiva" pitchFamily="66" charset="0"/>
              </a:rPr>
              <a:t>опиши, як розташовуються клітини одна відносно одної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" name="Рисунок 9" descr="Spirogyra_s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3429000"/>
            <a:ext cx="3707904" cy="2780928"/>
          </a:xfrm>
          <a:prstGeom prst="rect">
            <a:avLst/>
          </a:prstGeom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6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005838" cy="7044674"/>
            <a:chOff x="0" y="0"/>
            <a:chExt cx="9005838" cy="7044674"/>
          </a:xfrm>
        </p:grpSpPr>
        <p:pic>
          <p:nvPicPr>
            <p:cNvPr id="5" name="Рисунок 4" descr="0_a8b1a_e5c00db1_X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4248" y="0"/>
              <a:ext cx="2185988" cy="6858000"/>
            </a:xfrm>
            <a:prstGeom prst="rect">
              <a:avLst/>
            </a:prstGeom>
          </p:spPr>
        </p:pic>
        <p:pic>
          <p:nvPicPr>
            <p:cNvPr id="6" name="Рисунок 5" descr="0_5695f_ec9f618b_X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41168"/>
              <a:ext cx="1789931" cy="1789931"/>
            </a:xfrm>
            <a:prstGeom prst="rect">
              <a:avLst/>
            </a:prstGeom>
          </p:spPr>
        </p:pic>
        <p:pic>
          <p:nvPicPr>
            <p:cNvPr id="7" name="Рисунок 6" descr="0_ceb49_5827b405_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32240" y="548680"/>
              <a:ext cx="2273598" cy="6495994"/>
            </a:xfrm>
            <a:prstGeom prst="rect">
              <a:avLst/>
            </a:prstGeom>
          </p:spPr>
        </p:pic>
      </p:grp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Хід роботи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egoe Pri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1124744"/>
            <a:ext cx="1899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itchFamily="66" charset="0"/>
              </a:rPr>
              <a:t>Завдання </a:t>
            </a:r>
            <a:r>
              <a:rPr lang="uk-UA" sz="3200" dirty="0" smtClean="0">
                <a:latin typeface="Monotype Corsiva" pitchFamily="66" charset="0"/>
              </a:rPr>
              <a:t>3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Переведи на велике збільшення мікроскоп і знайди в клітині ядро, спірально закручену стрічку хлоропласта, оболонку. Замалюй та зроби підписи до малюнка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111481_html_m582ecb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1956031" y="2333160"/>
            <a:ext cx="1153666" cy="43534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32040" y="3861048"/>
            <a:ext cx="26452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Monotype Corsiva" pitchFamily="66" charset="0"/>
              </a:rPr>
              <a:t>Будова </a:t>
            </a:r>
            <a:r>
              <a:rPr lang="uk-UA" sz="2400" dirty="0" err="1" smtClean="0">
                <a:latin typeface="Monotype Corsiva" pitchFamily="66" charset="0"/>
              </a:rPr>
              <a:t>спірогіри</a:t>
            </a:r>
            <a:r>
              <a:rPr lang="uk-UA" sz="2400" dirty="0" smtClean="0">
                <a:latin typeface="Monotype Corsiva" pitchFamily="66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dirty="0" smtClean="0">
                <a:latin typeface="Monotype Corsiva" pitchFamily="66" charset="0"/>
              </a:rPr>
              <a:t>Оболонка клітини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dirty="0" smtClean="0">
                <a:latin typeface="Monotype Corsiva" pitchFamily="66" charset="0"/>
              </a:rPr>
              <a:t>Хлоропласт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dirty="0" smtClean="0">
                <a:latin typeface="Monotype Corsiva" pitchFamily="66" charset="0"/>
              </a:rPr>
              <a:t>Ядро 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dirty="0" smtClean="0">
                <a:latin typeface="Monotype Corsiva" pitchFamily="66" charset="0"/>
              </a:rPr>
              <a:t>Цитоплазма </a:t>
            </a:r>
            <a:endParaRPr lang="ru-RU" sz="2400" dirty="0">
              <a:latin typeface="Monotype Corsiva" pitchFamily="66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1763688" y="3429000"/>
            <a:ext cx="144016" cy="792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555776" y="3573016"/>
            <a:ext cx="72008" cy="792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419872" y="3573016"/>
            <a:ext cx="288032" cy="792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995936" y="3501008"/>
            <a:ext cx="72008" cy="792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1619672" y="2996952"/>
            <a:ext cx="576064" cy="6263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39752" y="3140968"/>
            <a:ext cx="576064" cy="6263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31840" y="3140968"/>
            <a:ext cx="576064" cy="6263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35896" y="3140968"/>
            <a:ext cx="576064" cy="6263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005838" cy="7044674"/>
            <a:chOff x="0" y="0"/>
            <a:chExt cx="9005838" cy="7044674"/>
          </a:xfrm>
        </p:grpSpPr>
        <p:pic>
          <p:nvPicPr>
            <p:cNvPr id="5" name="Рисунок 4" descr="0_a8b1a_e5c00db1_X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4248" y="0"/>
              <a:ext cx="2185988" cy="6858000"/>
            </a:xfrm>
            <a:prstGeom prst="rect">
              <a:avLst/>
            </a:prstGeom>
          </p:spPr>
        </p:pic>
        <p:pic>
          <p:nvPicPr>
            <p:cNvPr id="6" name="Рисунок 5" descr="0_5695f_ec9f618b_X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41168"/>
              <a:ext cx="1789931" cy="1789931"/>
            </a:xfrm>
            <a:prstGeom prst="rect">
              <a:avLst/>
            </a:prstGeom>
          </p:spPr>
        </p:pic>
        <p:pic>
          <p:nvPicPr>
            <p:cNvPr id="7" name="Рисунок 6" descr="0_ceb49_5827b405_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32240" y="548680"/>
              <a:ext cx="2273598" cy="6495994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364088" y="1124744"/>
            <a:ext cx="1899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itchFamily="66" charset="0"/>
              </a:rPr>
              <a:t>Завдання </a:t>
            </a:r>
            <a:r>
              <a:rPr lang="uk-UA" sz="3200" dirty="0" smtClean="0">
                <a:latin typeface="Monotype Corsiva" pitchFamily="66" charset="0"/>
              </a:rPr>
              <a:t>3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Хід роботи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Порівняйте особливості будови одноклітинних та багатоклітинних водоростей на прикладі хламідомонади та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спірогіри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wAieOERa.jpg"/>
          <p:cNvPicPr>
            <a:picLocks noChangeAspect="1"/>
          </p:cNvPicPr>
          <p:nvPr/>
        </p:nvPicPr>
        <p:blipFill>
          <a:blip r:embed="rId5" cstate="print"/>
          <a:srcRect r="51522"/>
          <a:stretch>
            <a:fillRect/>
          </a:stretch>
        </p:blipFill>
        <p:spPr>
          <a:xfrm>
            <a:off x="2339752" y="2924944"/>
            <a:ext cx="1717071" cy="1728192"/>
          </a:xfrm>
          <a:prstGeom prst="rect">
            <a:avLst/>
          </a:prstGeom>
        </p:spPr>
      </p:pic>
      <p:pic>
        <p:nvPicPr>
          <p:cNvPr id="11" name="Рисунок 10" descr="b19OpFbs.jpg"/>
          <p:cNvPicPr>
            <a:picLocks noChangeAspect="1"/>
          </p:cNvPicPr>
          <p:nvPr/>
        </p:nvPicPr>
        <p:blipFill>
          <a:blip r:embed="rId6" cstate="print"/>
          <a:srcRect r="68261"/>
          <a:stretch>
            <a:fillRect/>
          </a:stretch>
        </p:blipFill>
        <p:spPr>
          <a:xfrm>
            <a:off x="4860032" y="2924944"/>
            <a:ext cx="1069866" cy="17033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64088" y="4725144"/>
            <a:ext cx="3679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Monotype Corsiva" pitchFamily="66" charset="0"/>
              </a:rPr>
              <a:t>Поміркуй </a:t>
            </a:r>
            <a:r>
              <a:rPr lang="uk-UA" sz="2000" dirty="0" smtClean="0">
                <a:latin typeface="Monotype Corsiva" pitchFamily="66" charset="0"/>
              </a:rPr>
              <a:t>(для </a:t>
            </a:r>
            <a:r>
              <a:rPr lang="uk-UA" sz="2000" dirty="0" err="1" smtClean="0">
                <a:latin typeface="Monotype Corsiva" pitchFamily="66" charset="0"/>
              </a:rPr>
              <a:t>олімпіадників</a:t>
            </a:r>
            <a:r>
              <a:rPr lang="uk-UA" sz="2000" dirty="0" smtClean="0">
                <a:latin typeface="Monotype Corsiva" pitchFamily="66" charset="0"/>
              </a:rPr>
              <a:t>) 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5824" y="5229200"/>
            <a:ext cx="5339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ebdings" pitchFamily="18" charset="2"/>
              <a:buChar char="s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Чому хламідомонаду можна назвати 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самостійним організмом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build="p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36912"/>
            <a:ext cx="8229600" cy="1684784"/>
          </a:xfrm>
        </p:spPr>
        <p:txBody>
          <a:bodyPr>
            <a:normAutofit lnSpcReduction="10000"/>
          </a:bodyPr>
          <a:lstStyle/>
          <a:p>
            <a:pPr>
              <a:buFont typeface="Ravie" pitchFamily="82" charset="0"/>
              <a:buChar char="!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Нитчасті водорості побудовані з …</a:t>
            </a:r>
          </a:p>
          <a:p>
            <a:pPr>
              <a:buFont typeface="Ravie" pitchFamily="82" charset="0"/>
              <a:buChar char="!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Клітини мають…</a:t>
            </a:r>
          </a:p>
          <a:p>
            <a:pPr>
              <a:buFont typeface="Ravie" pitchFamily="82" charset="0"/>
              <a:buChar char="!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Де у водоростей знаходиться хлорофіл …</a:t>
            </a:r>
          </a:p>
          <a:p>
            <a:pPr>
              <a:buFont typeface="Ravie" pitchFamily="82" charset="0"/>
              <a:buChar char="!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 світлі у хлоропластах відбувається …</a:t>
            </a:r>
          </a:p>
          <a:p>
            <a:pPr>
              <a:buFont typeface="Ravie" pitchFamily="82" charset="0"/>
              <a:buChar char="!"/>
            </a:pPr>
            <a:endParaRPr lang="uk-UA" dirty="0" smtClean="0"/>
          </a:p>
          <a:p>
            <a:pPr>
              <a:buFont typeface="Ravie" pitchFamily="82" charset="0"/>
              <a:buChar char="!"/>
            </a:pP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9005838" cy="7044674"/>
            <a:chOff x="0" y="0"/>
            <a:chExt cx="9005838" cy="7044674"/>
          </a:xfrm>
        </p:grpSpPr>
        <p:pic>
          <p:nvPicPr>
            <p:cNvPr id="6" name="Рисунок 5" descr="0_a8b1a_e5c00db1_X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4248" y="0"/>
              <a:ext cx="2185988" cy="6858000"/>
            </a:xfrm>
            <a:prstGeom prst="rect">
              <a:avLst/>
            </a:prstGeom>
          </p:spPr>
        </p:pic>
        <p:pic>
          <p:nvPicPr>
            <p:cNvPr id="7" name="Рисунок 6" descr="0_5695f_ec9f618b_X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41168"/>
              <a:ext cx="1789931" cy="1789931"/>
            </a:xfrm>
            <a:prstGeom prst="rect">
              <a:avLst/>
            </a:prstGeom>
          </p:spPr>
        </p:pic>
        <p:pic>
          <p:nvPicPr>
            <p:cNvPr id="8" name="Рисунок 7" descr="0_ceb49_5827b405_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32240" y="548680"/>
              <a:ext cx="2273598" cy="6495994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5220072" y="1412776"/>
            <a:ext cx="2541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Monotype Corsiva" pitchFamily="66" charset="0"/>
              </a:rPr>
              <a:t>Зроби висновки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Хід роботи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egoe Prin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2636912"/>
            <a:ext cx="3217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  <a:latin typeface="Monotype Corsiva" pitchFamily="66" charset="0"/>
              </a:rPr>
              <a:t>клітин, розміщених у стовпчик</a:t>
            </a:r>
            <a:endParaRPr lang="ru-RU" sz="2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9832" y="2996952"/>
            <a:ext cx="3616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  <a:latin typeface="Monotype Corsiva" pitchFamily="66" charset="0"/>
              </a:rPr>
              <a:t>оболонку, ядро, вакуолі, хлоропласт</a:t>
            </a:r>
            <a:endParaRPr lang="ru-RU" sz="2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378904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  <a:latin typeface="Monotype Corsiva" pitchFamily="66" charset="0"/>
              </a:rPr>
              <a:t>фотосинтез</a:t>
            </a:r>
            <a:endParaRPr lang="ru-RU" sz="2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56176" y="3429000"/>
            <a:ext cx="1672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  <a:latin typeface="Monotype Corsiva" pitchFamily="66" charset="0"/>
              </a:rPr>
              <a:t>у хлоропластах</a:t>
            </a:r>
            <a:endParaRPr lang="ru-RU" sz="2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4" y="2060848"/>
            <a:ext cx="5977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Monotype Corsiva" pitchFamily="66" charset="0"/>
              </a:rPr>
              <a:t>На основі проведеної роботи, ми встановили що…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5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31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67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11" grpId="0"/>
      <p:bldP spid="12" grpId="0"/>
      <p:bldP spid="13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396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Будова зелених нитчастих водоростей</vt:lpstr>
      <vt:lpstr>Слайд 2</vt:lpstr>
      <vt:lpstr>Обладнання </vt:lpstr>
      <vt:lpstr>Вказівки до виконання роботи</vt:lpstr>
      <vt:lpstr>Хід роботи</vt:lpstr>
      <vt:lpstr>Хід роботи</vt:lpstr>
      <vt:lpstr>Хід роботи</vt:lpstr>
      <vt:lpstr>Хід роботи</vt:lpstr>
      <vt:lpstr>Хід роботи</vt:lpstr>
      <vt:lpstr>Використана література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Будова зелених нитчастих водоростей</dc:title>
  <dc:creator>Ярослав</dc:creator>
  <cp:lastModifiedBy>Ярослав</cp:lastModifiedBy>
  <cp:revision>35</cp:revision>
  <dcterms:created xsi:type="dcterms:W3CDTF">2014-12-13T21:03:36Z</dcterms:created>
  <dcterms:modified xsi:type="dcterms:W3CDTF">2015-02-02T06:02:51Z</dcterms:modified>
</cp:coreProperties>
</file>