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59" r:id="rId4"/>
    <p:sldId id="271" r:id="rId5"/>
    <p:sldId id="262" r:id="rId6"/>
    <p:sldId id="275" r:id="rId7"/>
    <p:sldId id="261" r:id="rId8"/>
    <p:sldId id="258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A50021"/>
    <a:srgbClr val="66FFFF"/>
    <a:srgbClr val="FFCC99"/>
    <a:srgbClr val="FFCCCC"/>
    <a:srgbClr val="99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65E37-A19F-4B85-B920-ECD521F7FE3B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6700D5-80C2-406C-95EA-21A37D9A5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700D5-80C2-406C-95EA-21A37D9A5EF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9713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975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4674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6406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1149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2577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1306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6440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5329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0511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617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с двумя вырезанными противолежащими углами 6"/>
          <p:cNvSpPr/>
          <p:nvPr userDrawn="1"/>
        </p:nvSpPr>
        <p:spPr>
          <a:xfrm>
            <a:off x="179512" y="260648"/>
            <a:ext cx="8712968" cy="6480720"/>
          </a:xfrm>
          <a:prstGeom prst="snip2DiagRect">
            <a:avLst/>
          </a:prstGeom>
          <a:solidFill>
            <a:schemeClr val="accent4">
              <a:lumMod val="20000"/>
              <a:lumOff val="80000"/>
              <a:alpha val="86000"/>
            </a:schemeClr>
          </a:solidFill>
          <a:ln w="130175" cmpd="thinThick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87"/>
            <a:ext cx="3174207" cy="2057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4525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28596" y="2357430"/>
            <a:ext cx="8058152" cy="228601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Стара»</a:t>
            </a: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«нова драма».</a:t>
            </a:r>
            <a:b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Зміни в драматургії </a:t>
            </a: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кінця </a:t>
            </a: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ХІХ – початку ХХ століття</a:t>
            </a:r>
            <a:endParaRPr lang="ru-RU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Documents and Settings\ВОЛОДЯ\Рабочий стол\486713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861760"/>
            <a:ext cx="2238374" cy="17101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667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1428736"/>
          <a:ext cx="8501121" cy="4937760"/>
        </p:xfrm>
        <a:graphic>
          <a:graphicData uri="http://schemas.openxmlformats.org/drawingml/2006/table">
            <a:tbl>
              <a:tblPr/>
              <a:tblGrid>
                <a:gridCol w="2928957"/>
                <a:gridCol w="2071702"/>
                <a:gridCol w="3500462"/>
              </a:tblGrid>
              <a:tr h="9673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Стара драма»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Об</a:t>
                      </a:r>
                      <a:r>
                        <a:rPr lang="en-US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’</a:t>
                      </a: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єкт  порівняння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Нова драма»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0980"/>
                      </a:srgbClr>
                    </a:solidFill>
                  </a:tcPr>
                </a:tc>
              </a:tr>
              <a:tr h="1451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Зовнішнє зіткнення окремих особистостей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Центр уваги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Внутрішні протиріччя самої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дійсності,</a:t>
                      </a:r>
                      <a:r>
                        <a:rPr lang="uk-UA" sz="24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зіткнення 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ідей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3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Вади і чесноти людини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Драматичний конфлікт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Ідеали людини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3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Трагедія, комедія, драма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Жанр 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Синтетичний – трагікомедія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571612"/>
          <a:ext cx="8286808" cy="4794674"/>
        </p:xfrm>
        <a:graphic>
          <a:graphicData uri="http://schemas.openxmlformats.org/drawingml/2006/table">
            <a:tbl>
              <a:tblPr/>
              <a:tblGrid>
                <a:gridCol w="2691442"/>
                <a:gridCol w="2295310"/>
                <a:gridCol w="3300056"/>
              </a:tblGrid>
              <a:tr h="10216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«Стара драма»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Об</a:t>
                      </a:r>
                      <a:r>
                        <a:rPr lang="en-US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’</a:t>
                      </a: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єкт  порівняння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«Нова драма»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0980"/>
                      </a:srgbClr>
                    </a:solidFill>
                  </a:tcPr>
                </a:tc>
              </a:tr>
              <a:tr h="10216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Узагальнений тип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Головний герой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Неординарна 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особистість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9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Головні та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другорядні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Решта героїв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Всі важливі,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характери 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неоднозначні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1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Спостерігає,</a:t>
                      </a:r>
                      <a:r>
                        <a:rPr lang="uk-UA" sz="24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отримує враження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Глядач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Переживає  і дискутує</a:t>
                      </a:r>
                      <a:r>
                        <a:rPr lang="uk-UA" sz="24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разом із героями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928670"/>
          <a:ext cx="7858211" cy="5486400"/>
        </p:xfrm>
        <a:graphic>
          <a:graphicData uri="http://schemas.openxmlformats.org/drawingml/2006/table">
            <a:tbl>
              <a:tblPr/>
              <a:tblGrid>
                <a:gridCol w="2500330"/>
                <a:gridCol w="2143140"/>
                <a:gridCol w="3214741"/>
              </a:tblGrid>
              <a:tr h="8274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«Стара драма»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Об</a:t>
                      </a:r>
                      <a:r>
                        <a:rPr lang="en-US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’</a:t>
                      </a: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єкт  порівняння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        «Нова драма»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0980"/>
                      </a:srgbClr>
                    </a:solidFill>
                  </a:tcPr>
                </a:tc>
              </a:tr>
              <a:tr h="16548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Відтворює дійсність, повчає, робить висновок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Автор 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Відтворює духовні пошуки, не дає однозначних відповідей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11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Завершений </a:t>
                      </a:r>
                      <a:r>
                        <a:rPr lang="uk-UA" sz="24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розв</a:t>
                      </a: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’</a:t>
                      </a:r>
                      <a:r>
                        <a:rPr lang="uk-UA" sz="24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язкою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Фінал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Відкритий, незавершений, спонукає до суперечок, роздумів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714356"/>
            <a:ext cx="6143668" cy="11430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Евристична бесіда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8" name="Rectangle 10"/>
          <p:cNvSpPr>
            <a:spLocks noChangeArrowheads="1"/>
          </p:cNvSpPr>
          <p:nvPr/>
        </p:nvSpPr>
        <p:spPr bwMode="auto">
          <a:xfrm>
            <a:off x="395288" y="1700213"/>
            <a:ext cx="8469312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ru-RU" sz="2400" b="1" i="1">
                <a:solidFill>
                  <a:schemeClr val="accent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89100" name="AutoShape 12"/>
          <p:cNvSpPr>
            <a:spLocks noChangeArrowheads="1"/>
          </p:cNvSpPr>
          <p:nvPr/>
        </p:nvSpPr>
        <p:spPr bwMode="auto">
          <a:xfrm>
            <a:off x="714348" y="1643050"/>
            <a:ext cx="7358114" cy="4392613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99CCFF"/>
              </a:gs>
              <a:gs pos="100000">
                <a:srgbClr val="FFCCCC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чому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полягає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різниця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між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«старою»      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драмою та «новою»?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Назвіть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осучаснення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зламі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століть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v"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101" name="Picture 13" descr="znak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429132"/>
            <a:ext cx="1266011" cy="17732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4929198"/>
            <a:ext cx="4000528" cy="114300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Засновник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uk-UA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нової драми</a:t>
            </a:r>
            <a:r>
              <a:rPr lang="ru-RU" sz="2400" b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 Ібсен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C:\Documents and Settings\ВОЛОДЯ\Рабочий стол\ляльковий дым\ibse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2738307" cy="3214710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143372" y="1428736"/>
            <a:ext cx="4357718" cy="4524315"/>
          </a:xfrm>
          <a:prstGeom prst="rect">
            <a:avLst/>
          </a:prstGeom>
          <a:solidFill>
            <a:srgbClr val="FFCC99">
              <a:alpha val="50196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Характерні особливості драматургії  Генріка Ібсена: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buFont typeface="Wingdings" pitchFamily="2" charset="2"/>
              <a:buChar char="v"/>
              <a:tabLst>
                <a:tab pos="4572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боротьба за внутрішній  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tabLst>
                <a:tab pos="457200" algn="l"/>
              </a:tabLst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духовний світ;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buFont typeface="Wingdings" pitchFamily="2" charset="2"/>
              <a:buChar char="v"/>
              <a:tabLst>
                <a:tab pos="457200" algn="l"/>
              </a:tabLst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розплата героя за минуле;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buFont typeface="Wingdings" pitchFamily="2" charset="2"/>
              <a:buChar char="v"/>
              <a:tabLst>
                <a:tab pos="4572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зав’язка винесена поза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tabLst>
                <a:tab pos="457200" algn="l"/>
              </a:tabLst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межі дії  драми;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buFont typeface="Wingdings" pitchFamily="2" charset="2"/>
              <a:buChar char="v"/>
              <a:tabLst>
                <a:tab pos="4572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відкритий фінал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85786" y="5214950"/>
            <a:ext cx="3000396" cy="128588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Принц Парадоксу 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143372" y="1214422"/>
            <a:ext cx="4357718" cy="5078313"/>
          </a:xfrm>
          <a:prstGeom prst="rect">
            <a:avLst/>
          </a:prstGeom>
          <a:solidFill>
            <a:srgbClr val="FFCC99">
              <a:alpha val="50196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Характерні особливості драматургії  Бернарда Шоу: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buFont typeface="Wingdings" pitchFamily="2" charset="2"/>
              <a:buChar char="v"/>
              <a:tabLst>
                <a:tab pos="4572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глядачі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як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учасники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театрального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дійства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парадокс;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поєднання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жанрових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tabLst>
                <a:tab pos="45720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роману;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відкритий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фінал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Char char="v"/>
              <a:tabLst>
                <a:tab pos="457200" algn="l"/>
              </a:tabLst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Documents and Settings\ВОЛОДЯ\Рабочий стол\250px-George_Bernard_Shaw_19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2643206" cy="3742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/>
          <p:cNvSpPr/>
          <p:nvPr/>
        </p:nvSpPr>
        <p:spPr>
          <a:xfrm>
            <a:off x="1000100" y="2428868"/>
            <a:ext cx="7000924" cy="2786082"/>
          </a:xfrm>
          <a:prstGeom prst="teardro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928794" y="2643182"/>
            <a:ext cx="607223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buFont typeface="Wingdings" pitchFamily="2" charset="2"/>
              <a:buChar char="v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До театру, драматургії я ставлюсь…….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buFont typeface="Wingdings" pitchFamily="2" charset="2"/>
              <a:buChar char="v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Я зацікавився творчістю……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Tx/>
              <a:buFont typeface="Wingdings" pitchFamily="2" charset="2"/>
              <a:buChar char="v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Мені запам’яталось……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28794" y="642918"/>
            <a:ext cx="5757874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Рефлексія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Documents and Settings\ВОЛОДЯ\Рабочий стол\theatre-summer-camp-clipart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4143380"/>
            <a:ext cx="3048000" cy="223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type="title"/>
          </p:nvPr>
        </p:nvSpPr>
        <p:spPr>
          <a:xfrm>
            <a:off x="323850" y="620713"/>
            <a:ext cx="8510588" cy="896937"/>
          </a:xfrm>
        </p:spPr>
        <p:txBody>
          <a:bodyPr>
            <a:noAutofit/>
          </a:bodyPr>
          <a:lstStyle/>
          <a:p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6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557338"/>
            <a:ext cx="8424863" cy="201612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ru-RU" sz="2400" b="1">
              <a:solidFill>
                <a:schemeClr val="accent1"/>
              </a:solidFill>
              <a:effectLst/>
              <a:latin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ru-RU" b="1">
              <a:solidFill>
                <a:schemeClr val="bg2"/>
              </a:solidFill>
              <a:effectLst/>
            </a:endParaRPr>
          </a:p>
        </p:txBody>
      </p:sp>
      <p:sp>
        <p:nvSpPr>
          <p:cNvPr id="111622" name="AutoShape 6"/>
          <p:cNvSpPr>
            <a:spLocks noChangeArrowheads="1"/>
          </p:cNvSpPr>
          <p:nvPr/>
        </p:nvSpPr>
        <p:spPr bwMode="auto">
          <a:xfrm>
            <a:off x="642910" y="1773238"/>
            <a:ext cx="7858180" cy="3671887"/>
          </a:xfrm>
          <a:prstGeom prst="flowChartOnlineStorag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п’єсу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Підготувати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повідомлення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творчість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Генріка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Ібсена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1623" name="Picture 7" descr="125922467_k3na6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3820" y="4286256"/>
            <a:ext cx="2660180" cy="222249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85794"/>
            <a:ext cx="750099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Мета: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з’ясувати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тенденції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драматургії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кінця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ХІХ — початку ХХ ст.;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розвивати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навички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складання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опорно-логічних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конспектів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сприйнятою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слух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інформацією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виділяти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головне,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давати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оцінку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літературним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явищам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естетичні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смаки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C:\Documents and Settings\ВОЛОДЯ\Рабочий стол\theatre-summer-camp-clipar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643578"/>
            <a:ext cx="1363816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00034" y="1428736"/>
            <a:ext cx="8215370" cy="35719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28596" y="2143116"/>
            <a:ext cx="792961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Земля –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величезний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театр, у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якому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одну                 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ту саму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трагедію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грають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різними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назвами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Вольтер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ВОЛОДЯ\Рабочий стол\teatr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4286256"/>
            <a:ext cx="2000250" cy="219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AutoShape 3"/>
          <p:cNvSpPr>
            <a:spLocks noChangeArrowheads="1"/>
          </p:cNvSpPr>
          <p:nvPr/>
        </p:nvSpPr>
        <p:spPr bwMode="auto">
          <a:xfrm>
            <a:off x="857224" y="2643182"/>
            <a:ext cx="7212035" cy="3311525"/>
          </a:xfrm>
          <a:prstGeom prst="star24">
            <a:avLst>
              <a:gd name="adj" fmla="val 375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</a:rPr>
              <a:t>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Як ви розумієте</a:t>
            </a:r>
          </a:p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слова Вольтера?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970" name="AutoShape 2"/>
          <p:cNvSpPr>
            <a:spLocks noChangeArrowheads="1"/>
          </p:cNvSpPr>
          <p:nvPr/>
        </p:nvSpPr>
        <p:spPr bwMode="auto">
          <a:xfrm>
            <a:off x="1928794" y="857232"/>
            <a:ext cx="5473700" cy="1439862"/>
          </a:xfrm>
          <a:prstGeom prst="downArrowCallout">
            <a:avLst>
              <a:gd name="adj1" fmla="val 95039"/>
              <a:gd name="adj2" fmla="val 95039"/>
              <a:gd name="adj3" fmla="val 16667"/>
              <a:gd name="adj4" fmla="val 66667"/>
            </a:avLst>
          </a:prstGeom>
          <a:gradFill rotWithShape="1">
            <a:gsLst>
              <a:gs pos="0">
                <a:srgbClr val="FF99FF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Робота </a:t>
            </a:r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епіграфом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714356"/>
            <a:ext cx="6143668" cy="11430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Евристична бесіда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8" name="Rectangle 10"/>
          <p:cNvSpPr>
            <a:spLocks noChangeArrowheads="1"/>
          </p:cNvSpPr>
          <p:nvPr/>
        </p:nvSpPr>
        <p:spPr bwMode="auto">
          <a:xfrm>
            <a:off x="395288" y="1700213"/>
            <a:ext cx="8469312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ru-RU" sz="2400" b="1" i="1">
                <a:solidFill>
                  <a:schemeClr val="accent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89100" name="AutoShape 12"/>
          <p:cNvSpPr>
            <a:spLocks noChangeArrowheads="1"/>
          </p:cNvSpPr>
          <p:nvPr/>
        </p:nvSpPr>
        <p:spPr bwMode="auto">
          <a:xfrm>
            <a:off x="428596" y="1628775"/>
            <a:ext cx="8358246" cy="4392613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99CCFF"/>
              </a:gs>
              <a:gs pos="100000">
                <a:srgbClr val="FFCCCC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драматургічні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твори, та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жанри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драматургії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знаєте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Назвіть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відомих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вам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драматургів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твори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101" name="Picture 13" descr="znak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3534" y="4500570"/>
            <a:ext cx="1266011" cy="17732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857224" y="1918186"/>
            <a:ext cx="7929618" cy="390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Глядачі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прагнули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побачити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театрі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«фрагмент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як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воно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насправді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а не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далеких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королів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принців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І коли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кінці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ХІХ ст.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з’являються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п’єси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Г.Ібсена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Б.Шоу, А.Чехова,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М.Метерлінка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К.Гамсуна та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інших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сучасники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назвали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оновленням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драматургії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«новою драмою», 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період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драматичним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століттям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71736" y="928670"/>
            <a:ext cx="44291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Слово </a:t>
            </a:r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вчителя</a:t>
            </a:r>
            <a:endParaRPr kumimoji="0" lang="ru-RU" sz="4400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Documents and Settings\ВОЛОДЯ\Рабочий стол\маск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5214950"/>
            <a:ext cx="1828800" cy="1279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71472" y="2428868"/>
            <a:ext cx="8215370" cy="279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«Нова драма»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більше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наблизилася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сучасності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повсякденного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життя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людини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показували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трагедію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трагедію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життя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особистості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людства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Вони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спонукали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глядача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мислити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по-новому,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уникати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прямолінійних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однозначних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оцінок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142976" y="1428736"/>
            <a:ext cx="72866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Поняття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«нова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драма»</a:t>
            </a:r>
            <a:endParaRPr kumimoji="0" lang="ru-RU" sz="4400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C:\Documents and Settings\ВОЛОДЯ\Рабочий стол\teat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5072074"/>
            <a:ext cx="1547802" cy="1318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85918" y="2214554"/>
            <a:ext cx="5143536" cy="321471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274838"/>
            <a:ext cx="42862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звичайні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люди;</a:t>
            </a:r>
          </a:p>
          <a:p>
            <a:pPr fontAlgn="base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конфлікт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внутрішній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fontAlgn="base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сучасна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fontAlgn="base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фінал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незавершений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fontAlgn="base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актуальні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714357"/>
            <a:ext cx="6357982" cy="986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сучасної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Documents and Settings\ВОЛОДЯ\Рабочий стол\Театральная маска 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4755600"/>
            <a:ext cx="2357454" cy="1445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428860" y="428604"/>
            <a:ext cx="550069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«Відмінності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старої»         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нової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драми»</a:t>
            </a:r>
            <a:endParaRPr kumimoji="0" lang="uk-UA" sz="3600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2571744"/>
          <a:ext cx="8143932" cy="3840480"/>
        </p:xfrm>
        <a:graphic>
          <a:graphicData uri="http://schemas.openxmlformats.org/drawingml/2006/table">
            <a:tbl>
              <a:tblPr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735811"/>
                <a:gridCol w="2000264"/>
                <a:gridCol w="3407857"/>
              </a:tblGrid>
              <a:tr h="3870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«Стара </a:t>
                      </a:r>
                      <a:r>
                        <a:rPr lang="uk-UA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драма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Об</a:t>
                      </a: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’</a:t>
                      </a:r>
                      <a:r>
                        <a:rPr lang="uk-UA" sz="24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єкт</a:t>
                      </a: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порівняння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        «Нова драма»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>
                        <a:alpha val="51000"/>
                      </a:srgbClr>
                    </a:solidFill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У житті персонажа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Трагедія </a:t>
                      </a:r>
                      <a:endParaRPr lang="ru-RU" sz="2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Життя особистості в суспільстві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Людина у незвичайних ситуаціях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Предмет зображення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Людина у власноруч створеній ситуації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559</Words>
  <Application>Microsoft Office PowerPoint</Application>
  <PresentationFormat>Экран (4:3)</PresentationFormat>
  <Paragraphs>99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«Стара» і «нова драма».  Зміни в драматургії  кінця ХІХ – початку ХХ століття</vt:lpstr>
      <vt:lpstr>Слайд 2</vt:lpstr>
      <vt:lpstr>Слайд 3</vt:lpstr>
      <vt:lpstr>Слайд 4</vt:lpstr>
      <vt:lpstr>Евристична бесіда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Евристична бесіда</vt:lpstr>
      <vt:lpstr>Слайд 14</vt:lpstr>
      <vt:lpstr>Слайд 15</vt:lpstr>
      <vt:lpstr>Рефлексія</vt:lpstr>
      <vt:lpstr>Домашнє завдання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44</cp:revision>
  <dcterms:created xsi:type="dcterms:W3CDTF">2013-11-29T14:21:42Z</dcterms:created>
  <dcterms:modified xsi:type="dcterms:W3CDTF">2017-02-12T15:58:48Z</dcterms:modified>
</cp:coreProperties>
</file>