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8" r:id="rId3"/>
    <p:sldId id="259" r:id="rId4"/>
    <p:sldId id="260" r:id="rId5"/>
    <p:sldId id="273" r:id="rId6"/>
    <p:sldId id="282" r:id="rId7"/>
    <p:sldId id="261" r:id="rId8"/>
    <p:sldId id="274" r:id="rId9"/>
    <p:sldId id="285" r:id="rId10"/>
    <p:sldId id="262" r:id="rId11"/>
    <p:sldId id="275" r:id="rId12"/>
    <p:sldId id="284" r:id="rId13"/>
    <p:sldId id="263" r:id="rId14"/>
    <p:sldId id="276" r:id="rId15"/>
    <p:sldId id="283" r:id="rId16"/>
    <p:sldId id="264" r:id="rId17"/>
    <p:sldId id="277" r:id="rId18"/>
    <p:sldId id="287" r:id="rId19"/>
    <p:sldId id="265" r:id="rId20"/>
    <p:sldId id="279" r:id="rId21"/>
    <p:sldId id="286" r:id="rId22"/>
    <p:sldId id="266" r:id="rId23"/>
    <p:sldId id="278" r:id="rId24"/>
    <p:sldId id="290" r:id="rId25"/>
    <p:sldId id="267" r:id="rId26"/>
    <p:sldId id="280" r:id="rId27"/>
    <p:sldId id="289" r:id="rId28"/>
    <p:sldId id="268" r:id="rId29"/>
    <p:sldId id="281" r:id="rId30"/>
    <p:sldId id="288" r:id="rId31"/>
    <p:sldId id="269" r:id="rId32"/>
    <p:sldId id="270" r:id="rId33"/>
    <p:sldId id="291" r:id="rId34"/>
    <p:sldId id="27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EE12CF"/>
    <a:srgbClr val="660066"/>
    <a:srgbClr val="339933"/>
    <a:srgbClr val="00FF99"/>
    <a:srgbClr val="FBE0D1"/>
    <a:srgbClr val="66FFFF"/>
    <a:srgbClr val="FFCC99"/>
    <a:srgbClr val="FFCCCC"/>
    <a:srgbClr val="FF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65E37-A19F-4B85-B920-ECD521F7FE3B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700D5-80C2-406C-95EA-21A37D9A5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700D5-80C2-406C-95EA-21A37D9A5EFB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9713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97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4674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6406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1149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2577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1306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644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5329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0511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61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 userDrawn="1"/>
        </p:nvSpPr>
        <p:spPr>
          <a:xfrm>
            <a:off x="179512" y="260648"/>
            <a:ext cx="8712968" cy="6480720"/>
          </a:xfrm>
          <a:prstGeom prst="snip2DiagRect">
            <a:avLst/>
          </a:prstGeom>
          <a:solidFill>
            <a:schemeClr val="accent4">
              <a:lumMod val="20000"/>
              <a:lumOff val="80000"/>
              <a:alpha val="86000"/>
            </a:schemeClr>
          </a:solidFill>
          <a:ln w="130175" cmpd="thinThick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A29DD-668C-47A5-ACB6-926408618759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C3C08-906F-424E-B6A3-FEE84BFE6F9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87"/>
            <a:ext cx="3174207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4525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8596" y="1142984"/>
            <a:ext cx="8058152" cy="35719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60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Тренажер </a:t>
            </a:r>
            <a: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Стара</a:t>
            </a: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» і «нова </a:t>
            </a: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драма». </a:t>
            </a:r>
            <a:b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Зміни </a:t>
            </a: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в драматургії </a:t>
            </a: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кінця </a:t>
            </a:r>
            <a:r>
              <a:rPr lang="uk-UA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ХІХ – початку ХХ століття</a:t>
            </a:r>
            <a:endParaRPr lang="ru-RU" sz="40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Documents and Settings\ВОЛОДЯ\Рабочий стол\486713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861760"/>
            <a:ext cx="2238374" cy="1710118"/>
          </a:xfrm>
          <a:prstGeom prst="rect">
            <a:avLst/>
          </a:prstGeom>
          <a:noFill/>
        </p:spPr>
      </p:pic>
      <p:sp>
        <p:nvSpPr>
          <p:cNvPr id="4" name="Солнце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71802" y="4786322"/>
            <a:ext cx="2438402" cy="1692275"/>
          </a:xfrm>
          <a:prstGeom prst="sun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</a:p>
        </p:txBody>
      </p:sp>
    </p:spTree>
    <p:extLst>
      <p:ext uri="{BB962C8B-B14F-4D97-AF65-F5344CB8AC3E}">
        <p14:creationId xmlns="" xmlns:p14="http://schemas.microsoft.com/office/powerpoint/2010/main" val="19667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5786" y="3143248"/>
            <a:ext cx="2714644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трагедія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00694" y="5429264"/>
            <a:ext cx="2714645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комедія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488" y="4286256"/>
            <a:ext cx="3201988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трагікомедія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3.  Як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називається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жанр «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нової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драми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»?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1538" y="3143248"/>
            <a:ext cx="7072362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не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однозначних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відповідей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85918" y="5429264"/>
            <a:ext cx="5715040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повчає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робить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0100" y="4286256"/>
            <a:ext cx="7215238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відтворює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духовні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пошуки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4. Яка роль автора                  в «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старій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драмі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»?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1472" y="3143248"/>
            <a:ext cx="7929618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переживає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дискутує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разом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героями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85918" y="5429264"/>
            <a:ext cx="5715040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повчає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робить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85852" y="4286256"/>
            <a:ext cx="6715172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спостерігає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отримує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враження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5. Яка роль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глядача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в «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новій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драмі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»?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5720" y="3143248"/>
            <a:ext cx="8501122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зовнішнє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зіткнення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окремих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особистостей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1472" y="5143512"/>
            <a:ext cx="8001056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зовнішні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протиріччня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головних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1472" y="4143380"/>
            <a:ext cx="8001056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внутрішні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протиріччя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самої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дійсності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6. 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Хто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в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центрі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уваги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 «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нової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драми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1066800" y="500042"/>
            <a:ext cx="7315200" cy="1143008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Доброго дня!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2000232" y="1857364"/>
            <a:ext cx="5273675" cy="1500188"/>
          </a:xfrm>
          <a:prstGeom prst="bevel">
            <a:avLst>
              <a:gd name="adj" fmla="val 12500"/>
            </a:avLst>
          </a:prstGeom>
          <a:solidFill>
            <a:srgbClr val="CC99FF"/>
          </a:solidFill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Тестування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«Стара» 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нова драма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»,  9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9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57400" y="3810000"/>
            <a:ext cx="5029200" cy="269083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Ознайомся </a:t>
            </a:r>
          </a:p>
          <a:p>
            <a:pPr algn="ctr"/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uk-UA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інструкцією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5786" y="3071810"/>
            <a:ext cx="3857652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нової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928794" y="5429264"/>
            <a:ext cx="2786082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357686" y="4286256"/>
            <a:ext cx="4000528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«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старої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928662" y="1000108"/>
            <a:ext cx="7500990" cy="1857388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7.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Трагедія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життя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особистості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в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суспільстві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це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– риса…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8662" y="3143248"/>
            <a:ext cx="7143800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конфлікт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Людиною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Смертю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143240" y="5429264"/>
            <a:ext cx="2714644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парадокс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43108" y="4286256"/>
            <a:ext cx="4714908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напруженості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714348" y="1071546"/>
            <a:ext cx="7786742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8. У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чому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полягають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особливості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драматичних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творів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Б. Шоу?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57224" y="3571876"/>
            <a:ext cx="2500330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Б. Шоу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14612" y="5429264"/>
            <a:ext cx="2786082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Г.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2066" y="4143380"/>
            <a:ext cx="3000396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О.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Уальда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642910" y="1357298"/>
            <a:ext cx="7858180" cy="1500198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9. Кого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із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письменників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називають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Принцом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Парадоксу?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857224" y="1357298"/>
            <a:ext cx="7829576" cy="374810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прочитай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запитання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Вибери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той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відповідає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тексту</a:t>
            </a: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Будь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уважним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обраного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варіанту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повернутися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назад не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Clr>
                <a:srgbClr val="CC0000"/>
              </a:buClr>
              <a:buFont typeface="Wingdings 2" pitchFamily="18" charset="2"/>
              <a:buAutoNum type="arabicPeriod"/>
            </a:pP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готовий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тестування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натисни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кнопку «</a:t>
            </a:r>
            <a:r>
              <a:rPr lang="ru-RU" sz="24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тест»</a:t>
            </a:r>
          </a:p>
        </p:txBody>
      </p:sp>
      <p:sp>
        <p:nvSpPr>
          <p:cNvPr id="7782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14600" y="4953000"/>
            <a:ext cx="3810000" cy="1676400"/>
          </a:xfrm>
          <a:prstGeom prst="rightArrow">
            <a:avLst>
              <a:gd name="adj1" fmla="val 50000"/>
              <a:gd name="adj2" fmla="val 56818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Розпочати тест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8662" y="3286124"/>
            <a:ext cx="7143800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пов'язаний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відкритим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фіналом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14348" y="4500570"/>
            <a:ext cx="7715304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зав’язка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винесена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поза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межі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143108" y="5572140"/>
            <a:ext cx="4643470" cy="857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конфлікт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відсутній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571472" y="1142984"/>
            <a:ext cx="8001056" cy="2000264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10. У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чому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полягають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собливості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конфлікту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драматичних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творів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            Г.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Ібсена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Тестування закінчено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ОЛОДЯ\Рабочий стол\ЛЕНА17\ляльковий дым\teatr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642918"/>
            <a:ext cx="6643734" cy="5224816"/>
          </a:xfrm>
          <a:prstGeom prst="rect">
            <a:avLst/>
          </a:prstGeom>
          <a:noFill/>
        </p:spPr>
      </p:pic>
      <p:sp>
        <p:nvSpPr>
          <p:cNvPr id="12390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571736" y="3500439"/>
            <a:ext cx="3571900" cy="1428760"/>
          </a:xfrm>
        </p:spPr>
        <p:txBody>
          <a:bodyPr>
            <a:normAutofit fontScale="90000"/>
          </a:bodyPr>
          <a:lstStyle/>
          <a:p>
            <a:r>
              <a:rPr lang="ru-RU" sz="9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Кінець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914" name="Rectangle 10"/>
          <p:cNvSpPr>
            <a:spLocks noChangeArrowheads="1"/>
          </p:cNvSpPr>
          <p:nvPr/>
        </p:nvSpPr>
        <p:spPr bwMode="auto">
          <a:xfrm>
            <a:off x="1857356" y="6000768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виходу натисни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ESC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5786" y="3143248"/>
            <a:ext cx="3786214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Бернард Шоу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857752" y="5429264"/>
            <a:ext cx="3575047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Франц Кафка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488" y="4286256"/>
            <a:ext cx="3201988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1.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Назвіть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засновника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b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нової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»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драми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5786" y="3143248"/>
            <a:ext cx="7715304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незавершений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спонукає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роздумів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00364" y="5429264"/>
            <a:ext cx="3575047" cy="84612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 завершений</a:t>
            </a:r>
            <a:endParaRPr lang="uk-UA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4348" y="4286256"/>
            <a:ext cx="7786742" cy="9286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завершений,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спонукає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суперечок</a:t>
            </a:r>
            <a:endParaRPr lang="uk-UA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8170863" y="1755775"/>
            <a:ext cx="24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000232" y="1071546"/>
            <a:ext cx="5786478" cy="1928826"/>
          </a:xfrm>
          <a:prstGeom prst="flowChartOffpageConnector">
            <a:avLst/>
          </a:prstGeom>
          <a:solidFill>
            <a:srgbClr val="FBE0D1">
              <a:alpha val="8705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2.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Який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фінал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нової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A50021"/>
                </a:solidFill>
                <a:latin typeface="Times New Roman" pitchFamily="18" charset="0"/>
              </a:rPr>
              <a:t>драми</a:t>
            </a: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</a:rPr>
              <a:t>»?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4348" y="714356"/>
            <a:ext cx="7772400" cy="1919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Молодець! </a:t>
            </a:r>
            <a:br>
              <a:rPr lang="uk-UA" sz="73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A50021"/>
                </a:solidFill>
                <a:effectLst/>
                <a:latin typeface="Times New Roman" pitchFamily="18" charset="0"/>
                <a:cs typeface="Times New Roman" pitchFamily="18" charset="0"/>
              </a:rPr>
              <a:t>Так тримати!</a:t>
            </a:r>
            <a:endParaRPr lang="en-US" sz="5400" b="1" dirty="0"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рдце 7">
            <a:hlinkClick r:id="rId2" action="ppaction://hlinksldjump"/>
          </p:cNvPr>
          <p:cNvSpPr/>
          <p:nvPr/>
        </p:nvSpPr>
        <p:spPr>
          <a:xfrm>
            <a:off x="2357422" y="3143248"/>
            <a:ext cx="4357718" cy="314327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Наступне </a:t>
            </a:r>
          </a:p>
          <a:p>
            <a:pPr algn="ctr">
              <a:lnSpc>
                <a:spcPct val="150000"/>
              </a:lnSpc>
            </a:pPr>
            <a:r>
              <a:rPr lang="uk-UA" sz="4000" b="1" dirty="0" smtClean="0">
                <a:solidFill>
                  <a:srgbClr val="000066"/>
                </a:solidFill>
                <a:latin typeface="Times New Roman" pitchFamily="18" charset="0"/>
              </a:rPr>
              <a:t>запитання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71736" y="4572000"/>
            <a:ext cx="4572032" cy="1143000"/>
          </a:xfrm>
          <a:prstGeom prst="homePlate">
            <a:avLst>
              <a:gd name="adj" fmla="val 12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Спробуй ще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357422" y="1285860"/>
            <a:ext cx="4495800" cy="2667000"/>
          </a:xfrm>
          <a:prstGeom prst="downArrowCallout">
            <a:avLst>
              <a:gd name="adj1" fmla="val 42143"/>
              <a:gd name="adj2" fmla="val 42143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жаль,</a:t>
            </a:r>
          </a:p>
          <a:p>
            <a:pPr algn="ctr"/>
            <a:r>
              <a:rPr lang="uk-UA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неправильно</a:t>
            </a:r>
            <a:endParaRPr lang="ru-RU" sz="3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413</Words>
  <Application>Microsoft Office PowerPoint</Application>
  <PresentationFormat>Экран (4:3)</PresentationFormat>
  <Paragraphs>125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Тренажер  «Стара» і «нова драма».  Зміни в драматургії  кінця ХІХ – початку ХХ століття</vt:lpstr>
      <vt:lpstr>Доброго дня!</vt:lpstr>
      <vt:lpstr>Слайд 3</vt:lpstr>
      <vt:lpstr>Слайд 4</vt:lpstr>
      <vt:lpstr>Молодець!  Так тримати!</vt:lpstr>
      <vt:lpstr>Слайд 6</vt:lpstr>
      <vt:lpstr>Слайд 7</vt:lpstr>
      <vt:lpstr>Молодець!  Так тримати!</vt:lpstr>
      <vt:lpstr>Слайд 9</vt:lpstr>
      <vt:lpstr>Слайд 10</vt:lpstr>
      <vt:lpstr>Молодець!  Так тримати!</vt:lpstr>
      <vt:lpstr>Слайд 12</vt:lpstr>
      <vt:lpstr>Слайд 13</vt:lpstr>
      <vt:lpstr>Молодець!  Так тримати!</vt:lpstr>
      <vt:lpstr>Слайд 15</vt:lpstr>
      <vt:lpstr>Слайд 16</vt:lpstr>
      <vt:lpstr>Молодець!  Так тримати!</vt:lpstr>
      <vt:lpstr>Слайд 18</vt:lpstr>
      <vt:lpstr>Слайд 19</vt:lpstr>
      <vt:lpstr>Молодець!  Так тримати!</vt:lpstr>
      <vt:lpstr>Слайд 21</vt:lpstr>
      <vt:lpstr>Слайд 22</vt:lpstr>
      <vt:lpstr>Молодець!  Так тримати!</vt:lpstr>
      <vt:lpstr>Слайд 24</vt:lpstr>
      <vt:lpstr>Слайд 25</vt:lpstr>
      <vt:lpstr>Молодець!  Так тримати!</vt:lpstr>
      <vt:lpstr>Слайд 27</vt:lpstr>
      <vt:lpstr>Слайд 28</vt:lpstr>
      <vt:lpstr>Молодець!  Так тримати!</vt:lpstr>
      <vt:lpstr>Слайд 30</vt:lpstr>
      <vt:lpstr>Слайд 31</vt:lpstr>
      <vt:lpstr>Молодець!  Так тримати!</vt:lpstr>
      <vt:lpstr>Слайд 33</vt:lpstr>
      <vt:lpstr>Кінець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68</cp:revision>
  <dcterms:created xsi:type="dcterms:W3CDTF">2013-11-29T14:21:42Z</dcterms:created>
  <dcterms:modified xsi:type="dcterms:W3CDTF">2017-02-12T16:02:15Z</dcterms:modified>
</cp:coreProperties>
</file>