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1" r:id="rId2"/>
    <p:sldId id="270" r:id="rId3"/>
    <p:sldId id="269" r:id="rId4"/>
    <p:sldId id="272" r:id="rId5"/>
    <p:sldId id="275" r:id="rId6"/>
    <p:sldId id="274" r:id="rId7"/>
    <p:sldId id="276" r:id="rId8"/>
    <p:sldId id="277" r:id="rId9"/>
    <p:sldId id="278" r:id="rId10"/>
    <p:sldId id="281" r:id="rId11"/>
    <p:sldId id="279" r:id="rId12"/>
    <p:sldId id="280" r:id="rId13"/>
    <p:sldId id="291" r:id="rId14"/>
    <p:sldId id="282" r:id="rId15"/>
    <p:sldId id="283" r:id="rId16"/>
    <p:sldId id="285" r:id="rId17"/>
    <p:sldId id="286" r:id="rId18"/>
    <p:sldId id="292" r:id="rId19"/>
    <p:sldId id="287" r:id="rId20"/>
    <p:sldId id="288" r:id="rId21"/>
    <p:sldId id="289" r:id="rId22"/>
    <p:sldId id="29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FF66"/>
    <a:srgbClr val="FFFFFF"/>
    <a:srgbClr val="000000"/>
    <a:srgbClr val="CC6600"/>
    <a:srgbClr val="4F81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36F47-DD3A-4B35-AAE6-394BA2D7CA66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3AA1B8-79DE-4E10-80E5-C028BA340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A1B8-79DE-4E10-80E5-C028BA34060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615676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93504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78283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878732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13678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218240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296825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728211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937362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356463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540870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 userDrawn="1"/>
        </p:nvSpPr>
        <p:spPr>
          <a:xfrm>
            <a:off x="251520" y="188640"/>
            <a:ext cx="8640960" cy="6552728"/>
          </a:xfrm>
          <a:prstGeom prst="round2DiagRect">
            <a:avLst/>
          </a:prstGeom>
          <a:gradFill flip="none" rotWithShape="1">
            <a:gsLst>
              <a:gs pos="0">
                <a:srgbClr val="FBEAC7">
                  <a:lumMod val="91000"/>
                  <a:lumOff val="9000"/>
                  <a:alpha val="71000"/>
                </a:srgbClr>
              </a:gs>
              <a:gs pos="27000">
                <a:srgbClr val="FEE7F2"/>
              </a:gs>
              <a:gs pos="36000">
                <a:srgbClr val="FAC77D"/>
              </a:gs>
              <a:gs pos="63000">
                <a:srgbClr val="FBA97D"/>
              </a:gs>
              <a:gs pos="77000">
                <a:srgbClr val="FBD49C"/>
              </a:gs>
              <a:gs pos="49000">
                <a:srgbClr val="FBB57D">
                  <a:lumMod val="35000"/>
                  <a:lumOff val="65000"/>
                  <a:alpha val="65000"/>
                </a:srgbClr>
              </a:gs>
              <a:gs pos="100000">
                <a:schemeClr val="bg2"/>
              </a:gs>
            </a:gsLst>
            <a:lin ang="2700000" scaled="1"/>
            <a:tileRect/>
          </a:gradFill>
          <a:ln w="101600" cmpd="thinThick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730B1-9114-415E-9EC0-EDD890C6A42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pic>
        <p:nvPicPr>
          <p:cNvPr id="1027" name="Picture 3" descr="D:\Natalia\ЖОНКИНА ПИСАНИНА\картинки\КАРТИНКИ png\0_3a9fc_af65d04f_L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006" y="-48962"/>
            <a:ext cx="3507494" cy="227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Natalia\ЖОНКИНА ПИСАНИНА\для тренажеров\0_8983c_61d46578_M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3294" y="5263749"/>
            <a:ext cx="1509057" cy="147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866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5;&#1055;&#1047;%20&#1053;&#1086;&#1074;&#1110;%20&#1090;&#1077;&#1085;&#1076;&#1077;&#1085;&#1094;&#1110;&#1111;%20&#1091;%20&#1076;&#1088;&#1072;&#1084;&#1072;&#1090;&#1091;&#1088;&#1075;&#1110;&#1111;%20&#1082;&#1110;&#1085;&#1094;&#1103;%20&#1061;&#1030;&#1061;%20-%20&#1087;&#1086;&#1095;&#1072;&#1090;&#1086;&#1082;%20&#1061;&#1061;%20&#1089;&#1090;.%209%20&#1082;&#1083;&#1072;&#1089;\&#1044;&#1086;&#1076;&#1072;&#1090;&#1082;&#1080;\Tarantella_-_Tarantella_solo__muzofon.com.mp3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ляльковий дым\картінки дом\dacha-rel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214818"/>
            <a:ext cx="2938456" cy="2337737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 bwMode="auto">
          <a:xfrm>
            <a:off x="571472" y="2000240"/>
            <a:ext cx="8143932" cy="1830785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Композиція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п’єси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«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Ляльковий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дім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».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Символіка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Відкритість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фіналу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500042"/>
            <a:ext cx="5186370" cy="1428760"/>
          </a:xfrm>
          <a:gradFill flip="none" rotWithShape="1"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Прослуховування аудіо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запису «Тарантела»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2357430"/>
            <a:ext cx="3829048" cy="31432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 почуття у Вас  викликає мелодія «Тарантели»?</a:t>
            </a:r>
          </a:p>
          <a:p>
            <a:pPr>
              <a:lnSpc>
                <a:spcPct val="150000"/>
              </a:lnSpc>
            </a:pP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символізує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танець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драмі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2050" name="Picture 2" descr="C:\Documents and Settings\ВОЛОДЯ\Рабочий стол\126659524_display_imageph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428868"/>
            <a:ext cx="3889136" cy="3249629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Прямоугольник 5"/>
          <p:cNvSpPr/>
          <p:nvPr/>
        </p:nvSpPr>
        <p:spPr>
          <a:xfrm>
            <a:off x="1714480" y="5929330"/>
            <a:ext cx="19611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«Тарантела»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5214950"/>
            <a:ext cx="39290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ru-RU" sz="2400" b="1" dirty="0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	(</a:t>
            </a:r>
            <a:r>
              <a:rPr lang="ru-RU" sz="2400" b="1" dirty="0" err="1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Бурхливий</a:t>
            </a:r>
            <a:r>
              <a:rPr lang="ru-RU" sz="2400" b="1" dirty="0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танець</a:t>
            </a:r>
            <a:r>
              <a:rPr lang="ru-RU" sz="2400" b="1" dirty="0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sz="2400" b="1" dirty="0" err="1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провісник</a:t>
            </a:r>
            <a:r>
              <a:rPr lang="ru-RU" sz="2400" b="1" dirty="0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потрясінь</a:t>
            </a:r>
            <a:r>
              <a:rPr lang="ru-RU" sz="2400" b="1" dirty="0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 dirty="0">
              <a:solidFill>
                <a:srgbClr val="665EB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Tarantella_-_Tarantella_solo_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164305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47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4294967295"/>
          </p:nvPr>
        </p:nvGraphicFramePr>
        <p:xfrm>
          <a:off x="642910" y="1071546"/>
          <a:ext cx="8072466" cy="5589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747"/>
                <a:gridCol w="5901719"/>
              </a:tblGrid>
              <a:tr h="516727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Символи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Значення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9205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Ляльковий дім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Будинок з  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фальшив</a:t>
                      </a:r>
                      <a:r>
                        <a:rPr lang="uk-UA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ими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</a:t>
                      </a:r>
                      <a:r>
                        <a:rPr lang="uk-UA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інностями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889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2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Новорічна ялинка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Спочатку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-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святкова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потім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обшарпана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непотрібна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як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сімейне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життя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Нори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5979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Мигдальне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печиво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Ласощі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які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Нора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їла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спочатку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таємно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(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була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«лялькою»),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потім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відкрито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(стала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людиною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313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Маскарадні костюми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Життя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має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не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тільки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зовнішню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видиму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сторону,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але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і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внутрішню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невидиму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660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Різдво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Народження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чогось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нового в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житті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героїв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Нора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відчула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себе </a:t>
                      </a:r>
                      <a:r>
                        <a:rPr lang="ru-RU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людиною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3786182" y="285728"/>
            <a:ext cx="3929090" cy="714380"/>
          </a:xfrm>
          <a:prstGeom prst="rect">
            <a:avLst/>
          </a:prstGeom>
          <a:gradFill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0800000" scaled="1"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Символи драми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00430" y="357166"/>
            <a:ext cx="5186370" cy="1143000"/>
          </a:xfrm>
          <a:gradFill flip="none" rotWithShape="1"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Елементи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сюжету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драми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Ляльковий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85720" y="1785926"/>
            <a:ext cx="8643998" cy="4857784"/>
          </a:xfrm>
          <a:blipFill>
            <a:blip r:embed="rId2"/>
            <a:tile tx="0" ty="0" sx="100000" sy="100000" flip="none" algn="tl"/>
          </a:blip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Експозиція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підготовка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Різдва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Хельмеров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Зав'язка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поява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Хельмерів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фру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Лінне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Крогстада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Крогстад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шантажує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Нору. Вона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хоче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переконати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чоловіка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звільняти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Крогстада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Кульмінація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лист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Крогстада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Торвальду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Торвальд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називає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Нору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брехливої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матір'ю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Розв'язка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Крогстад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відмовляється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намірів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Розрив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Норою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Торвальдом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00438" y="500042"/>
            <a:ext cx="5214966" cy="1428750"/>
          </a:xfrm>
          <a:gradFill flip="none" rotWithShape="1"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8900000" scaled="1"/>
            <a:tileRect/>
          </a:gra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Проблематика драми «Ляльковий дім»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5286380" y="5715016"/>
            <a:ext cx="3214710" cy="715089"/>
          </a:xfrm>
          <a:prstGeom prst="roundRect">
            <a:avLst/>
          </a:prstGeom>
          <a:ln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Жінка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суспільство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571472" y="3643314"/>
            <a:ext cx="4500594" cy="715089"/>
          </a:xfrm>
          <a:prstGeom prst="roundRect">
            <a:avLst/>
          </a:prstGeom>
          <a:ln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Особистість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суспільство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571472" y="5214950"/>
            <a:ext cx="4429156" cy="715089"/>
          </a:xfrm>
          <a:prstGeom prst="roundRect">
            <a:avLst/>
          </a:prstGeom>
          <a:ln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Відповідальність за вчинки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5214942" y="4500570"/>
            <a:ext cx="3214710" cy="715089"/>
          </a:xfrm>
          <a:prstGeom prst="roundRect">
            <a:avLst/>
          </a:prstGeom>
          <a:ln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Багатство і бідність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571472" y="2285992"/>
            <a:ext cx="4105308" cy="641666"/>
          </a:xfrm>
          <a:prstGeom prst="roundRect">
            <a:avLst/>
          </a:prstGeom>
          <a:ln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Материнський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обов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язок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5286380" y="2857496"/>
            <a:ext cx="3000396" cy="715089"/>
          </a:xfrm>
          <a:prstGeom prst="roundRect">
            <a:avLst/>
          </a:prstGeom>
          <a:ln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Проблема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сім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рапеция 3"/>
          <p:cNvSpPr/>
          <p:nvPr/>
        </p:nvSpPr>
        <p:spPr bwMode="auto">
          <a:xfrm>
            <a:off x="642910" y="3571876"/>
            <a:ext cx="5072098" cy="2815102"/>
          </a:xfrm>
          <a:prstGeom prst="trapezoid">
            <a:avLst/>
          </a:prstGeom>
          <a:ln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</a:pP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</a:pPr>
            <a:r>
              <a:rPr lang="ru-RU" sz="2200" b="1" dirty="0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розкриття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безправного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становища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жінки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«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чоловічому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суспільстві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10-конечная звезда 4"/>
          <p:cNvSpPr/>
          <p:nvPr/>
        </p:nvSpPr>
        <p:spPr bwMode="auto">
          <a:xfrm>
            <a:off x="4214810" y="428604"/>
            <a:ext cx="4143404" cy="2751237"/>
          </a:xfrm>
          <a:prstGeom prst="star10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Жанр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соціально-психологічна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драма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F:\ляльковий дым\картінки дом\64318169_02333408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536182"/>
            <a:ext cx="2928943" cy="432181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357422" y="928670"/>
            <a:ext cx="6157930" cy="1143008"/>
          </a:xfrm>
          <a:gradFill flip="none" rotWithShape="1"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8900000" scaled="1"/>
            <a:tileRect/>
          </a:gra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«Мозковий штурм»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лок-схема: документ 3"/>
          <p:cNvSpPr/>
          <p:nvPr/>
        </p:nvSpPr>
        <p:spPr bwMode="auto">
          <a:xfrm>
            <a:off x="1071538" y="2428868"/>
            <a:ext cx="7072362" cy="3737824"/>
          </a:xfrm>
          <a:prstGeom prst="flowChartDocument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 чому проявляється відкритий фінал твору?</a:t>
            </a:r>
            <a:endParaRPr lang="ru-RU" sz="2400" b="1" dirty="0" smtClean="0">
              <a:solidFill>
                <a:srgbClr val="665EB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Які можливі повороти сюжету, відмінні від авторського?</a:t>
            </a:r>
            <a:endParaRPr lang="ru-RU" sz="2400" b="1" dirty="0" smtClean="0">
              <a:solidFill>
                <a:srgbClr val="665EB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Якими рисами характеру можна наділити Нору? </a:t>
            </a:r>
            <a:endParaRPr lang="ru-RU" sz="2400" b="1" dirty="0" smtClean="0">
              <a:solidFill>
                <a:srgbClr val="665EB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C:\Documents and Settings\ВОЛОДЯ\Рабочий стол\question-mark-434153_6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4643446"/>
            <a:ext cx="1262050" cy="12620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357166"/>
            <a:ext cx="5357850" cy="1428760"/>
          </a:xfrm>
          <a:gradFill flip="none" rotWithShape="1"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8900000" scaled="1"/>
            <a:tileRect/>
          </a:gra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Зовнішні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внутрішні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прояви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душі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Нори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000240"/>
          <a:ext cx="8229600" cy="4311958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114536"/>
                <a:gridCol w="2928958"/>
                <a:gridCol w="3186106"/>
              </a:tblGrid>
              <a:tr h="471478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Прояви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Зовнішні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Внутрішні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583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 </a:t>
                      </a:r>
                      <a:r>
                        <a:rPr lang="ru-RU" sz="2000" b="1" kern="120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зовнішньому</a:t>
                      </a:r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вигляді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Молода,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енергійна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весела,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безтурботна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Серйозна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економна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відповідальна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змучена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боргом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583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2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 поведінці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Думає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задоволення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те, як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розважити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свого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чоловіка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довести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йому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своє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кохання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Думає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 те, як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зберегти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таємницю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багато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працює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щоб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покрити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витрату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грошей на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погашення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боргу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428596" y="1142984"/>
          <a:ext cx="8358245" cy="5257663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147590"/>
                <a:gridCol w="2781632"/>
                <a:gridCol w="3429023"/>
              </a:tblGrid>
              <a:tr h="534399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Прояви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Зовнішні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Внутрішні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947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 </a:t>
                      </a:r>
                      <a:r>
                        <a:rPr lang="ru-RU" sz="2000" b="1" kern="120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ставленні</a:t>
                      </a:r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до </a:t>
                      </a:r>
                      <a:r>
                        <a:rPr lang="ru-RU" sz="2000" b="1" kern="120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чоловіка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Любить,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догоджає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інколи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через силу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Очікує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«диво»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141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 ставленні до дітей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Любить над усе,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дбає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їхнє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виховання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розвиток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Боїться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що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її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злочин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вплине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них,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уважає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себе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негідною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їх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виховувати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143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 </a:t>
                      </a: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вчинках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Дбає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своє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родинне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гніздечко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грається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дітьми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Дуже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самотня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;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рішуче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пориває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чоловіком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зрозумівши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що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вона для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нього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лише</a:t>
                      </a: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«лялька»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00430" y="500042"/>
            <a:ext cx="5114925" cy="1225550"/>
          </a:xfrm>
          <a:gradFill flip="none" rotWithShape="1"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8900000" scaled="1"/>
            <a:tileRect/>
          </a:gra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Розшифруйте ланцюжок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7-конечная звезда 5"/>
          <p:cNvSpPr/>
          <p:nvPr/>
        </p:nvSpPr>
        <p:spPr bwMode="auto">
          <a:xfrm>
            <a:off x="500034" y="1571612"/>
            <a:ext cx="3000396" cy="2152233"/>
          </a:xfrm>
          <a:prstGeom prst="star7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дочка - лялька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/>
          <p:cNvSpPr/>
          <p:nvPr/>
        </p:nvSpPr>
        <p:spPr bwMode="auto">
          <a:xfrm>
            <a:off x="3000364" y="2928934"/>
            <a:ext cx="3000396" cy="2152233"/>
          </a:xfrm>
          <a:prstGeom prst="star7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дружина - лялька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7-конечная звезда 7"/>
          <p:cNvSpPr/>
          <p:nvPr/>
        </p:nvSpPr>
        <p:spPr bwMode="auto">
          <a:xfrm>
            <a:off x="5357818" y="4357694"/>
            <a:ext cx="3571900" cy="2143140"/>
          </a:xfrm>
          <a:prstGeom prst="star7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дружина - особистість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 bwMode="auto">
          <a:xfrm rot="1205196">
            <a:off x="3644703" y="2701578"/>
            <a:ext cx="428628" cy="500066"/>
          </a:xfrm>
          <a:prstGeom prst="rightArrow">
            <a:avLst/>
          </a:prstGeom>
          <a:solidFill>
            <a:srgbClr val="66FF66"/>
          </a:solidFill>
          <a:ln>
            <a:solidFill>
              <a:srgbClr val="00B05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 bwMode="auto">
          <a:xfrm rot="1205196">
            <a:off x="4787712" y="5130469"/>
            <a:ext cx="428628" cy="500066"/>
          </a:xfrm>
          <a:prstGeom prst="rightArrow">
            <a:avLst/>
          </a:prstGeom>
          <a:solidFill>
            <a:srgbClr val="66FF66"/>
          </a:solidFill>
          <a:ln>
            <a:solidFill>
              <a:srgbClr val="00B05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F:\ляльковий дым\картінки дом\kollekcionnaya_kukla_adora_adora_20014014_mercanie_i_bles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929066"/>
            <a:ext cx="2571736" cy="25717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 bwMode="auto">
          <a:xfrm>
            <a:off x="1357290" y="2214554"/>
            <a:ext cx="6215106" cy="3245941"/>
          </a:xfrm>
          <a:prstGeom prst="wedgeEllipseCallout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згодні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Нора — «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жахлива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матір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адже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покинула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трьох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заради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утвердження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«Я»?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214942" y="500042"/>
            <a:ext cx="3400413" cy="1143008"/>
          </a:xfrm>
          <a:prstGeom prst="rec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8900000" scaled="1"/>
            <a:tileRect/>
          </a:gradFill>
          <a:ln w="57150">
            <a:solidFill>
              <a:srgbClr val="00B05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Поміркуйте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098" name="Picture 2" descr="F:\ляльковий дым\картінки дом\282217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286124"/>
            <a:ext cx="2025913" cy="33051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857224" y="1785926"/>
            <a:ext cx="7500990" cy="4214842"/>
          </a:xfrm>
          <a:solidFill>
            <a:srgbClr val="FFFFFF">
              <a:alpha val="63922"/>
            </a:srgbClr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допомогти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учням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усвідомити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композиції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п’єси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складність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новаторство образу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головної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героїні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>
              <a:lnSpc>
                <a:spcPct val="150000"/>
              </a:lnSpc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сформувати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уміння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оцінювати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прочитане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зіставляти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явища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літератури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b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виховувати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повагу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людської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гідності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найкращі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людські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прагнення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самовдосконалення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857620" y="571480"/>
            <a:ext cx="4686297" cy="1143008"/>
          </a:xfrm>
          <a:prstGeom prst="rec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8900000" scaled="1"/>
            <a:tileRect/>
          </a:gradFill>
          <a:ln w="57150">
            <a:solidFill>
              <a:srgbClr val="00B05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Робота з епіграфом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Выноска-облако 5"/>
          <p:cNvSpPr/>
          <p:nvPr/>
        </p:nvSpPr>
        <p:spPr bwMode="auto">
          <a:xfrm>
            <a:off x="1214414" y="2428868"/>
            <a:ext cx="6572296" cy="3092172"/>
          </a:xfrm>
          <a:prstGeom prst="cloudCallout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uk-UA" sz="2800" b="1" dirty="0" smtClean="0">
                <a:solidFill>
                  <a:srgbClr val="665EB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- Як ви зрозуміли епіграф до уроку                    А. де Сент-Екзюпері ?</a:t>
            </a:r>
            <a:endParaRPr lang="ru-RU" sz="2800" dirty="0">
              <a:solidFill>
                <a:prstClr val="black"/>
              </a:solidFill>
            </a:endParaRPr>
          </a:p>
        </p:txBody>
      </p:sp>
      <p:pic>
        <p:nvPicPr>
          <p:cNvPr id="7" name="Picture 4" descr="F:\ляльковий дым\картінки дом\ae1794f6b26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132727"/>
            <a:ext cx="3071802" cy="45458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357686" y="714356"/>
            <a:ext cx="3929090" cy="1000132"/>
          </a:xfrm>
          <a:prstGeom prst="rec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8900000" scaled="1"/>
            <a:tileRect/>
          </a:gradFill>
          <a:ln w="57150">
            <a:solidFill>
              <a:srgbClr val="00B05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Мікрофон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Блок-схема: документ 4"/>
          <p:cNvSpPr/>
          <p:nvPr/>
        </p:nvSpPr>
        <p:spPr bwMode="auto">
          <a:xfrm>
            <a:off x="928662" y="2643182"/>
            <a:ext cx="6929486" cy="3095744"/>
          </a:xfrm>
          <a:prstGeom prst="flowChartDocument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Закінчіть речення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Сімейне щастя </a:t>
            </a: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Хельмерів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 мою думку, не склалося, тому що …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Проблема сім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 – це проблема …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F:\ляльковий дым\картінки дом\ohr-dom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440170"/>
            <a:ext cx="3643306" cy="24178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214810" y="714356"/>
            <a:ext cx="4071966" cy="1071570"/>
          </a:xfrm>
          <a:prstGeom prst="rec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8900000" scaled="1"/>
            <a:tileRect/>
          </a:gradFill>
          <a:ln w="57150">
            <a:solidFill>
              <a:srgbClr val="00B05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Домашнє завдання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Блок-схема: задержка 6"/>
          <p:cNvSpPr/>
          <p:nvPr/>
        </p:nvSpPr>
        <p:spPr bwMode="auto">
          <a:xfrm>
            <a:off x="1142976" y="2071678"/>
            <a:ext cx="7358114" cy="3245941"/>
          </a:xfrm>
          <a:prstGeom prst="flowChartDelay">
            <a:avLst/>
          </a:prstGeom>
          <a:blipFill>
            <a:blip r:embed="rId2"/>
            <a:tile tx="0" ty="0" sx="100000" sy="100000" flip="none" algn="tl"/>
          </a:blipFill>
          <a:ln>
            <a:noFill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Скласти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сенкан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«Нора», «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Торвальд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Індивідуальне завдання.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Скласти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усний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</a:t>
            </a:r>
            <a:r>
              <a:rPr lang="uk-UA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ір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Минуло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років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…» (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 сталося з героями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3074" name="Picture 2" descr="F:\ляльковий дым\картінки дом\villag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286256"/>
            <a:ext cx="7605713" cy="2387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 bwMode="auto">
          <a:xfrm>
            <a:off x="1928794" y="928670"/>
            <a:ext cx="4643470" cy="4853464"/>
          </a:xfrm>
          <a:prstGeom prst="verticalScroll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lvl="0" indent="22701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«Кохати – це не означає дивитися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7013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один на одного. Кохати – означає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7013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дивитися разом в одному напрямку»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7013"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А. де Сент-Екзюпері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uk-UA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Documents and Settings\ВОЛОДЯ\Рабочий стол\88413099_4126101_9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4214818"/>
            <a:ext cx="3473164" cy="239945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428604"/>
            <a:ext cx="5572164" cy="1082660"/>
          </a:xfr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ітературна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вікторина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785926"/>
            <a:ext cx="7901014" cy="4525963"/>
          </a:xfrm>
          <a:blipFill dpi="0" rotWithShape="1">
            <a:blip r:embed="rId2">
              <a:alphaModFix amt="69000"/>
            </a:blip>
            <a:srcRect/>
            <a:tile tx="0" ty="0" sx="100000" sy="100000" flip="none" algn="tl"/>
          </a:blip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uk-UA" sz="2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Як </a:t>
            </a: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Хельмер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називав свою дружину?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	Який подарунок просила Нора в чоловіка на Різдво?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	Хто така фру </a:t>
            </a: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Лінне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чому Нора довіряє їй свою таємницю? 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AutoNum type="arabicPeriod" startAt="4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 раділа сім'я </a:t>
            </a: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Хельмерів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напередодні Різдва? </a:t>
            </a:r>
          </a:p>
          <a:p>
            <a:pPr marL="457200" indent="-457200">
              <a:lnSpc>
                <a:spcPct val="150000"/>
              </a:lnSpc>
              <a:buAutoNum type="arabicPeriod" startAt="4"/>
            </a:pP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просить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Крогстад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marL="457200" indent="-457200">
              <a:lnSpc>
                <a:spcPct val="150000"/>
              </a:lnSpc>
              <a:buAutoNum type="arabicPeriod" startAt="4"/>
            </a:pP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Крогстад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шантажує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Нору? </a:t>
            </a:r>
          </a:p>
          <a:p>
            <a:pPr marL="457200" indent="-457200">
              <a:lnSpc>
                <a:spcPct val="150000"/>
              </a:lnSpc>
              <a:buAutoNum type="arabicPeriod" startAt="4"/>
            </a:pPr>
            <a:endParaRPr lang="uk-UA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AutoNum type="arabicPeriod" startAt="4"/>
            </a:pP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b="1" dirty="0"/>
          </a:p>
        </p:txBody>
      </p:sp>
      <p:pic>
        <p:nvPicPr>
          <p:cNvPr id="10244" name="Picture 4" descr="F:\ляльковий дым\картінки дом\56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4643446"/>
            <a:ext cx="1370011" cy="201758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71472" y="928670"/>
            <a:ext cx="8072494" cy="5429288"/>
          </a:xfrm>
          <a:blipFill dpi="0" rotWithShape="1">
            <a:blip r:embed="rId2">
              <a:alphaModFix amt="69000"/>
            </a:blip>
            <a:srcRect/>
            <a:tile tx="0" ty="0" sx="100000" sy="100000" flip="none" algn="tl"/>
          </a:blip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>
              <a:lnSpc>
                <a:spcPct val="17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	Чому Нора так зробила? 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	Чому Нора не допускає до себе дітей? 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	Як відповів </a:t>
            </a: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Хельмер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настійливе прохання щодо </a:t>
            </a: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Крогстада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Що надумала Нора в безвихідній, на її думку, ситуації і чому не здійснила? 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11. Що запропонувала фру </a:t>
            </a: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Лінне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Крогстаду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й чому? 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12. На яке «диво» очікувала Нора?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Documents and Settings\ВОЛОДЯ\Рабочий стол\w256h2561386955379FAQ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285728"/>
            <a:ext cx="1768476" cy="17684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1600200"/>
            <a:ext cx="8143932" cy="4829175"/>
          </a:xfrm>
          <a:blipFill dpi="0" rotWithShape="1">
            <a:blip r:embed="rId2">
              <a:alphaModFix amt="69000"/>
            </a:blip>
            <a:srcRect/>
            <a:tile tx="0" ty="0" sx="100000" sy="100000" flip="none" algn="tl"/>
          </a:blip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	Білочка, жайворонок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	Гроші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	Подруга; щоб не думала, що вона легковажна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	Чоловік посів високу посаду й сім'я буде  забезпечена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	Заступитися за нього перед чоловіком, щоб той його не звільняв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	Вона заборгувала йому, подала вексель батька з підробленим підписом</a:t>
            </a:r>
          </a:p>
        </p:txBody>
      </p:sp>
      <p:sp>
        <p:nvSpPr>
          <p:cNvPr id="4" name="Выноска со стрелкой вниз 3"/>
          <p:cNvSpPr/>
          <p:nvPr/>
        </p:nvSpPr>
        <p:spPr bwMode="auto">
          <a:xfrm>
            <a:off x="2357422" y="500042"/>
            <a:ext cx="5143536" cy="1414463"/>
          </a:xfrm>
          <a:prstGeom prst="downArrowCallou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Відповіді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 descr="C:\Documents and Settings\ВОЛОДЯ\Рабочий стол\EXCLAMATION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1857364"/>
            <a:ext cx="1219200" cy="1219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1500174"/>
            <a:ext cx="8401050" cy="4757738"/>
          </a:xfrm>
          <a:blipFill dpi="0" rotWithShape="1">
            <a:blip r:embed="rId3">
              <a:alphaModFix amt="69000"/>
            </a:blip>
            <a:srcRect/>
            <a:tile tx="0" ty="-12700" sx="100000" sy="100000" flip="x" algn="tl"/>
          </a:blip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>
              <a:lnSpc>
                <a:spcPct val="17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	Щоб урятувати чоловіка і не тривожити хворого батька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Вважає себе негідною їх виховувати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	Відмовив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Вчинити самогубство; забракло духу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11. Об'єднатися; щоб мати, для кого жити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12. Що чоловік візьме її провину на себе, зрозуміє та підтримає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ВОЛОДЯ\Рабочий стол\-знак-e143352953596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2571744"/>
            <a:ext cx="1905009" cy="190500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142984"/>
            <a:ext cx="7929618" cy="507831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Композиція п'єси «Ляльковий дім» має аналітичний характер. Аналітизм її полягає в тому, що твір розпочинається показом зовнішньої ілюзії щастя, а закінчується катастрофою. У такий спосіб він розкриває суперечності сучасного йому світу. Але драму Г. Ібсена називають не тільки аналітичною, але й інтелектуально-аналітичною, бо вона завершується інтелектуальним осмисленням персонажами власного життя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28926" y="500042"/>
            <a:ext cx="4786346" cy="1143000"/>
          </a:xfrm>
          <a:gradFill>
            <a:gsLst>
              <a:gs pos="0">
                <a:srgbClr val="FFFF66">
                  <a:tint val="66000"/>
                  <a:satMod val="160000"/>
                  <a:alpha val="69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0800000" scaled="1"/>
          </a:gra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Міні-диспут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ятиугольник 3"/>
          <p:cNvSpPr/>
          <p:nvPr/>
        </p:nvSpPr>
        <p:spPr bwMode="auto">
          <a:xfrm>
            <a:off x="1071538" y="3929066"/>
            <a:ext cx="7143800" cy="1200329"/>
          </a:xfrm>
          <a:prstGeom prst="homePlate">
            <a:avLst/>
          </a:prstGeom>
          <a:blipFill dpi="0" rotWithShape="1">
            <a:blip r:embed="rId2">
              <a:alphaModFix amt="84000"/>
            </a:blip>
            <a:srcRect/>
            <a:tile tx="0" ty="0" sx="100000" sy="100000" flip="none" algn="tl"/>
          </a:blipFill>
          <a:ln>
            <a:noFill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У чому, на вашу думку, полягає символічність назви п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єси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«Ляльковий дім»?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ятиугольник 4"/>
          <p:cNvSpPr/>
          <p:nvPr/>
        </p:nvSpPr>
        <p:spPr bwMode="auto">
          <a:xfrm>
            <a:off x="1000100" y="2285992"/>
            <a:ext cx="5643602" cy="1133965"/>
          </a:xfrm>
          <a:prstGeom prst="homePlate">
            <a:avLst/>
          </a:prstGeom>
          <a:blipFill dpi="0" rotWithShape="1">
            <a:blip r:embed="rId2">
              <a:alphaModFix amt="84000"/>
            </a:blip>
            <a:srcRect/>
            <a:tile tx="0" ty="0" sx="100000" sy="100000" flip="none" algn="tl"/>
          </a:blipFill>
          <a:ln>
            <a:noFill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Чому події, зображені в п'єсі, відбуваються напередодні Різдва?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F:\ляльковий дым\картінки дом\0_a5fce_891e9d91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5357826"/>
            <a:ext cx="4762500" cy="12763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>
          <a:blip xmlns:r="http://schemas.openxmlformats.org/officeDocument/2006/relationships" r:embed="rId1"/>
          <a:tile tx="0" ty="0" sx="100000" sy="100000" flip="none" algn="tl"/>
        </a:blipFill>
        <a:ln>
          <a:noFill/>
          <a:headEnd/>
          <a:tailEnd/>
        </a:ln>
      </a:spPr>
      <a:bodyPr wrap="square">
        <a:spAutoFit/>
      </a:bodyPr>
      <a:lstStyle>
        <a:defPPr algn="ctr">
          <a:lnSpc>
            <a:spcPct val="150000"/>
          </a:lnSpc>
          <a:defRPr sz="2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600</Words>
  <Application>Microsoft Office PowerPoint</Application>
  <PresentationFormat>Экран (4:3)</PresentationFormat>
  <Paragraphs>116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Мета </vt:lpstr>
      <vt:lpstr>Слайд 3</vt:lpstr>
      <vt:lpstr>Літературна вікторина</vt:lpstr>
      <vt:lpstr>Слайд 5</vt:lpstr>
      <vt:lpstr>Слайд 6</vt:lpstr>
      <vt:lpstr>Слайд 7</vt:lpstr>
      <vt:lpstr>Слайд 8</vt:lpstr>
      <vt:lpstr>Міні-диспут</vt:lpstr>
      <vt:lpstr> Прослуховування аудіо  запису «Тарантела»</vt:lpstr>
      <vt:lpstr>Слайд 11</vt:lpstr>
      <vt:lpstr>Елементи сюжету драми  «Ляльковий дім»</vt:lpstr>
      <vt:lpstr>Проблематика драми «Ляльковий дім» </vt:lpstr>
      <vt:lpstr>Слайд 14</vt:lpstr>
      <vt:lpstr> «Мозковий штурм» </vt:lpstr>
      <vt:lpstr>Зовнішні та внутрішні                             прояви душі Нори</vt:lpstr>
      <vt:lpstr>Слайд 17</vt:lpstr>
      <vt:lpstr>Розшифруйте ланцюжок</vt:lpstr>
      <vt:lpstr>Слайд 19</vt:lpstr>
      <vt:lpstr>Слайд 20</vt:lpstr>
      <vt:lpstr>Слайд 21</vt:lpstr>
      <vt:lpstr>Слайд 22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ELIT</cp:lastModifiedBy>
  <cp:revision>71</cp:revision>
  <dcterms:created xsi:type="dcterms:W3CDTF">2013-12-06T17:43:28Z</dcterms:created>
  <dcterms:modified xsi:type="dcterms:W3CDTF">2017-02-12T15:53:54Z</dcterms:modified>
</cp:coreProperties>
</file>